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40"/>
  </p:notesMasterIdLst>
  <p:sldIdLst>
    <p:sldId id="256" r:id="rId2"/>
    <p:sldId id="258" r:id="rId3"/>
    <p:sldId id="259" r:id="rId4"/>
    <p:sldId id="263" r:id="rId5"/>
    <p:sldId id="2734" r:id="rId6"/>
    <p:sldId id="2753" r:id="rId7"/>
    <p:sldId id="278" r:id="rId8"/>
    <p:sldId id="266" r:id="rId9"/>
    <p:sldId id="2737" r:id="rId10"/>
    <p:sldId id="2742" r:id="rId11"/>
    <p:sldId id="288" r:id="rId12"/>
    <p:sldId id="2736" r:id="rId13"/>
    <p:sldId id="289" r:id="rId14"/>
    <p:sldId id="2735" r:id="rId15"/>
    <p:sldId id="2749" r:id="rId16"/>
    <p:sldId id="2752" r:id="rId17"/>
    <p:sldId id="270" r:id="rId18"/>
    <p:sldId id="297" r:id="rId19"/>
    <p:sldId id="269" r:id="rId20"/>
    <p:sldId id="272" r:id="rId21"/>
    <p:sldId id="267" r:id="rId22"/>
    <p:sldId id="274" r:id="rId23"/>
    <p:sldId id="290" r:id="rId24"/>
    <p:sldId id="2739" r:id="rId25"/>
    <p:sldId id="2741" r:id="rId26"/>
    <p:sldId id="291" r:id="rId27"/>
    <p:sldId id="287" r:id="rId28"/>
    <p:sldId id="277" r:id="rId29"/>
    <p:sldId id="292" r:id="rId30"/>
    <p:sldId id="283" r:id="rId31"/>
    <p:sldId id="284" r:id="rId32"/>
    <p:sldId id="293" r:id="rId33"/>
    <p:sldId id="2746" r:id="rId34"/>
    <p:sldId id="2733" r:id="rId35"/>
    <p:sldId id="286" r:id="rId36"/>
    <p:sldId id="2743" r:id="rId37"/>
    <p:sldId id="2751" r:id="rId38"/>
    <p:sldId id="26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6" autoAdjust="0"/>
    <p:restoredTop sz="96357" autoAdjust="0"/>
  </p:normalViewPr>
  <p:slideViewPr>
    <p:cSldViewPr snapToGrid="0">
      <p:cViewPr varScale="1">
        <p:scale>
          <a:sx n="105" d="100"/>
          <a:sy n="105" d="100"/>
        </p:scale>
        <p:origin x="114" y="210"/>
      </p:cViewPr>
      <p:guideLst/>
    </p:cSldViewPr>
  </p:slideViewPr>
  <p:outlineViewPr>
    <p:cViewPr>
      <p:scale>
        <a:sx n="33" d="100"/>
        <a:sy n="33" d="100"/>
      </p:scale>
      <p:origin x="0" y="-6282"/>
    </p:cViewPr>
  </p:outlineViewPr>
  <p:notesTextViewPr>
    <p:cViewPr>
      <p:scale>
        <a:sx n="1" d="1"/>
        <a:sy n="1" d="1"/>
      </p:scale>
      <p:origin x="0" y="0"/>
    </p:cViewPr>
  </p:notesTextViewPr>
  <p:sorterViewPr>
    <p:cViewPr>
      <p:scale>
        <a:sx n="100" d="100"/>
        <a:sy n="100" d="100"/>
      </p:scale>
      <p:origin x="0" y="-8184"/>
    </p:cViewPr>
  </p:sorterViewPr>
  <p:notesViewPr>
    <p:cSldViewPr snapToGrid="0">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image" Target="../media/image27.svg"/><Relationship Id="rId16" Type="http://schemas.openxmlformats.org/officeDocument/2006/relationships/image" Target="../media/image41.svg"/><Relationship Id="rId1" Type="http://schemas.openxmlformats.org/officeDocument/2006/relationships/image" Target="../media/image26.png"/><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 Id="rId14" Type="http://schemas.openxmlformats.org/officeDocument/2006/relationships/image" Target="../media/image39.svg"/></Relationships>
</file>

<file path=ppt/diagrams/_rels/data3.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ata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svg"/><Relationship Id="rId1" Type="http://schemas.openxmlformats.org/officeDocument/2006/relationships/image" Target="../media/image73.png"/><Relationship Id="rId6" Type="http://schemas.openxmlformats.org/officeDocument/2006/relationships/image" Target="../media/image78.svg"/><Relationship Id="rId5" Type="http://schemas.openxmlformats.org/officeDocument/2006/relationships/image" Target="../media/image77.png"/><Relationship Id="rId4" Type="http://schemas.openxmlformats.org/officeDocument/2006/relationships/image" Target="../media/image76.svg"/></Relationships>
</file>

<file path=ppt/diagrams/_rels/data8.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81.svg"/><Relationship Id="rId1" Type="http://schemas.openxmlformats.org/officeDocument/2006/relationships/image" Target="../media/image80.png"/><Relationship Id="rId6" Type="http://schemas.openxmlformats.org/officeDocument/2006/relationships/image" Target="../media/image85.svg"/><Relationship Id="rId5" Type="http://schemas.openxmlformats.org/officeDocument/2006/relationships/image" Target="../media/image84.png"/><Relationship Id="rId4" Type="http://schemas.openxmlformats.org/officeDocument/2006/relationships/image" Target="../media/image8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image" Target="../media/image27.svg"/><Relationship Id="rId16" Type="http://schemas.openxmlformats.org/officeDocument/2006/relationships/image" Target="../media/image41.svg"/><Relationship Id="rId1" Type="http://schemas.openxmlformats.org/officeDocument/2006/relationships/image" Target="../media/image26.png"/><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 Id="rId14" Type="http://schemas.openxmlformats.org/officeDocument/2006/relationships/image" Target="../media/image3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rawing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svg"/><Relationship Id="rId1" Type="http://schemas.openxmlformats.org/officeDocument/2006/relationships/image" Target="../media/image73.png"/><Relationship Id="rId6" Type="http://schemas.openxmlformats.org/officeDocument/2006/relationships/image" Target="../media/image78.svg"/><Relationship Id="rId5" Type="http://schemas.openxmlformats.org/officeDocument/2006/relationships/image" Target="../media/image77.png"/><Relationship Id="rId4" Type="http://schemas.openxmlformats.org/officeDocument/2006/relationships/image" Target="../media/image76.svg"/></Relationships>
</file>

<file path=ppt/diagrams/_rels/drawing8.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81.svg"/><Relationship Id="rId1" Type="http://schemas.openxmlformats.org/officeDocument/2006/relationships/image" Target="../media/image80.png"/><Relationship Id="rId6" Type="http://schemas.openxmlformats.org/officeDocument/2006/relationships/image" Target="../media/image85.svg"/><Relationship Id="rId5" Type="http://schemas.openxmlformats.org/officeDocument/2006/relationships/image" Target="../media/image84.png"/><Relationship Id="rId4" Type="http://schemas.openxmlformats.org/officeDocument/2006/relationships/image" Target="../media/image83.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45B1E6-B08C-412A-8C02-9B8E001CE06A}"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NZ"/>
        </a:p>
      </dgm:t>
    </dgm:pt>
    <dgm:pt modelId="{36279310-3C4B-4C76-AD5E-ABCBE191A616}">
      <dgm:prSet phldrT="[Text]"/>
      <dgm:spPr/>
      <dgm:t>
        <a:bodyPr/>
        <a:lstStyle/>
        <a:p>
          <a:r>
            <a:rPr lang="en-NZ" b="0" dirty="0"/>
            <a:t>The current to future state journey in overview</a:t>
          </a:r>
        </a:p>
      </dgm:t>
    </dgm:pt>
    <dgm:pt modelId="{FC0A972E-A915-437B-9A5B-E488ECA9F170}" type="parTrans" cxnId="{60868F45-4B14-4B4B-B057-873C802BA12D}">
      <dgm:prSet/>
      <dgm:spPr/>
      <dgm:t>
        <a:bodyPr/>
        <a:lstStyle/>
        <a:p>
          <a:endParaRPr lang="en-NZ" b="1"/>
        </a:p>
      </dgm:t>
    </dgm:pt>
    <dgm:pt modelId="{89F7CE43-965C-4131-B6BF-A4820F86FABB}" type="sibTrans" cxnId="{60868F45-4B14-4B4B-B057-873C802BA12D}">
      <dgm:prSet/>
      <dgm:spPr/>
      <dgm:t>
        <a:bodyPr/>
        <a:lstStyle/>
        <a:p>
          <a:endParaRPr lang="en-NZ" b="1"/>
        </a:p>
      </dgm:t>
    </dgm:pt>
    <dgm:pt modelId="{5927D8FC-ECA2-40F0-B274-DAFF99C332BB}">
      <dgm:prSet phldrT="[Text]"/>
      <dgm:spPr/>
      <dgm:t>
        <a:bodyPr/>
        <a:lstStyle/>
        <a:p>
          <a:r>
            <a:rPr lang="en-NZ" b="0" dirty="0"/>
            <a:t>Where to next?</a:t>
          </a:r>
        </a:p>
      </dgm:t>
    </dgm:pt>
    <dgm:pt modelId="{1CB0F03B-E848-4EB9-89F1-879E733BDAD4}" type="parTrans" cxnId="{9CC26CAD-93DD-44CC-BA56-4BAEBCC0B7E1}">
      <dgm:prSet/>
      <dgm:spPr/>
      <dgm:t>
        <a:bodyPr/>
        <a:lstStyle/>
        <a:p>
          <a:endParaRPr lang="en-NZ" b="1"/>
        </a:p>
      </dgm:t>
    </dgm:pt>
    <dgm:pt modelId="{7B62F61B-1AC7-46DF-8CB7-B097856B5005}" type="sibTrans" cxnId="{9CC26CAD-93DD-44CC-BA56-4BAEBCC0B7E1}">
      <dgm:prSet/>
      <dgm:spPr/>
      <dgm:t>
        <a:bodyPr/>
        <a:lstStyle/>
        <a:p>
          <a:endParaRPr lang="en-NZ" b="1"/>
        </a:p>
      </dgm:t>
    </dgm:pt>
    <dgm:pt modelId="{EEF8A1DA-A25E-4A01-AD72-CB4C109DC5ED}">
      <dgm:prSet phldrT="[Text]"/>
      <dgm:spPr/>
      <dgm:t>
        <a:bodyPr/>
        <a:lstStyle/>
        <a:p>
          <a:r>
            <a:rPr lang="en-NZ" b="0" dirty="0"/>
            <a:t>The case for change</a:t>
          </a:r>
        </a:p>
      </dgm:t>
    </dgm:pt>
    <dgm:pt modelId="{BE92F830-9E82-4B58-B4EB-E0AEE5B22F85}" type="parTrans" cxnId="{1E4526E5-A289-45AC-BA95-82D40E3464E8}">
      <dgm:prSet/>
      <dgm:spPr/>
      <dgm:t>
        <a:bodyPr/>
        <a:lstStyle/>
        <a:p>
          <a:endParaRPr lang="en-NZ"/>
        </a:p>
      </dgm:t>
    </dgm:pt>
    <dgm:pt modelId="{D9E77928-73F8-49D5-88ED-F17815B0F033}" type="sibTrans" cxnId="{1E4526E5-A289-45AC-BA95-82D40E3464E8}">
      <dgm:prSet/>
      <dgm:spPr/>
      <dgm:t>
        <a:bodyPr/>
        <a:lstStyle/>
        <a:p>
          <a:endParaRPr lang="en-NZ"/>
        </a:p>
      </dgm:t>
    </dgm:pt>
    <dgm:pt modelId="{C09A674E-A9C3-4817-A465-6CB878C14F28}">
      <dgm:prSet phldrT="[Text]"/>
      <dgm:spPr/>
      <dgm:t>
        <a:bodyPr/>
        <a:lstStyle/>
        <a:p>
          <a:r>
            <a:rPr lang="en-NZ" b="0" dirty="0"/>
            <a:t>Key opportunities and priorities for change by themes &amp; time horizon</a:t>
          </a:r>
        </a:p>
      </dgm:t>
    </dgm:pt>
    <dgm:pt modelId="{5610B784-FACE-4A8A-82D2-23DD02C846F2}" type="parTrans" cxnId="{1B0AEFB9-65FC-4E95-9E0F-BB69F78E5E2C}">
      <dgm:prSet/>
      <dgm:spPr/>
      <dgm:t>
        <a:bodyPr/>
        <a:lstStyle/>
        <a:p>
          <a:endParaRPr lang="en-NZ"/>
        </a:p>
      </dgm:t>
    </dgm:pt>
    <dgm:pt modelId="{B3D51960-470A-42E4-87BA-CD55F189C0A2}" type="sibTrans" cxnId="{1B0AEFB9-65FC-4E95-9E0F-BB69F78E5E2C}">
      <dgm:prSet/>
      <dgm:spPr/>
      <dgm:t>
        <a:bodyPr/>
        <a:lstStyle/>
        <a:p>
          <a:endParaRPr lang="en-NZ"/>
        </a:p>
      </dgm:t>
    </dgm:pt>
    <dgm:pt modelId="{B680756B-5CED-4813-98CF-FF632DF7DD0A}" type="pres">
      <dgm:prSet presAssocID="{E345B1E6-B08C-412A-8C02-9B8E001CE06A}" presName="root" presStyleCnt="0">
        <dgm:presLayoutVars>
          <dgm:dir/>
          <dgm:resizeHandles val="exact"/>
        </dgm:presLayoutVars>
      </dgm:prSet>
      <dgm:spPr/>
    </dgm:pt>
    <dgm:pt modelId="{E11D81A0-F371-496E-B07F-FE82BE9E2A80}" type="pres">
      <dgm:prSet presAssocID="{36279310-3C4B-4C76-AD5E-ABCBE191A616}" presName="compNode" presStyleCnt="0"/>
      <dgm:spPr/>
    </dgm:pt>
    <dgm:pt modelId="{0C3D873C-30BF-4D18-82EB-8CC915A565BA}" type="pres">
      <dgm:prSet presAssocID="{36279310-3C4B-4C76-AD5E-ABCBE191A616}" presName="bgRect" presStyleLbl="bgShp" presStyleIdx="0" presStyleCnt="4"/>
      <dgm:spPr/>
    </dgm:pt>
    <dgm:pt modelId="{135AB00C-4328-4A8D-88D1-47D9C9D8EBFC}" type="pres">
      <dgm:prSet presAssocID="{36279310-3C4B-4C76-AD5E-ABCBE191A616}" presName="iconRect" presStyleLbl="node1" presStyleIdx="0" presStyleCnt="4"/>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puter"/>
        </a:ext>
      </dgm:extLst>
    </dgm:pt>
    <dgm:pt modelId="{CD3DFC36-2B92-42C9-84F7-DD7EC890DCEB}" type="pres">
      <dgm:prSet presAssocID="{36279310-3C4B-4C76-AD5E-ABCBE191A616}" presName="spaceRect" presStyleCnt="0"/>
      <dgm:spPr/>
    </dgm:pt>
    <dgm:pt modelId="{A3728CB9-AB94-4C9C-AFE0-1B0EAD25E23E}" type="pres">
      <dgm:prSet presAssocID="{36279310-3C4B-4C76-AD5E-ABCBE191A616}" presName="parTx" presStyleLbl="revTx" presStyleIdx="0" presStyleCnt="4">
        <dgm:presLayoutVars>
          <dgm:chMax val="0"/>
          <dgm:chPref val="0"/>
        </dgm:presLayoutVars>
      </dgm:prSet>
      <dgm:spPr/>
    </dgm:pt>
    <dgm:pt modelId="{520DB16D-DF9C-41AB-883D-6E097F0D09AE}" type="pres">
      <dgm:prSet presAssocID="{89F7CE43-965C-4131-B6BF-A4820F86FABB}" presName="sibTrans" presStyleCnt="0"/>
      <dgm:spPr/>
    </dgm:pt>
    <dgm:pt modelId="{D2E37D8A-AFCB-4352-8FF5-C993C1A9486D}" type="pres">
      <dgm:prSet presAssocID="{EEF8A1DA-A25E-4A01-AD72-CB4C109DC5ED}" presName="compNode" presStyleCnt="0"/>
      <dgm:spPr/>
    </dgm:pt>
    <dgm:pt modelId="{C086EE51-F9CE-47FB-9D76-8B94797DF3FE}" type="pres">
      <dgm:prSet presAssocID="{EEF8A1DA-A25E-4A01-AD72-CB4C109DC5ED}" presName="bgRect" presStyleLbl="bgShp" presStyleIdx="1" presStyleCnt="4"/>
      <dgm:spPr/>
    </dgm:pt>
    <dgm:pt modelId="{C75A6BA4-A306-428F-B214-15383760F989}" type="pres">
      <dgm:prSet presAssocID="{EEF8A1DA-A25E-4A01-AD72-CB4C109DC5ED}" presName="iconRect" presStyleLbl="node1" presStyleIdx="1" presStyleCnt="4"/>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Rollercoaster Down with solid fill"/>
        </a:ext>
      </dgm:extLst>
    </dgm:pt>
    <dgm:pt modelId="{195B4098-2C89-4C32-8CE2-6CE1E93FFD2C}" type="pres">
      <dgm:prSet presAssocID="{EEF8A1DA-A25E-4A01-AD72-CB4C109DC5ED}" presName="spaceRect" presStyleCnt="0"/>
      <dgm:spPr/>
    </dgm:pt>
    <dgm:pt modelId="{78C06E67-87FB-4354-B68B-9AF3DA29A952}" type="pres">
      <dgm:prSet presAssocID="{EEF8A1DA-A25E-4A01-AD72-CB4C109DC5ED}" presName="parTx" presStyleLbl="revTx" presStyleIdx="1" presStyleCnt="4">
        <dgm:presLayoutVars>
          <dgm:chMax val="0"/>
          <dgm:chPref val="0"/>
        </dgm:presLayoutVars>
      </dgm:prSet>
      <dgm:spPr/>
    </dgm:pt>
    <dgm:pt modelId="{967C730A-A929-48DA-94D9-B79FD175391E}" type="pres">
      <dgm:prSet presAssocID="{D9E77928-73F8-49D5-88ED-F17815B0F033}" presName="sibTrans" presStyleCnt="0"/>
      <dgm:spPr/>
    </dgm:pt>
    <dgm:pt modelId="{214D6FDE-7562-4187-A67C-5C8B5DB26791}" type="pres">
      <dgm:prSet presAssocID="{C09A674E-A9C3-4817-A465-6CB878C14F28}" presName="compNode" presStyleCnt="0"/>
      <dgm:spPr/>
    </dgm:pt>
    <dgm:pt modelId="{69EC8878-F486-49F8-9F24-AB74B0C217DB}" type="pres">
      <dgm:prSet presAssocID="{C09A674E-A9C3-4817-A465-6CB878C14F28}" presName="bgRect" presStyleLbl="bgShp" presStyleIdx="2" presStyleCnt="4"/>
      <dgm:spPr/>
    </dgm:pt>
    <dgm:pt modelId="{0F556965-05A2-408F-902D-89CC7438CCF5}" type="pres">
      <dgm:prSet presAssocID="{C09A674E-A9C3-4817-A465-6CB878C14F28}" presName="iconRect" presStyleLbl="node1" presStyleIdx="2" presStyleCnt="4"/>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Priorities with solid fill"/>
        </a:ext>
      </dgm:extLst>
    </dgm:pt>
    <dgm:pt modelId="{170D0514-B5F8-42C3-B624-244E56BD24A5}" type="pres">
      <dgm:prSet presAssocID="{C09A674E-A9C3-4817-A465-6CB878C14F28}" presName="spaceRect" presStyleCnt="0"/>
      <dgm:spPr/>
    </dgm:pt>
    <dgm:pt modelId="{94283CAB-5EC0-4E52-B04B-0AE196F0B9B9}" type="pres">
      <dgm:prSet presAssocID="{C09A674E-A9C3-4817-A465-6CB878C14F28}" presName="parTx" presStyleLbl="revTx" presStyleIdx="2" presStyleCnt="4">
        <dgm:presLayoutVars>
          <dgm:chMax val="0"/>
          <dgm:chPref val="0"/>
        </dgm:presLayoutVars>
      </dgm:prSet>
      <dgm:spPr/>
    </dgm:pt>
    <dgm:pt modelId="{CF79BD5A-64C6-4D02-BAF6-6F891897991E}" type="pres">
      <dgm:prSet presAssocID="{B3D51960-470A-42E4-87BA-CD55F189C0A2}" presName="sibTrans" presStyleCnt="0"/>
      <dgm:spPr/>
    </dgm:pt>
    <dgm:pt modelId="{E5CE1168-3992-4800-A50E-B3DECEE95DC6}" type="pres">
      <dgm:prSet presAssocID="{5927D8FC-ECA2-40F0-B274-DAFF99C332BB}" presName="compNode" presStyleCnt="0"/>
      <dgm:spPr/>
    </dgm:pt>
    <dgm:pt modelId="{93FCA572-4841-4D7D-B31D-0D3711C36AC2}" type="pres">
      <dgm:prSet presAssocID="{5927D8FC-ECA2-40F0-B274-DAFF99C332BB}" presName="bgRect" presStyleLbl="bgShp" presStyleIdx="3" presStyleCnt="4"/>
      <dgm:spPr/>
    </dgm:pt>
    <dgm:pt modelId="{4D12FF67-55E7-4035-95F4-9F2A473990BC}" type="pres">
      <dgm:prSet presAssocID="{5927D8FC-ECA2-40F0-B274-DAFF99C332BB}" presName="iconRect" presStyleLbl="node1" presStyleIdx="3" presStyleCnt="4"/>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Network"/>
        </a:ext>
      </dgm:extLst>
    </dgm:pt>
    <dgm:pt modelId="{F05653A9-F105-4CC1-BE5B-9E2FE67D68C8}" type="pres">
      <dgm:prSet presAssocID="{5927D8FC-ECA2-40F0-B274-DAFF99C332BB}" presName="spaceRect" presStyleCnt="0"/>
      <dgm:spPr/>
    </dgm:pt>
    <dgm:pt modelId="{F930685B-F8BA-477A-A83A-16254B4BA9A2}" type="pres">
      <dgm:prSet presAssocID="{5927D8FC-ECA2-40F0-B274-DAFF99C332BB}" presName="parTx" presStyleLbl="revTx" presStyleIdx="3" presStyleCnt="4">
        <dgm:presLayoutVars>
          <dgm:chMax val="0"/>
          <dgm:chPref val="0"/>
        </dgm:presLayoutVars>
      </dgm:prSet>
      <dgm:spPr/>
    </dgm:pt>
  </dgm:ptLst>
  <dgm:cxnLst>
    <dgm:cxn modelId="{27C0AB24-D9C8-43CF-B488-96080AF952B1}" type="presOf" srcId="{5927D8FC-ECA2-40F0-B274-DAFF99C332BB}" destId="{F930685B-F8BA-477A-A83A-16254B4BA9A2}" srcOrd="0" destOrd="0" presId="urn:microsoft.com/office/officeart/2018/2/layout/IconVerticalSolidList"/>
    <dgm:cxn modelId="{F458B464-4646-4B12-8E8C-0BCED6EFAD89}" type="presOf" srcId="{36279310-3C4B-4C76-AD5E-ABCBE191A616}" destId="{A3728CB9-AB94-4C9C-AFE0-1B0EAD25E23E}" srcOrd="0" destOrd="0" presId="urn:microsoft.com/office/officeart/2018/2/layout/IconVerticalSolidList"/>
    <dgm:cxn modelId="{60868F45-4B14-4B4B-B057-873C802BA12D}" srcId="{E345B1E6-B08C-412A-8C02-9B8E001CE06A}" destId="{36279310-3C4B-4C76-AD5E-ABCBE191A616}" srcOrd="0" destOrd="0" parTransId="{FC0A972E-A915-437B-9A5B-E488ECA9F170}" sibTransId="{89F7CE43-965C-4131-B6BF-A4820F86FABB}"/>
    <dgm:cxn modelId="{F5C5BE49-CF47-40B1-BDF0-D79FC3559170}" type="presOf" srcId="{EEF8A1DA-A25E-4A01-AD72-CB4C109DC5ED}" destId="{78C06E67-87FB-4354-B68B-9AF3DA29A952}" srcOrd="0" destOrd="0" presId="urn:microsoft.com/office/officeart/2018/2/layout/IconVerticalSolidList"/>
    <dgm:cxn modelId="{9CC26CAD-93DD-44CC-BA56-4BAEBCC0B7E1}" srcId="{E345B1E6-B08C-412A-8C02-9B8E001CE06A}" destId="{5927D8FC-ECA2-40F0-B274-DAFF99C332BB}" srcOrd="3" destOrd="0" parTransId="{1CB0F03B-E848-4EB9-89F1-879E733BDAD4}" sibTransId="{7B62F61B-1AC7-46DF-8CB7-B097856B5005}"/>
    <dgm:cxn modelId="{9B624EB0-AAE1-49F8-8E19-776BB9952A6D}" type="presOf" srcId="{C09A674E-A9C3-4817-A465-6CB878C14F28}" destId="{94283CAB-5EC0-4E52-B04B-0AE196F0B9B9}" srcOrd="0" destOrd="0" presId="urn:microsoft.com/office/officeart/2018/2/layout/IconVerticalSolidList"/>
    <dgm:cxn modelId="{1B0AEFB9-65FC-4E95-9E0F-BB69F78E5E2C}" srcId="{E345B1E6-B08C-412A-8C02-9B8E001CE06A}" destId="{C09A674E-A9C3-4817-A465-6CB878C14F28}" srcOrd="2" destOrd="0" parTransId="{5610B784-FACE-4A8A-82D2-23DD02C846F2}" sibTransId="{B3D51960-470A-42E4-87BA-CD55F189C0A2}"/>
    <dgm:cxn modelId="{1E4526E5-A289-45AC-BA95-82D40E3464E8}" srcId="{E345B1E6-B08C-412A-8C02-9B8E001CE06A}" destId="{EEF8A1DA-A25E-4A01-AD72-CB4C109DC5ED}" srcOrd="1" destOrd="0" parTransId="{BE92F830-9E82-4B58-B4EB-E0AEE5B22F85}" sibTransId="{D9E77928-73F8-49D5-88ED-F17815B0F033}"/>
    <dgm:cxn modelId="{5C5BBCE7-346C-4678-B9C3-B604432B8E66}" type="presOf" srcId="{E345B1E6-B08C-412A-8C02-9B8E001CE06A}" destId="{B680756B-5CED-4813-98CF-FF632DF7DD0A}" srcOrd="0" destOrd="0" presId="urn:microsoft.com/office/officeart/2018/2/layout/IconVerticalSolidList"/>
    <dgm:cxn modelId="{172065D1-5A8F-48C5-A21D-1ACC5647E389}" type="presParOf" srcId="{B680756B-5CED-4813-98CF-FF632DF7DD0A}" destId="{E11D81A0-F371-496E-B07F-FE82BE9E2A80}" srcOrd="0" destOrd="0" presId="urn:microsoft.com/office/officeart/2018/2/layout/IconVerticalSolidList"/>
    <dgm:cxn modelId="{BCE3F049-0376-43F7-B62D-469E3623F694}" type="presParOf" srcId="{E11D81A0-F371-496E-B07F-FE82BE9E2A80}" destId="{0C3D873C-30BF-4D18-82EB-8CC915A565BA}" srcOrd="0" destOrd="0" presId="urn:microsoft.com/office/officeart/2018/2/layout/IconVerticalSolidList"/>
    <dgm:cxn modelId="{F2044CFB-002D-499B-BAF1-8F20194F7375}" type="presParOf" srcId="{E11D81A0-F371-496E-B07F-FE82BE9E2A80}" destId="{135AB00C-4328-4A8D-88D1-47D9C9D8EBFC}" srcOrd="1" destOrd="0" presId="urn:microsoft.com/office/officeart/2018/2/layout/IconVerticalSolidList"/>
    <dgm:cxn modelId="{68013880-3C16-4E99-A7BD-98ADAFEF05BF}" type="presParOf" srcId="{E11D81A0-F371-496E-B07F-FE82BE9E2A80}" destId="{CD3DFC36-2B92-42C9-84F7-DD7EC890DCEB}" srcOrd="2" destOrd="0" presId="urn:microsoft.com/office/officeart/2018/2/layout/IconVerticalSolidList"/>
    <dgm:cxn modelId="{4DA8CEFA-1E8E-4424-9786-6220E60DA249}" type="presParOf" srcId="{E11D81A0-F371-496E-B07F-FE82BE9E2A80}" destId="{A3728CB9-AB94-4C9C-AFE0-1B0EAD25E23E}" srcOrd="3" destOrd="0" presId="urn:microsoft.com/office/officeart/2018/2/layout/IconVerticalSolidList"/>
    <dgm:cxn modelId="{7AB419C0-2D49-42C0-9A8B-3D514B520D7D}" type="presParOf" srcId="{B680756B-5CED-4813-98CF-FF632DF7DD0A}" destId="{520DB16D-DF9C-41AB-883D-6E097F0D09AE}" srcOrd="1" destOrd="0" presId="urn:microsoft.com/office/officeart/2018/2/layout/IconVerticalSolidList"/>
    <dgm:cxn modelId="{36E74AE1-C0E6-443F-837C-AA807148DD76}" type="presParOf" srcId="{B680756B-5CED-4813-98CF-FF632DF7DD0A}" destId="{D2E37D8A-AFCB-4352-8FF5-C993C1A9486D}" srcOrd="2" destOrd="0" presId="urn:microsoft.com/office/officeart/2018/2/layout/IconVerticalSolidList"/>
    <dgm:cxn modelId="{8CE3088D-C6AD-4EEA-A315-8F86C6D76B72}" type="presParOf" srcId="{D2E37D8A-AFCB-4352-8FF5-C993C1A9486D}" destId="{C086EE51-F9CE-47FB-9D76-8B94797DF3FE}" srcOrd="0" destOrd="0" presId="urn:microsoft.com/office/officeart/2018/2/layout/IconVerticalSolidList"/>
    <dgm:cxn modelId="{43BC142D-762B-4361-BD96-592DCF5507D5}" type="presParOf" srcId="{D2E37D8A-AFCB-4352-8FF5-C993C1A9486D}" destId="{C75A6BA4-A306-428F-B214-15383760F989}" srcOrd="1" destOrd="0" presId="urn:microsoft.com/office/officeart/2018/2/layout/IconVerticalSolidList"/>
    <dgm:cxn modelId="{70B0DB4E-A1DB-4934-8AAB-FC986F973030}" type="presParOf" srcId="{D2E37D8A-AFCB-4352-8FF5-C993C1A9486D}" destId="{195B4098-2C89-4C32-8CE2-6CE1E93FFD2C}" srcOrd="2" destOrd="0" presId="urn:microsoft.com/office/officeart/2018/2/layout/IconVerticalSolidList"/>
    <dgm:cxn modelId="{0CBB37FB-D1CD-4BB0-B4EE-D7C3B094C1E6}" type="presParOf" srcId="{D2E37D8A-AFCB-4352-8FF5-C993C1A9486D}" destId="{78C06E67-87FB-4354-B68B-9AF3DA29A952}" srcOrd="3" destOrd="0" presId="urn:microsoft.com/office/officeart/2018/2/layout/IconVerticalSolidList"/>
    <dgm:cxn modelId="{DAAB207D-48E0-4FC7-950E-7F5CECAE7087}" type="presParOf" srcId="{B680756B-5CED-4813-98CF-FF632DF7DD0A}" destId="{967C730A-A929-48DA-94D9-B79FD175391E}" srcOrd="3" destOrd="0" presId="urn:microsoft.com/office/officeart/2018/2/layout/IconVerticalSolidList"/>
    <dgm:cxn modelId="{6CB06757-80EF-4831-9278-BD86D088DA12}" type="presParOf" srcId="{B680756B-5CED-4813-98CF-FF632DF7DD0A}" destId="{214D6FDE-7562-4187-A67C-5C8B5DB26791}" srcOrd="4" destOrd="0" presId="urn:microsoft.com/office/officeart/2018/2/layout/IconVerticalSolidList"/>
    <dgm:cxn modelId="{E7140B92-2317-4B57-963D-E14887DD3D01}" type="presParOf" srcId="{214D6FDE-7562-4187-A67C-5C8B5DB26791}" destId="{69EC8878-F486-49F8-9F24-AB74B0C217DB}" srcOrd="0" destOrd="0" presId="urn:microsoft.com/office/officeart/2018/2/layout/IconVerticalSolidList"/>
    <dgm:cxn modelId="{C6DE7CD1-98EF-42AE-932D-7D3C330F32AC}" type="presParOf" srcId="{214D6FDE-7562-4187-A67C-5C8B5DB26791}" destId="{0F556965-05A2-408F-902D-89CC7438CCF5}" srcOrd="1" destOrd="0" presId="urn:microsoft.com/office/officeart/2018/2/layout/IconVerticalSolidList"/>
    <dgm:cxn modelId="{DF40601E-B198-45BC-9938-BB3A0DD97AED}" type="presParOf" srcId="{214D6FDE-7562-4187-A67C-5C8B5DB26791}" destId="{170D0514-B5F8-42C3-B624-244E56BD24A5}" srcOrd="2" destOrd="0" presId="urn:microsoft.com/office/officeart/2018/2/layout/IconVerticalSolidList"/>
    <dgm:cxn modelId="{C6F94B6D-9E85-4C56-99EE-5C033613EB41}" type="presParOf" srcId="{214D6FDE-7562-4187-A67C-5C8B5DB26791}" destId="{94283CAB-5EC0-4E52-B04B-0AE196F0B9B9}" srcOrd="3" destOrd="0" presId="urn:microsoft.com/office/officeart/2018/2/layout/IconVerticalSolidList"/>
    <dgm:cxn modelId="{59DCD4F9-D5BB-406E-8E2B-8B74D0B7C041}" type="presParOf" srcId="{B680756B-5CED-4813-98CF-FF632DF7DD0A}" destId="{CF79BD5A-64C6-4D02-BAF6-6F891897991E}" srcOrd="5" destOrd="0" presId="urn:microsoft.com/office/officeart/2018/2/layout/IconVerticalSolidList"/>
    <dgm:cxn modelId="{6BCE483C-5EAA-4391-B3B2-45B14C696A29}" type="presParOf" srcId="{B680756B-5CED-4813-98CF-FF632DF7DD0A}" destId="{E5CE1168-3992-4800-A50E-B3DECEE95DC6}" srcOrd="6" destOrd="0" presId="urn:microsoft.com/office/officeart/2018/2/layout/IconVerticalSolidList"/>
    <dgm:cxn modelId="{11EED86A-3360-4154-85BC-39D638DACE47}" type="presParOf" srcId="{E5CE1168-3992-4800-A50E-B3DECEE95DC6}" destId="{93FCA572-4841-4D7D-B31D-0D3711C36AC2}" srcOrd="0" destOrd="0" presId="urn:microsoft.com/office/officeart/2018/2/layout/IconVerticalSolidList"/>
    <dgm:cxn modelId="{2F235506-4649-482C-8CD3-F77082CFCF1B}" type="presParOf" srcId="{E5CE1168-3992-4800-A50E-B3DECEE95DC6}" destId="{4D12FF67-55E7-4035-95F4-9F2A473990BC}" srcOrd="1" destOrd="0" presId="urn:microsoft.com/office/officeart/2018/2/layout/IconVerticalSolidList"/>
    <dgm:cxn modelId="{0717A1F4-274C-410E-924C-EA9D9344CBFF}" type="presParOf" srcId="{E5CE1168-3992-4800-A50E-B3DECEE95DC6}" destId="{F05653A9-F105-4CC1-BE5B-9E2FE67D68C8}" srcOrd="2" destOrd="0" presId="urn:microsoft.com/office/officeart/2018/2/layout/IconVerticalSolidList"/>
    <dgm:cxn modelId="{7B10A7D3-A77A-41A5-A6FE-25F7922FBEAE}" type="presParOf" srcId="{E5CE1168-3992-4800-A50E-B3DECEE95DC6}" destId="{F930685B-F8BA-477A-A83A-16254B4BA9A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DFA694-C1E6-4F13-9816-2AF011996047}"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C328051D-4882-4953-897E-186D4747155C}">
      <dgm:prSet/>
      <dgm:spPr/>
      <dgm:t>
        <a:bodyPr/>
        <a:lstStyle/>
        <a:p>
          <a:pPr>
            <a:lnSpc>
              <a:spcPct val="100000"/>
            </a:lnSpc>
          </a:pPr>
          <a:r>
            <a:rPr lang="en-NZ"/>
            <a:t>Safety</a:t>
          </a:r>
          <a:endParaRPr lang="en-US" dirty="0"/>
        </a:p>
      </dgm:t>
    </dgm:pt>
    <dgm:pt modelId="{C77BB694-623A-4C5D-A4EB-E5DED7F7CE98}" type="parTrans" cxnId="{392B91C0-53A7-4DA6-ADA7-043711AE4C2B}">
      <dgm:prSet/>
      <dgm:spPr/>
      <dgm:t>
        <a:bodyPr/>
        <a:lstStyle/>
        <a:p>
          <a:endParaRPr lang="en-US"/>
        </a:p>
      </dgm:t>
    </dgm:pt>
    <dgm:pt modelId="{A46C44D0-1E31-45F8-8337-5A58B156BA01}" type="sibTrans" cxnId="{392B91C0-53A7-4DA6-ADA7-043711AE4C2B}">
      <dgm:prSet/>
      <dgm:spPr/>
      <dgm:t>
        <a:bodyPr/>
        <a:lstStyle/>
        <a:p>
          <a:pPr>
            <a:lnSpc>
              <a:spcPct val="100000"/>
            </a:lnSpc>
          </a:pPr>
          <a:endParaRPr lang="en-US"/>
        </a:p>
      </dgm:t>
    </dgm:pt>
    <dgm:pt modelId="{3446F417-912A-430F-9BE4-E4FFDBC6A576}">
      <dgm:prSet/>
      <dgm:spPr/>
      <dgm:t>
        <a:bodyPr/>
        <a:lstStyle/>
        <a:p>
          <a:pPr>
            <a:lnSpc>
              <a:spcPct val="100000"/>
            </a:lnSpc>
          </a:pPr>
          <a:r>
            <a:rPr lang="en-NZ"/>
            <a:t>Leadership</a:t>
          </a:r>
        </a:p>
      </dgm:t>
    </dgm:pt>
    <dgm:pt modelId="{3D045979-8A25-4765-90B3-7AE60883D2F0}" type="parTrans" cxnId="{26112791-A9EE-4BBB-9731-E8CAD5469567}">
      <dgm:prSet/>
      <dgm:spPr/>
      <dgm:t>
        <a:bodyPr/>
        <a:lstStyle/>
        <a:p>
          <a:endParaRPr lang="en-NZ"/>
        </a:p>
      </dgm:t>
    </dgm:pt>
    <dgm:pt modelId="{B9B9EC12-6F03-4020-B7FB-03412D2FF093}" type="sibTrans" cxnId="{26112791-A9EE-4BBB-9731-E8CAD5469567}">
      <dgm:prSet/>
      <dgm:spPr/>
      <dgm:t>
        <a:bodyPr/>
        <a:lstStyle/>
        <a:p>
          <a:pPr>
            <a:lnSpc>
              <a:spcPct val="100000"/>
            </a:lnSpc>
          </a:pPr>
          <a:endParaRPr lang="en-NZ"/>
        </a:p>
      </dgm:t>
    </dgm:pt>
    <dgm:pt modelId="{B745B39E-62B5-43FB-8DDA-3802F41B45E6}">
      <dgm:prSet/>
      <dgm:spPr/>
      <dgm:t>
        <a:bodyPr/>
        <a:lstStyle/>
        <a:p>
          <a:pPr>
            <a:lnSpc>
              <a:spcPct val="100000"/>
            </a:lnSpc>
          </a:pPr>
          <a:r>
            <a:rPr lang="en-NZ"/>
            <a:t>Innovation</a:t>
          </a:r>
        </a:p>
      </dgm:t>
    </dgm:pt>
    <dgm:pt modelId="{F3F3EC5C-6FD2-4F32-A029-DE1AC23E3464}" type="parTrans" cxnId="{996E156E-59CD-4197-95C8-9DA224730F78}">
      <dgm:prSet/>
      <dgm:spPr/>
      <dgm:t>
        <a:bodyPr/>
        <a:lstStyle/>
        <a:p>
          <a:endParaRPr lang="en-NZ"/>
        </a:p>
      </dgm:t>
    </dgm:pt>
    <dgm:pt modelId="{FFCB36C7-A3F8-48A8-AF51-DC47446BF01F}" type="sibTrans" cxnId="{996E156E-59CD-4197-95C8-9DA224730F78}">
      <dgm:prSet/>
      <dgm:spPr/>
      <dgm:t>
        <a:bodyPr/>
        <a:lstStyle/>
        <a:p>
          <a:pPr>
            <a:lnSpc>
              <a:spcPct val="100000"/>
            </a:lnSpc>
          </a:pPr>
          <a:endParaRPr lang="en-NZ"/>
        </a:p>
      </dgm:t>
    </dgm:pt>
    <dgm:pt modelId="{95DAECA0-7491-480F-B0DD-B57784F1F884}">
      <dgm:prSet/>
      <dgm:spPr/>
      <dgm:t>
        <a:bodyPr/>
        <a:lstStyle/>
        <a:p>
          <a:pPr>
            <a:lnSpc>
              <a:spcPct val="100000"/>
            </a:lnSpc>
          </a:pPr>
          <a:r>
            <a:rPr lang="en-NZ"/>
            <a:t>Capacity and capability</a:t>
          </a:r>
        </a:p>
      </dgm:t>
    </dgm:pt>
    <dgm:pt modelId="{6F452D77-39E2-4FA2-876A-CEADFB5EC8A3}" type="parTrans" cxnId="{B61DE31A-CFF0-4FCE-A4EA-7563F58567DF}">
      <dgm:prSet/>
      <dgm:spPr/>
      <dgm:t>
        <a:bodyPr/>
        <a:lstStyle/>
        <a:p>
          <a:endParaRPr lang="en-NZ"/>
        </a:p>
      </dgm:t>
    </dgm:pt>
    <dgm:pt modelId="{99D58D08-0703-46CE-82C0-D2BA9C09BD04}" type="sibTrans" cxnId="{B61DE31A-CFF0-4FCE-A4EA-7563F58567DF}">
      <dgm:prSet/>
      <dgm:spPr/>
      <dgm:t>
        <a:bodyPr/>
        <a:lstStyle/>
        <a:p>
          <a:pPr>
            <a:lnSpc>
              <a:spcPct val="100000"/>
            </a:lnSpc>
          </a:pPr>
          <a:endParaRPr lang="en-NZ"/>
        </a:p>
      </dgm:t>
    </dgm:pt>
    <dgm:pt modelId="{2C5C8A30-D702-4395-8C26-42AD67BA77F6}">
      <dgm:prSet/>
      <dgm:spPr/>
      <dgm:t>
        <a:bodyPr/>
        <a:lstStyle/>
        <a:p>
          <a:pPr>
            <a:lnSpc>
              <a:spcPct val="100000"/>
            </a:lnSpc>
          </a:pPr>
          <a:r>
            <a:rPr lang="en-NZ"/>
            <a:t>Security and resilience</a:t>
          </a:r>
        </a:p>
      </dgm:t>
    </dgm:pt>
    <dgm:pt modelId="{15D2ADD7-9ABC-4732-8F34-10BB2CD16D5A}" type="parTrans" cxnId="{3DA7DF2F-9F5D-4E4D-BCC1-61A8D9A3F8B9}">
      <dgm:prSet/>
      <dgm:spPr/>
      <dgm:t>
        <a:bodyPr/>
        <a:lstStyle/>
        <a:p>
          <a:endParaRPr lang="en-NZ"/>
        </a:p>
      </dgm:t>
    </dgm:pt>
    <dgm:pt modelId="{76F4B945-31AE-4198-BD23-D5B31D517F14}" type="sibTrans" cxnId="{3DA7DF2F-9F5D-4E4D-BCC1-61A8D9A3F8B9}">
      <dgm:prSet/>
      <dgm:spPr/>
      <dgm:t>
        <a:bodyPr/>
        <a:lstStyle/>
        <a:p>
          <a:pPr>
            <a:lnSpc>
              <a:spcPct val="100000"/>
            </a:lnSpc>
          </a:pPr>
          <a:endParaRPr lang="en-NZ"/>
        </a:p>
      </dgm:t>
    </dgm:pt>
    <dgm:pt modelId="{8DC9DAFA-89EB-4686-AA14-13E299994D68}">
      <dgm:prSet/>
      <dgm:spPr/>
      <dgm:t>
        <a:bodyPr/>
        <a:lstStyle/>
        <a:p>
          <a:pPr>
            <a:lnSpc>
              <a:spcPct val="100000"/>
            </a:lnSpc>
          </a:pPr>
          <a:r>
            <a:rPr lang="en-NZ"/>
            <a:t>Sustainability</a:t>
          </a:r>
        </a:p>
      </dgm:t>
    </dgm:pt>
    <dgm:pt modelId="{E7416A6E-D6D1-48B9-93BA-1F9BE2E1A0E2}" type="parTrans" cxnId="{449154FA-D377-41DC-9868-17A4EBF3EEB6}">
      <dgm:prSet/>
      <dgm:spPr/>
      <dgm:t>
        <a:bodyPr/>
        <a:lstStyle/>
        <a:p>
          <a:endParaRPr lang="en-NZ"/>
        </a:p>
      </dgm:t>
    </dgm:pt>
    <dgm:pt modelId="{7A6D1CA0-8D99-4158-A965-A9C7ACE48951}" type="sibTrans" cxnId="{449154FA-D377-41DC-9868-17A4EBF3EEB6}">
      <dgm:prSet/>
      <dgm:spPr/>
      <dgm:t>
        <a:bodyPr/>
        <a:lstStyle/>
        <a:p>
          <a:pPr>
            <a:lnSpc>
              <a:spcPct val="100000"/>
            </a:lnSpc>
          </a:pPr>
          <a:endParaRPr lang="en-NZ"/>
        </a:p>
      </dgm:t>
    </dgm:pt>
    <dgm:pt modelId="{E0C77D4C-3942-4B48-8D2F-F4E96461FB3E}">
      <dgm:prSet/>
      <dgm:spPr/>
      <dgm:t>
        <a:bodyPr/>
        <a:lstStyle/>
        <a:p>
          <a:pPr>
            <a:lnSpc>
              <a:spcPct val="100000"/>
            </a:lnSpc>
          </a:pPr>
          <a:r>
            <a:rPr lang="en-NZ"/>
            <a:t>Society</a:t>
          </a:r>
        </a:p>
      </dgm:t>
    </dgm:pt>
    <dgm:pt modelId="{4137FA2C-1943-4BE9-9CC2-C8C935822705}" type="parTrans" cxnId="{B9CF37A8-C4F8-4B3F-BB56-E45A8811F676}">
      <dgm:prSet/>
      <dgm:spPr/>
      <dgm:t>
        <a:bodyPr/>
        <a:lstStyle/>
        <a:p>
          <a:endParaRPr lang="en-NZ"/>
        </a:p>
      </dgm:t>
    </dgm:pt>
    <dgm:pt modelId="{B799D8B3-1DA2-4D85-A513-3FEBF78CE12D}" type="sibTrans" cxnId="{B9CF37A8-C4F8-4B3F-BB56-E45A8811F676}">
      <dgm:prSet/>
      <dgm:spPr/>
      <dgm:t>
        <a:bodyPr/>
        <a:lstStyle/>
        <a:p>
          <a:pPr>
            <a:lnSpc>
              <a:spcPct val="100000"/>
            </a:lnSpc>
          </a:pPr>
          <a:endParaRPr lang="en-NZ"/>
        </a:p>
      </dgm:t>
    </dgm:pt>
    <dgm:pt modelId="{DFB29F53-F53D-4C41-B2FB-8DBDEA6A0AF2}">
      <dgm:prSet/>
      <dgm:spPr/>
      <dgm:t>
        <a:bodyPr/>
        <a:lstStyle/>
        <a:p>
          <a:pPr>
            <a:lnSpc>
              <a:spcPct val="100000"/>
            </a:lnSpc>
          </a:pPr>
          <a:r>
            <a:rPr lang="en-NZ"/>
            <a:t>Funding and charging </a:t>
          </a:r>
        </a:p>
      </dgm:t>
    </dgm:pt>
    <dgm:pt modelId="{EB487F99-ADD4-4716-9318-E7CD831D9C1D}" type="parTrans" cxnId="{23949620-C41D-4734-878C-55387660BAA6}">
      <dgm:prSet/>
      <dgm:spPr/>
      <dgm:t>
        <a:bodyPr/>
        <a:lstStyle/>
        <a:p>
          <a:endParaRPr lang="en-NZ"/>
        </a:p>
      </dgm:t>
    </dgm:pt>
    <dgm:pt modelId="{B498200F-3FD3-4A82-99FB-4D2B34D345B6}" type="sibTrans" cxnId="{23949620-C41D-4734-878C-55387660BAA6}">
      <dgm:prSet/>
      <dgm:spPr/>
      <dgm:t>
        <a:bodyPr/>
        <a:lstStyle/>
        <a:p>
          <a:endParaRPr lang="en-NZ"/>
        </a:p>
      </dgm:t>
    </dgm:pt>
    <dgm:pt modelId="{EF78DD10-5F9C-4C30-933F-0EA195DD4E1D}" type="pres">
      <dgm:prSet presAssocID="{B9DFA694-C1E6-4F13-9816-2AF011996047}" presName="root" presStyleCnt="0">
        <dgm:presLayoutVars>
          <dgm:dir/>
          <dgm:resizeHandles val="exact"/>
        </dgm:presLayoutVars>
      </dgm:prSet>
      <dgm:spPr/>
    </dgm:pt>
    <dgm:pt modelId="{945FD4DD-A1DE-415A-9A7F-312595388812}" type="pres">
      <dgm:prSet presAssocID="{B9DFA694-C1E6-4F13-9816-2AF011996047}" presName="container" presStyleCnt="0">
        <dgm:presLayoutVars>
          <dgm:dir/>
          <dgm:resizeHandles val="exact"/>
        </dgm:presLayoutVars>
      </dgm:prSet>
      <dgm:spPr/>
    </dgm:pt>
    <dgm:pt modelId="{9E96A6E6-78BA-44C5-B655-1353DE823B88}" type="pres">
      <dgm:prSet presAssocID="{C328051D-4882-4953-897E-186D4747155C}" presName="compNode" presStyleCnt="0"/>
      <dgm:spPr/>
    </dgm:pt>
    <dgm:pt modelId="{E1191C57-090D-4BC7-AE7A-E81F3508C957}" type="pres">
      <dgm:prSet presAssocID="{C328051D-4882-4953-897E-186D4747155C}" presName="iconBgRect" presStyleLbl="bgShp" presStyleIdx="0" presStyleCnt="8"/>
      <dgm:spPr/>
    </dgm:pt>
    <dgm:pt modelId="{CE748DC7-91F5-476A-B240-8DB93C954CA2}" type="pres">
      <dgm:prSet presAssocID="{C328051D-4882-4953-897E-186D4747155C}" presName="iconRect" presStyleLbl="node1" presStyleIdx="0" presStyleCnt="8"/>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tecting Hand"/>
        </a:ext>
      </dgm:extLst>
    </dgm:pt>
    <dgm:pt modelId="{53B8F888-F590-406B-B4A5-0E7D90E8A8DF}" type="pres">
      <dgm:prSet presAssocID="{C328051D-4882-4953-897E-186D4747155C}" presName="spaceRect" presStyleCnt="0"/>
      <dgm:spPr/>
    </dgm:pt>
    <dgm:pt modelId="{D57BBA14-506F-4F11-9141-8FCE8B80C0AF}" type="pres">
      <dgm:prSet presAssocID="{C328051D-4882-4953-897E-186D4747155C}" presName="textRect" presStyleLbl="revTx" presStyleIdx="0" presStyleCnt="8">
        <dgm:presLayoutVars>
          <dgm:chMax val="1"/>
          <dgm:chPref val="1"/>
        </dgm:presLayoutVars>
      </dgm:prSet>
      <dgm:spPr/>
    </dgm:pt>
    <dgm:pt modelId="{DCDAAFCA-1CAE-4A61-9C43-CBFD5EB83FCA}" type="pres">
      <dgm:prSet presAssocID="{A46C44D0-1E31-45F8-8337-5A58B156BA01}" presName="sibTrans" presStyleLbl="sibTrans2D1" presStyleIdx="0" presStyleCnt="0"/>
      <dgm:spPr/>
    </dgm:pt>
    <dgm:pt modelId="{B659F580-0FE8-4A8E-90EC-1B1B3DC8708C}" type="pres">
      <dgm:prSet presAssocID="{3446F417-912A-430F-9BE4-E4FFDBC6A576}" presName="compNode" presStyleCnt="0"/>
      <dgm:spPr/>
    </dgm:pt>
    <dgm:pt modelId="{FEDFCCDF-D37A-4914-979C-638195A55C52}" type="pres">
      <dgm:prSet presAssocID="{3446F417-912A-430F-9BE4-E4FFDBC6A576}" presName="iconBgRect" presStyleLbl="bgShp" presStyleIdx="1" presStyleCnt="8"/>
      <dgm:spPr/>
    </dgm:pt>
    <dgm:pt modelId="{1AFB8A19-64F0-427A-BB03-EE415A4F62ED}" type="pres">
      <dgm:prSet presAssocID="{3446F417-912A-430F-9BE4-E4FFDBC6A576}" presName="iconRect" presStyleLbl="node1" presStyleIdx="1" presStyleCnt="8"/>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teering Wheel with solid fill"/>
        </a:ext>
      </dgm:extLst>
    </dgm:pt>
    <dgm:pt modelId="{AB50645B-42EB-4394-81CF-901C1D0110F6}" type="pres">
      <dgm:prSet presAssocID="{3446F417-912A-430F-9BE4-E4FFDBC6A576}" presName="spaceRect" presStyleCnt="0"/>
      <dgm:spPr/>
    </dgm:pt>
    <dgm:pt modelId="{D52D8234-5E6E-4F1F-B613-EEE44DE7081A}" type="pres">
      <dgm:prSet presAssocID="{3446F417-912A-430F-9BE4-E4FFDBC6A576}" presName="textRect" presStyleLbl="revTx" presStyleIdx="1" presStyleCnt="8">
        <dgm:presLayoutVars>
          <dgm:chMax val="1"/>
          <dgm:chPref val="1"/>
        </dgm:presLayoutVars>
      </dgm:prSet>
      <dgm:spPr/>
    </dgm:pt>
    <dgm:pt modelId="{90ED0A37-ACD4-4EEB-82FC-CF5F0B677D83}" type="pres">
      <dgm:prSet presAssocID="{B9B9EC12-6F03-4020-B7FB-03412D2FF093}" presName="sibTrans" presStyleLbl="sibTrans2D1" presStyleIdx="0" presStyleCnt="0"/>
      <dgm:spPr/>
    </dgm:pt>
    <dgm:pt modelId="{465E475C-5EEC-453B-9AD6-6745CB9F7534}" type="pres">
      <dgm:prSet presAssocID="{B745B39E-62B5-43FB-8DDA-3802F41B45E6}" presName="compNode" presStyleCnt="0"/>
      <dgm:spPr/>
    </dgm:pt>
    <dgm:pt modelId="{72C1202A-4479-4E36-B3EE-79D458B97A97}" type="pres">
      <dgm:prSet presAssocID="{B745B39E-62B5-43FB-8DDA-3802F41B45E6}" presName="iconBgRect" presStyleLbl="bgShp" presStyleIdx="2" presStyleCnt="8"/>
      <dgm:spPr/>
    </dgm:pt>
    <dgm:pt modelId="{9C52AE18-24AA-484F-982D-0C27D187E1C7}" type="pres">
      <dgm:prSet presAssocID="{B745B39E-62B5-43FB-8DDA-3802F41B45E6}" presName="iconRect" presStyleLbl="node1" presStyleIdx="2" presStyleCnt="8" custLinFactNeighborX="3812"/>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Artificial Intelligence with solid fill"/>
        </a:ext>
      </dgm:extLst>
    </dgm:pt>
    <dgm:pt modelId="{96CECA91-1E7F-4F92-AAAC-BE6201C12CB8}" type="pres">
      <dgm:prSet presAssocID="{B745B39E-62B5-43FB-8DDA-3802F41B45E6}" presName="spaceRect" presStyleCnt="0"/>
      <dgm:spPr/>
    </dgm:pt>
    <dgm:pt modelId="{89557050-E30C-4149-8236-144F03E69983}" type="pres">
      <dgm:prSet presAssocID="{B745B39E-62B5-43FB-8DDA-3802F41B45E6}" presName="textRect" presStyleLbl="revTx" presStyleIdx="2" presStyleCnt="8">
        <dgm:presLayoutVars>
          <dgm:chMax val="1"/>
          <dgm:chPref val="1"/>
        </dgm:presLayoutVars>
      </dgm:prSet>
      <dgm:spPr/>
    </dgm:pt>
    <dgm:pt modelId="{4EFE1E59-35B4-41D2-B8DC-E19D20D95FA5}" type="pres">
      <dgm:prSet presAssocID="{FFCB36C7-A3F8-48A8-AF51-DC47446BF01F}" presName="sibTrans" presStyleLbl="sibTrans2D1" presStyleIdx="0" presStyleCnt="0"/>
      <dgm:spPr/>
    </dgm:pt>
    <dgm:pt modelId="{52C4A737-A3E0-40B9-8A26-E1E3C6B8CEED}" type="pres">
      <dgm:prSet presAssocID="{95DAECA0-7491-480F-B0DD-B57784F1F884}" presName="compNode" presStyleCnt="0"/>
      <dgm:spPr/>
    </dgm:pt>
    <dgm:pt modelId="{2FF3C315-9CDC-4D1E-B4DA-521C2CE54CD8}" type="pres">
      <dgm:prSet presAssocID="{95DAECA0-7491-480F-B0DD-B57784F1F884}" presName="iconBgRect" presStyleLbl="bgShp" presStyleIdx="3" presStyleCnt="8"/>
      <dgm:spPr/>
    </dgm:pt>
    <dgm:pt modelId="{59BD381C-4B51-47B4-ABF2-204057216CFD}" type="pres">
      <dgm:prSet presAssocID="{95DAECA0-7491-480F-B0DD-B57784F1F884}" presName="iconRect" presStyleLbl="node1" presStyleIdx="3" presStyleCnt="8"/>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Agriculture with solid fill"/>
        </a:ext>
      </dgm:extLst>
    </dgm:pt>
    <dgm:pt modelId="{86725568-508C-492F-A218-BC2FDBAF80FB}" type="pres">
      <dgm:prSet presAssocID="{95DAECA0-7491-480F-B0DD-B57784F1F884}" presName="spaceRect" presStyleCnt="0"/>
      <dgm:spPr/>
    </dgm:pt>
    <dgm:pt modelId="{7C505559-389C-4785-9FF7-AC6C261FE9E7}" type="pres">
      <dgm:prSet presAssocID="{95DAECA0-7491-480F-B0DD-B57784F1F884}" presName="textRect" presStyleLbl="revTx" presStyleIdx="3" presStyleCnt="8">
        <dgm:presLayoutVars>
          <dgm:chMax val="1"/>
          <dgm:chPref val="1"/>
        </dgm:presLayoutVars>
      </dgm:prSet>
      <dgm:spPr/>
    </dgm:pt>
    <dgm:pt modelId="{20C58A7A-1189-4466-8939-F75D13A0FA86}" type="pres">
      <dgm:prSet presAssocID="{99D58D08-0703-46CE-82C0-D2BA9C09BD04}" presName="sibTrans" presStyleLbl="sibTrans2D1" presStyleIdx="0" presStyleCnt="0"/>
      <dgm:spPr/>
    </dgm:pt>
    <dgm:pt modelId="{85C16AA0-23C6-49CE-99FC-4E13EEB81060}" type="pres">
      <dgm:prSet presAssocID="{2C5C8A30-D702-4395-8C26-42AD67BA77F6}" presName="compNode" presStyleCnt="0"/>
      <dgm:spPr/>
    </dgm:pt>
    <dgm:pt modelId="{63BA5674-0BA2-40BF-A388-AB3A2EF6D548}" type="pres">
      <dgm:prSet presAssocID="{2C5C8A30-D702-4395-8C26-42AD67BA77F6}" presName="iconBgRect" presStyleLbl="bgShp" presStyleIdx="4" presStyleCnt="8"/>
      <dgm:spPr/>
    </dgm:pt>
    <dgm:pt modelId="{E3C08E62-AF11-4C8D-AFD1-1CE2B039C06F}" type="pres">
      <dgm:prSet presAssocID="{2C5C8A30-D702-4395-8C26-42AD67BA77F6}" presName="iconRect" presStyleLbl="node1" presStyleIdx="4" presStyleCnt="8"/>
      <dgm:spPr>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Lock with solid fill"/>
        </a:ext>
      </dgm:extLst>
    </dgm:pt>
    <dgm:pt modelId="{42CA7742-8019-4FD4-B286-97FB03CB4124}" type="pres">
      <dgm:prSet presAssocID="{2C5C8A30-D702-4395-8C26-42AD67BA77F6}" presName="spaceRect" presStyleCnt="0"/>
      <dgm:spPr/>
    </dgm:pt>
    <dgm:pt modelId="{4E5112D5-6EE3-4C7F-A1AB-6F095253E1E2}" type="pres">
      <dgm:prSet presAssocID="{2C5C8A30-D702-4395-8C26-42AD67BA77F6}" presName="textRect" presStyleLbl="revTx" presStyleIdx="4" presStyleCnt="8">
        <dgm:presLayoutVars>
          <dgm:chMax val="1"/>
          <dgm:chPref val="1"/>
        </dgm:presLayoutVars>
      </dgm:prSet>
      <dgm:spPr/>
    </dgm:pt>
    <dgm:pt modelId="{BC13A2EB-F3CD-43A9-8908-D85701FA06B2}" type="pres">
      <dgm:prSet presAssocID="{76F4B945-31AE-4198-BD23-D5B31D517F14}" presName="sibTrans" presStyleLbl="sibTrans2D1" presStyleIdx="0" presStyleCnt="0"/>
      <dgm:spPr/>
    </dgm:pt>
    <dgm:pt modelId="{7B78D99D-B4FF-4F12-BD06-FFF777734614}" type="pres">
      <dgm:prSet presAssocID="{8DC9DAFA-89EB-4686-AA14-13E299994D68}" presName="compNode" presStyleCnt="0"/>
      <dgm:spPr/>
    </dgm:pt>
    <dgm:pt modelId="{FACADB32-DDCC-4FC2-A7CC-3F5D76D7C691}" type="pres">
      <dgm:prSet presAssocID="{8DC9DAFA-89EB-4686-AA14-13E299994D68}" presName="iconBgRect" presStyleLbl="bgShp" presStyleIdx="5" presStyleCnt="8"/>
      <dgm:spPr/>
    </dgm:pt>
    <dgm:pt modelId="{4CA96F28-8966-4632-AB0A-B1A519F57C1F}" type="pres">
      <dgm:prSet presAssocID="{8DC9DAFA-89EB-4686-AA14-13E299994D68}" presName="iconRect" presStyleLbl="node1" presStyleIdx="5" presStyleCnt="8"/>
      <dgm:spPr>
        <a:blipFill>
          <a:blip xmlns:r="http://schemas.openxmlformats.org/officeDocument/2006/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Hill scene with solid fill"/>
        </a:ext>
      </dgm:extLst>
    </dgm:pt>
    <dgm:pt modelId="{F5A23CDD-E190-473C-8A92-3C61E707FF0D}" type="pres">
      <dgm:prSet presAssocID="{8DC9DAFA-89EB-4686-AA14-13E299994D68}" presName="spaceRect" presStyleCnt="0"/>
      <dgm:spPr/>
    </dgm:pt>
    <dgm:pt modelId="{20672777-DA7C-4D79-BD17-F1F43A3E5D72}" type="pres">
      <dgm:prSet presAssocID="{8DC9DAFA-89EB-4686-AA14-13E299994D68}" presName="textRect" presStyleLbl="revTx" presStyleIdx="5" presStyleCnt="8">
        <dgm:presLayoutVars>
          <dgm:chMax val="1"/>
          <dgm:chPref val="1"/>
        </dgm:presLayoutVars>
      </dgm:prSet>
      <dgm:spPr/>
    </dgm:pt>
    <dgm:pt modelId="{BF431E0C-FF38-40AE-A224-7DF97E72158B}" type="pres">
      <dgm:prSet presAssocID="{7A6D1CA0-8D99-4158-A965-A9C7ACE48951}" presName="sibTrans" presStyleLbl="sibTrans2D1" presStyleIdx="0" presStyleCnt="0"/>
      <dgm:spPr/>
    </dgm:pt>
    <dgm:pt modelId="{D734714E-F298-4A92-8D8F-133695CC482A}" type="pres">
      <dgm:prSet presAssocID="{E0C77D4C-3942-4B48-8D2F-F4E96461FB3E}" presName="compNode" presStyleCnt="0"/>
      <dgm:spPr/>
    </dgm:pt>
    <dgm:pt modelId="{98627ADF-B0AC-4283-9C25-FD2FC2DCF441}" type="pres">
      <dgm:prSet presAssocID="{E0C77D4C-3942-4B48-8D2F-F4E96461FB3E}" presName="iconBgRect" presStyleLbl="bgShp" presStyleIdx="6" presStyleCnt="8"/>
      <dgm:spPr/>
    </dgm:pt>
    <dgm:pt modelId="{0990E700-7515-4C1E-8CAE-7650C513AB4E}" type="pres">
      <dgm:prSet presAssocID="{E0C77D4C-3942-4B48-8D2F-F4E96461FB3E}" presName="iconRect" presStyleLbl="node1" presStyleIdx="6" presStyleCnt="8"/>
      <dgm:spPr>
        <a:blipFill>
          <a:blip xmlns:r="http://schemas.openxmlformats.org/officeDocument/2006/relationships"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Children with solid fill"/>
        </a:ext>
      </dgm:extLst>
    </dgm:pt>
    <dgm:pt modelId="{59F88378-08D9-4285-922F-FE0BB1C4C71B}" type="pres">
      <dgm:prSet presAssocID="{E0C77D4C-3942-4B48-8D2F-F4E96461FB3E}" presName="spaceRect" presStyleCnt="0"/>
      <dgm:spPr/>
    </dgm:pt>
    <dgm:pt modelId="{C9ABE18D-54CE-4E2B-9629-2FD4A72C5BCD}" type="pres">
      <dgm:prSet presAssocID="{E0C77D4C-3942-4B48-8D2F-F4E96461FB3E}" presName="textRect" presStyleLbl="revTx" presStyleIdx="6" presStyleCnt="8">
        <dgm:presLayoutVars>
          <dgm:chMax val="1"/>
          <dgm:chPref val="1"/>
        </dgm:presLayoutVars>
      </dgm:prSet>
      <dgm:spPr/>
    </dgm:pt>
    <dgm:pt modelId="{E3BB12FD-24F4-4327-81E9-AA42B14705A8}" type="pres">
      <dgm:prSet presAssocID="{B799D8B3-1DA2-4D85-A513-3FEBF78CE12D}" presName="sibTrans" presStyleLbl="sibTrans2D1" presStyleIdx="0" presStyleCnt="0"/>
      <dgm:spPr/>
    </dgm:pt>
    <dgm:pt modelId="{818B90F2-25EB-4E0A-ACD0-4CF75279AC9D}" type="pres">
      <dgm:prSet presAssocID="{DFB29F53-F53D-4C41-B2FB-8DBDEA6A0AF2}" presName="compNode" presStyleCnt="0"/>
      <dgm:spPr/>
    </dgm:pt>
    <dgm:pt modelId="{7F8958AE-0DB9-4830-8EFE-74EF73DCED91}" type="pres">
      <dgm:prSet presAssocID="{DFB29F53-F53D-4C41-B2FB-8DBDEA6A0AF2}" presName="iconBgRect" presStyleLbl="bgShp" presStyleIdx="7" presStyleCnt="8"/>
      <dgm:spPr/>
    </dgm:pt>
    <dgm:pt modelId="{63C7094E-58B9-4BB3-90BA-5A026C38AFDE}" type="pres">
      <dgm:prSet presAssocID="{DFB29F53-F53D-4C41-B2FB-8DBDEA6A0AF2}" presName="iconRect" presStyleLbl="node1" presStyleIdx="7" presStyleCnt="8"/>
      <dgm:spPr>
        <a:blipFill>
          <a:blip xmlns:r="http://schemas.openxmlformats.org/officeDocument/2006/relationships"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Gold bars with solid fill"/>
        </a:ext>
      </dgm:extLst>
    </dgm:pt>
    <dgm:pt modelId="{6B6A8288-4E1E-4EAC-957C-26DE6E2DFB0B}" type="pres">
      <dgm:prSet presAssocID="{DFB29F53-F53D-4C41-B2FB-8DBDEA6A0AF2}" presName="spaceRect" presStyleCnt="0"/>
      <dgm:spPr/>
    </dgm:pt>
    <dgm:pt modelId="{AE020E98-F264-45B5-84D0-4C81442BBA5B}" type="pres">
      <dgm:prSet presAssocID="{DFB29F53-F53D-4C41-B2FB-8DBDEA6A0AF2}" presName="textRect" presStyleLbl="revTx" presStyleIdx="7" presStyleCnt="8">
        <dgm:presLayoutVars>
          <dgm:chMax val="1"/>
          <dgm:chPref val="1"/>
        </dgm:presLayoutVars>
      </dgm:prSet>
      <dgm:spPr/>
    </dgm:pt>
  </dgm:ptLst>
  <dgm:cxnLst>
    <dgm:cxn modelId="{1E9FA107-17E9-48BB-A9E8-F930D1695C76}" type="presOf" srcId="{C328051D-4882-4953-897E-186D4747155C}" destId="{D57BBA14-506F-4F11-9141-8FCE8B80C0AF}" srcOrd="0" destOrd="0" presId="urn:microsoft.com/office/officeart/2018/2/layout/IconCircleList"/>
    <dgm:cxn modelId="{5BB02418-893F-4953-A41D-B10CF5C71C76}" type="presOf" srcId="{76F4B945-31AE-4198-BD23-D5B31D517F14}" destId="{BC13A2EB-F3CD-43A9-8908-D85701FA06B2}" srcOrd="0" destOrd="0" presId="urn:microsoft.com/office/officeart/2018/2/layout/IconCircleList"/>
    <dgm:cxn modelId="{B61DE31A-CFF0-4FCE-A4EA-7563F58567DF}" srcId="{B9DFA694-C1E6-4F13-9816-2AF011996047}" destId="{95DAECA0-7491-480F-B0DD-B57784F1F884}" srcOrd="3" destOrd="0" parTransId="{6F452D77-39E2-4FA2-876A-CEADFB5EC8A3}" sibTransId="{99D58D08-0703-46CE-82C0-D2BA9C09BD04}"/>
    <dgm:cxn modelId="{7B26A11E-2E59-4CD6-ADBC-53AF7434AF43}" type="presOf" srcId="{8DC9DAFA-89EB-4686-AA14-13E299994D68}" destId="{20672777-DA7C-4D79-BD17-F1F43A3E5D72}" srcOrd="0" destOrd="0" presId="urn:microsoft.com/office/officeart/2018/2/layout/IconCircleList"/>
    <dgm:cxn modelId="{23949620-C41D-4734-878C-55387660BAA6}" srcId="{B9DFA694-C1E6-4F13-9816-2AF011996047}" destId="{DFB29F53-F53D-4C41-B2FB-8DBDEA6A0AF2}" srcOrd="7" destOrd="0" parTransId="{EB487F99-ADD4-4716-9318-E7CD831D9C1D}" sibTransId="{B498200F-3FD3-4A82-99FB-4D2B34D345B6}"/>
    <dgm:cxn modelId="{A0E53925-F557-493D-B673-D21292C35B0A}" type="presOf" srcId="{B799D8B3-1DA2-4D85-A513-3FEBF78CE12D}" destId="{E3BB12FD-24F4-4327-81E9-AA42B14705A8}" srcOrd="0" destOrd="0" presId="urn:microsoft.com/office/officeart/2018/2/layout/IconCircleList"/>
    <dgm:cxn modelId="{3DA7DF2F-9F5D-4E4D-BCC1-61A8D9A3F8B9}" srcId="{B9DFA694-C1E6-4F13-9816-2AF011996047}" destId="{2C5C8A30-D702-4395-8C26-42AD67BA77F6}" srcOrd="4" destOrd="0" parTransId="{15D2ADD7-9ABC-4732-8F34-10BB2CD16D5A}" sibTransId="{76F4B945-31AE-4198-BD23-D5B31D517F14}"/>
    <dgm:cxn modelId="{996E156E-59CD-4197-95C8-9DA224730F78}" srcId="{B9DFA694-C1E6-4F13-9816-2AF011996047}" destId="{B745B39E-62B5-43FB-8DDA-3802F41B45E6}" srcOrd="2" destOrd="0" parTransId="{F3F3EC5C-6FD2-4F32-A029-DE1AC23E3464}" sibTransId="{FFCB36C7-A3F8-48A8-AF51-DC47446BF01F}"/>
    <dgm:cxn modelId="{8F04E751-9228-4764-A969-28887B8639BD}" type="presOf" srcId="{FFCB36C7-A3F8-48A8-AF51-DC47446BF01F}" destId="{4EFE1E59-35B4-41D2-B8DC-E19D20D95FA5}" srcOrd="0" destOrd="0" presId="urn:microsoft.com/office/officeart/2018/2/layout/IconCircleList"/>
    <dgm:cxn modelId="{26112791-A9EE-4BBB-9731-E8CAD5469567}" srcId="{B9DFA694-C1E6-4F13-9816-2AF011996047}" destId="{3446F417-912A-430F-9BE4-E4FFDBC6A576}" srcOrd="1" destOrd="0" parTransId="{3D045979-8A25-4765-90B3-7AE60883D2F0}" sibTransId="{B9B9EC12-6F03-4020-B7FB-03412D2FF093}"/>
    <dgm:cxn modelId="{DD20229E-B369-452C-8CC8-8E53A26C5F42}" type="presOf" srcId="{3446F417-912A-430F-9BE4-E4FFDBC6A576}" destId="{D52D8234-5E6E-4F1F-B613-EEE44DE7081A}" srcOrd="0" destOrd="0" presId="urn:microsoft.com/office/officeart/2018/2/layout/IconCircleList"/>
    <dgm:cxn modelId="{DB0A48A0-17C8-4EF8-ADAE-95CF6DBE0666}" type="presOf" srcId="{B9DFA694-C1E6-4F13-9816-2AF011996047}" destId="{EF78DD10-5F9C-4C30-933F-0EA195DD4E1D}" srcOrd="0" destOrd="0" presId="urn:microsoft.com/office/officeart/2018/2/layout/IconCircleList"/>
    <dgm:cxn modelId="{A6526DA6-7638-451A-86B4-8061E293343F}" type="presOf" srcId="{2C5C8A30-D702-4395-8C26-42AD67BA77F6}" destId="{4E5112D5-6EE3-4C7F-A1AB-6F095253E1E2}" srcOrd="0" destOrd="0" presId="urn:microsoft.com/office/officeart/2018/2/layout/IconCircleList"/>
    <dgm:cxn modelId="{235282A7-62AD-47B2-AA06-5B112CF42308}" type="presOf" srcId="{95DAECA0-7491-480F-B0DD-B57784F1F884}" destId="{7C505559-389C-4785-9FF7-AC6C261FE9E7}" srcOrd="0" destOrd="0" presId="urn:microsoft.com/office/officeart/2018/2/layout/IconCircleList"/>
    <dgm:cxn modelId="{B9CF37A8-C4F8-4B3F-BB56-E45A8811F676}" srcId="{B9DFA694-C1E6-4F13-9816-2AF011996047}" destId="{E0C77D4C-3942-4B48-8D2F-F4E96461FB3E}" srcOrd="6" destOrd="0" parTransId="{4137FA2C-1943-4BE9-9CC2-C8C935822705}" sibTransId="{B799D8B3-1DA2-4D85-A513-3FEBF78CE12D}"/>
    <dgm:cxn modelId="{A0CA89B6-63FC-4F23-88CA-4B5236EFC721}" type="presOf" srcId="{E0C77D4C-3942-4B48-8D2F-F4E96461FB3E}" destId="{C9ABE18D-54CE-4E2B-9629-2FD4A72C5BCD}" srcOrd="0" destOrd="0" presId="urn:microsoft.com/office/officeart/2018/2/layout/IconCircleList"/>
    <dgm:cxn modelId="{F141D8BB-1218-4EC6-A1C0-32A417DEA5FF}" type="presOf" srcId="{A46C44D0-1E31-45F8-8337-5A58B156BA01}" destId="{DCDAAFCA-1CAE-4A61-9C43-CBFD5EB83FCA}" srcOrd="0" destOrd="0" presId="urn:microsoft.com/office/officeart/2018/2/layout/IconCircleList"/>
    <dgm:cxn modelId="{392B91C0-53A7-4DA6-ADA7-043711AE4C2B}" srcId="{B9DFA694-C1E6-4F13-9816-2AF011996047}" destId="{C328051D-4882-4953-897E-186D4747155C}" srcOrd="0" destOrd="0" parTransId="{C77BB694-623A-4C5D-A4EB-E5DED7F7CE98}" sibTransId="{A46C44D0-1E31-45F8-8337-5A58B156BA01}"/>
    <dgm:cxn modelId="{99208BC4-80D5-4CD7-8A7B-16777A0E0D5B}" type="presOf" srcId="{B9B9EC12-6F03-4020-B7FB-03412D2FF093}" destId="{90ED0A37-ACD4-4EEB-82FC-CF5F0B677D83}" srcOrd="0" destOrd="0" presId="urn:microsoft.com/office/officeart/2018/2/layout/IconCircleList"/>
    <dgm:cxn modelId="{9D40C1CA-7978-4CB8-AA9B-747D812422E7}" type="presOf" srcId="{B745B39E-62B5-43FB-8DDA-3802F41B45E6}" destId="{89557050-E30C-4149-8236-144F03E69983}" srcOrd="0" destOrd="0" presId="urn:microsoft.com/office/officeart/2018/2/layout/IconCircleList"/>
    <dgm:cxn modelId="{B97BEFCA-4A62-4528-9B19-C2BC06EE9425}" type="presOf" srcId="{7A6D1CA0-8D99-4158-A965-A9C7ACE48951}" destId="{BF431E0C-FF38-40AE-A224-7DF97E72158B}" srcOrd="0" destOrd="0" presId="urn:microsoft.com/office/officeart/2018/2/layout/IconCircleList"/>
    <dgm:cxn modelId="{F11BDAD5-07E2-4A06-A76B-E3A59BC29098}" type="presOf" srcId="{99D58D08-0703-46CE-82C0-D2BA9C09BD04}" destId="{20C58A7A-1189-4466-8939-F75D13A0FA86}" srcOrd="0" destOrd="0" presId="urn:microsoft.com/office/officeart/2018/2/layout/IconCircleList"/>
    <dgm:cxn modelId="{58963AEE-19FA-4DD7-9C13-2225E6B1F4C5}" type="presOf" srcId="{DFB29F53-F53D-4C41-B2FB-8DBDEA6A0AF2}" destId="{AE020E98-F264-45B5-84D0-4C81442BBA5B}" srcOrd="0" destOrd="0" presId="urn:microsoft.com/office/officeart/2018/2/layout/IconCircleList"/>
    <dgm:cxn modelId="{449154FA-D377-41DC-9868-17A4EBF3EEB6}" srcId="{B9DFA694-C1E6-4F13-9816-2AF011996047}" destId="{8DC9DAFA-89EB-4686-AA14-13E299994D68}" srcOrd="5" destOrd="0" parTransId="{E7416A6E-D6D1-48B9-93BA-1F9BE2E1A0E2}" sibTransId="{7A6D1CA0-8D99-4158-A965-A9C7ACE48951}"/>
    <dgm:cxn modelId="{40745421-6BC7-4ECA-AEEA-322E11F241DA}" type="presParOf" srcId="{EF78DD10-5F9C-4C30-933F-0EA195DD4E1D}" destId="{945FD4DD-A1DE-415A-9A7F-312595388812}" srcOrd="0" destOrd="0" presId="urn:microsoft.com/office/officeart/2018/2/layout/IconCircleList"/>
    <dgm:cxn modelId="{612FA07E-BBF4-4B15-90D1-35D8FEFCBA5F}" type="presParOf" srcId="{945FD4DD-A1DE-415A-9A7F-312595388812}" destId="{9E96A6E6-78BA-44C5-B655-1353DE823B88}" srcOrd="0" destOrd="0" presId="urn:microsoft.com/office/officeart/2018/2/layout/IconCircleList"/>
    <dgm:cxn modelId="{8ABDB6F2-D0AF-43EB-823B-442DF6923C3E}" type="presParOf" srcId="{9E96A6E6-78BA-44C5-B655-1353DE823B88}" destId="{E1191C57-090D-4BC7-AE7A-E81F3508C957}" srcOrd="0" destOrd="0" presId="urn:microsoft.com/office/officeart/2018/2/layout/IconCircleList"/>
    <dgm:cxn modelId="{60B921DC-CBE6-4520-995C-BA11A9FACE02}" type="presParOf" srcId="{9E96A6E6-78BA-44C5-B655-1353DE823B88}" destId="{CE748DC7-91F5-476A-B240-8DB93C954CA2}" srcOrd="1" destOrd="0" presId="urn:microsoft.com/office/officeart/2018/2/layout/IconCircleList"/>
    <dgm:cxn modelId="{B9F8EE88-A91E-4E27-AADF-14365F9B3D73}" type="presParOf" srcId="{9E96A6E6-78BA-44C5-B655-1353DE823B88}" destId="{53B8F888-F590-406B-B4A5-0E7D90E8A8DF}" srcOrd="2" destOrd="0" presId="urn:microsoft.com/office/officeart/2018/2/layout/IconCircleList"/>
    <dgm:cxn modelId="{436F82A6-E9DA-4C17-940D-BB25BF93DBE1}" type="presParOf" srcId="{9E96A6E6-78BA-44C5-B655-1353DE823B88}" destId="{D57BBA14-506F-4F11-9141-8FCE8B80C0AF}" srcOrd="3" destOrd="0" presId="urn:microsoft.com/office/officeart/2018/2/layout/IconCircleList"/>
    <dgm:cxn modelId="{CA6F7679-9D83-40A4-9E81-5111410C2F29}" type="presParOf" srcId="{945FD4DD-A1DE-415A-9A7F-312595388812}" destId="{DCDAAFCA-1CAE-4A61-9C43-CBFD5EB83FCA}" srcOrd="1" destOrd="0" presId="urn:microsoft.com/office/officeart/2018/2/layout/IconCircleList"/>
    <dgm:cxn modelId="{92F23AB3-5827-463F-92CB-BDA4080D0946}" type="presParOf" srcId="{945FD4DD-A1DE-415A-9A7F-312595388812}" destId="{B659F580-0FE8-4A8E-90EC-1B1B3DC8708C}" srcOrd="2" destOrd="0" presId="urn:microsoft.com/office/officeart/2018/2/layout/IconCircleList"/>
    <dgm:cxn modelId="{943725B6-5C0D-41C9-8BC0-A467D578B279}" type="presParOf" srcId="{B659F580-0FE8-4A8E-90EC-1B1B3DC8708C}" destId="{FEDFCCDF-D37A-4914-979C-638195A55C52}" srcOrd="0" destOrd="0" presId="urn:microsoft.com/office/officeart/2018/2/layout/IconCircleList"/>
    <dgm:cxn modelId="{E072AC12-716B-40CD-9358-0D38FCB9BD2D}" type="presParOf" srcId="{B659F580-0FE8-4A8E-90EC-1B1B3DC8708C}" destId="{1AFB8A19-64F0-427A-BB03-EE415A4F62ED}" srcOrd="1" destOrd="0" presId="urn:microsoft.com/office/officeart/2018/2/layout/IconCircleList"/>
    <dgm:cxn modelId="{7E97ABB7-ECCA-4713-A2A2-ECDC6609D0F9}" type="presParOf" srcId="{B659F580-0FE8-4A8E-90EC-1B1B3DC8708C}" destId="{AB50645B-42EB-4394-81CF-901C1D0110F6}" srcOrd="2" destOrd="0" presId="urn:microsoft.com/office/officeart/2018/2/layout/IconCircleList"/>
    <dgm:cxn modelId="{D5C62CB9-CE55-4790-8ABF-9C7D0CAEB5C7}" type="presParOf" srcId="{B659F580-0FE8-4A8E-90EC-1B1B3DC8708C}" destId="{D52D8234-5E6E-4F1F-B613-EEE44DE7081A}" srcOrd="3" destOrd="0" presId="urn:microsoft.com/office/officeart/2018/2/layout/IconCircleList"/>
    <dgm:cxn modelId="{4E5F4A66-8307-40AD-8EF6-78BF7B244B3D}" type="presParOf" srcId="{945FD4DD-A1DE-415A-9A7F-312595388812}" destId="{90ED0A37-ACD4-4EEB-82FC-CF5F0B677D83}" srcOrd="3" destOrd="0" presId="urn:microsoft.com/office/officeart/2018/2/layout/IconCircleList"/>
    <dgm:cxn modelId="{7206ED7D-9C5B-4816-92D2-4A48FEF1AE3A}" type="presParOf" srcId="{945FD4DD-A1DE-415A-9A7F-312595388812}" destId="{465E475C-5EEC-453B-9AD6-6745CB9F7534}" srcOrd="4" destOrd="0" presId="urn:microsoft.com/office/officeart/2018/2/layout/IconCircleList"/>
    <dgm:cxn modelId="{50ACF9C4-60D3-4E7C-87EC-EE6A15E94D7B}" type="presParOf" srcId="{465E475C-5EEC-453B-9AD6-6745CB9F7534}" destId="{72C1202A-4479-4E36-B3EE-79D458B97A97}" srcOrd="0" destOrd="0" presId="urn:microsoft.com/office/officeart/2018/2/layout/IconCircleList"/>
    <dgm:cxn modelId="{C095CDE9-8A05-4BBC-9389-3F9666DC0D77}" type="presParOf" srcId="{465E475C-5EEC-453B-9AD6-6745CB9F7534}" destId="{9C52AE18-24AA-484F-982D-0C27D187E1C7}" srcOrd="1" destOrd="0" presId="urn:microsoft.com/office/officeart/2018/2/layout/IconCircleList"/>
    <dgm:cxn modelId="{565C9B41-FB44-446E-98A8-273870C63F72}" type="presParOf" srcId="{465E475C-5EEC-453B-9AD6-6745CB9F7534}" destId="{96CECA91-1E7F-4F92-AAAC-BE6201C12CB8}" srcOrd="2" destOrd="0" presId="urn:microsoft.com/office/officeart/2018/2/layout/IconCircleList"/>
    <dgm:cxn modelId="{062979D6-45ED-4D01-92DB-70A7CCE63E12}" type="presParOf" srcId="{465E475C-5EEC-453B-9AD6-6745CB9F7534}" destId="{89557050-E30C-4149-8236-144F03E69983}" srcOrd="3" destOrd="0" presId="urn:microsoft.com/office/officeart/2018/2/layout/IconCircleList"/>
    <dgm:cxn modelId="{D6B66F7D-546C-4982-9EFF-3BEA9200E641}" type="presParOf" srcId="{945FD4DD-A1DE-415A-9A7F-312595388812}" destId="{4EFE1E59-35B4-41D2-B8DC-E19D20D95FA5}" srcOrd="5" destOrd="0" presId="urn:microsoft.com/office/officeart/2018/2/layout/IconCircleList"/>
    <dgm:cxn modelId="{A84D008A-4091-4080-95DC-F70A9C1EB983}" type="presParOf" srcId="{945FD4DD-A1DE-415A-9A7F-312595388812}" destId="{52C4A737-A3E0-40B9-8A26-E1E3C6B8CEED}" srcOrd="6" destOrd="0" presId="urn:microsoft.com/office/officeart/2018/2/layout/IconCircleList"/>
    <dgm:cxn modelId="{69E0D6A9-084A-4EAF-9DAC-5F2324225653}" type="presParOf" srcId="{52C4A737-A3E0-40B9-8A26-E1E3C6B8CEED}" destId="{2FF3C315-9CDC-4D1E-B4DA-521C2CE54CD8}" srcOrd="0" destOrd="0" presId="urn:microsoft.com/office/officeart/2018/2/layout/IconCircleList"/>
    <dgm:cxn modelId="{238EF62A-6F96-47A5-82E7-814C9B52424A}" type="presParOf" srcId="{52C4A737-A3E0-40B9-8A26-E1E3C6B8CEED}" destId="{59BD381C-4B51-47B4-ABF2-204057216CFD}" srcOrd="1" destOrd="0" presId="urn:microsoft.com/office/officeart/2018/2/layout/IconCircleList"/>
    <dgm:cxn modelId="{D23C50A4-09BF-4775-BD91-60D1D9EE38D3}" type="presParOf" srcId="{52C4A737-A3E0-40B9-8A26-E1E3C6B8CEED}" destId="{86725568-508C-492F-A218-BC2FDBAF80FB}" srcOrd="2" destOrd="0" presId="urn:microsoft.com/office/officeart/2018/2/layout/IconCircleList"/>
    <dgm:cxn modelId="{4471D361-A25F-4D6A-B434-A051DE61B09E}" type="presParOf" srcId="{52C4A737-A3E0-40B9-8A26-E1E3C6B8CEED}" destId="{7C505559-389C-4785-9FF7-AC6C261FE9E7}" srcOrd="3" destOrd="0" presId="urn:microsoft.com/office/officeart/2018/2/layout/IconCircleList"/>
    <dgm:cxn modelId="{666352B6-05A4-4CA8-B642-53B0EDE87C96}" type="presParOf" srcId="{945FD4DD-A1DE-415A-9A7F-312595388812}" destId="{20C58A7A-1189-4466-8939-F75D13A0FA86}" srcOrd="7" destOrd="0" presId="urn:microsoft.com/office/officeart/2018/2/layout/IconCircleList"/>
    <dgm:cxn modelId="{FB070757-8C7C-4587-87BB-5816617A468B}" type="presParOf" srcId="{945FD4DD-A1DE-415A-9A7F-312595388812}" destId="{85C16AA0-23C6-49CE-99FC-4E13EEB81060}" srcOrd="8" destOrd="0" presId="urn:microsoft.com/office/officeart/2018/2/layout/IconCircleList"/>
    <dgm:cxn modelId="{CBA17402-0273-49C0-985D-B6FE9295C33B}" type="presParOf" srcId="{85C16AA0-23C6-49CE-99FC-4E13EEB81060}" destId="{63BA5674-0BA2-40BF-A388-AB3A2EF6D548}" srcOrd="0" destOrd="0" presId="urn:microsoft.com/office/officeart/2018/2/layout/IconCircleList"/>
    <dgm:cxn modelId="{C011921D-EAF3-4A92-8E09-1ED716173F9C}" type="presParOf" srcId="{85C16AA0-23C6-49CE-99FC-4E13EEB81060}" destId="{E3C08E62-AF11-4C8D-AFD1-1CE2B039C06F}" srcOrd="1" destOrd="0" presId="urn:microsoft.com/office/officeart/2018/2/layout/IconCircleList"/>
    <dgm:cxn modelId="{F5A0F9DB-9EC3-4D67-9014-82B6742CCAB1}" type="presParOf" srcId="{85C16AA0-23C6-49CE-99FC-4E13EEB81060}" destId="{42CA7742-8019-4FD4-B286-97FB03CB4124}" srcOrd="2" destOrd="0" presId="urn:microsoft.com/office/officeart/2018/2/layout/IconCircleList"/>
    <dgm:cxn modelId="{8BE72A9C-6712-44D2-87EC-23A224E66D3C}" type="presParOf" srcId="{85C16AA0-23C6-49CE-99FC-4E13EEB81060}" destId="{4E5112D5-6EE3-4C7F-A1AB-6F095253E1E2}" srcOrd="3" destOrd="0" presId="urn:microsoft.com/office/officeart/2018/2/layout/IconCircleList"/>
    <dgm:cxn modelId="{3A54CEBA-0F6E-49C3-B860-4EDBABDE2BBD}" type="presParOf" srcId="{945FD4DD-A1DE-415A-9A7F-312595388812}" destId="{BC13A2EB-F3CD-43A9-8908-D85701FA06B2}" srcOrd="9" destOrd="0" presId="urn:microsoft.com/office/officeart/2018/2/layout/IconCircleList"/>
    <dgm:cxn modelId="{3642B7FF-C163-4B01-AF4C-EB9826D3C5CB}" type="presParOf" srcId="{945FD4DD-A1DE-415A-9A7F-312595388812}" destId="{7B78D99D-B4FF-4F12-BD06-FFF777734614}" srcOrd="10" destOrd="0" presId="urn:microsoft.com/office/officeart/2018/2/layout/IconCircleList"/>
    <dgm:cxn modelId="{8C934E78-35DE-465E-B2DC-6F19AA4C702A}" type="presParOf" srcId="{7B78D99D-B4FF-4F12-BD06-FFF777734614}" destId="{FACADB32-DDCC-4FC2-A7CC-3F5D76D7C691}" srcOrd="0" destOrd="0" presId="urn:microsoft.com/office/officeart/2018/2/layout/IconCircleList"/>
    <dgm:cxn modelId="{9662C756-A1D3-4B01-83A0-BD915A166BE1}" type="presParOf" srcId="{7B78D99D-B4FF-4F12-BD06-FFF777734614}" destId="{4CA96F28-8966-4632-AB0A-B1A519F57C1F}" srcOrd="1" destOrd="0" presId="urn:microsoft.com/office/officeart/2018/2/layout/IconCircleList"/>
    <dgm:cxn modelId="{AB4BD61F-ED90-4C10-A49E-5CD8224EF4EF}" type="presParOf" srcId="{7B78D99D-B4FF-4F12-BD06-FFF777734614}" destId="{F5A23CDD-E190-473C-8A92-3C61E707FF0D}" srcOrd="2" destOrd="0" presId="urn:microsoft.com/office/officeart/2018/2/layout/IconCircleList"/>
    <dgm:cxn modelId="{B6F63D9C-71C9-4A38-9C17-C26B0136DC5A}" type="presParOf" srcId="{7B78D99D-B4FF-4F12-BD06-FFF777734614}" destId="{20672777-DA7C-4D79-BD17-F1F43A3E5D72}" srcOrd="3" destOrd="0" presId="urn:microsoft.com/office/officeart/2018/2/layout/IconCircleList"/>
    <dgm:cxn modelId="{9413CEAC-0F8B-4830-83D5-10E46058EE31}" type="presParOf" srcId="{945FD4DD-A1DE-415A-9A7F-312595388812}" destId="{BF431E0C-FF38-40AE-A224-7DF97E72158B}" srcOrd="11" destOrd="0" presId="urn:microsoft.com/office/officeart/2018/2/layout/IconCircleList"/>
    <dgm:cxn modelId="{ECDA8F35-0226-4DFE-ABD1-1656374758D1}" type="presParOf" srcId="{945FD4DD-A1DE-415A-9A7F-312595388812}" destId="{D734714E-F298-4A92-8D8F-133695CC482A}" srcOrd="12" destOrd="0" presId="urn:microsoft.com/office/officeart/2018/2/layout/IconCircleList"/>
    <dgm:cxn modelId="{3B044E7A-0F3F-4A52-9985-3252D119CE0C}" type="presParOf" srcId="{D734714E-F298-4A92-8D8F-133695CC482A}" destId="{98627ADF-B0AC-4283-9C25-FD2FC2DCF441}" srcOrd="0" destOrd="0" presId="urn:microsoft.com/office/officeart/2018/2/layout/IconCircleList"/>
    <dgm:cxn modelId="{AC5C8768-5D51-49B2-862D-26863E7006E0}" type="presParOf" srcId="{D734714E-F298-4A92-8D8F-133695CC482A}" destId="{0990E700-7515-4C1E-8CAE-7650C513AB4E}" srcOrd="1" destOrd="0" presId="urn:microsoft.com/office/officeart/2018/2/layout/IconCircleList"/>
    <dgm:cxn modelId="{B64BBCCB-B6A0-4434-8844-CEDBD54E8A98}" type="presParOf" srcId="{D734714E-F298-4A92-8D8F-133695CC482A}" destId="{59F88378-08D9-4285-922F-FE0BB1C4C71B}" srcOrd="2" destOrd="0" presId="urn:microsoft.com/office/officeart/2018/2/layout/IconCircleList"/>
    <dgm:cxn modelId="{1A293520-3009-4EDB-B1C5-E7B3811E532F}" type="presParOf" srcId="{D734714E-F298-4A92-8D8F-133695CC482A}" destId="{C9ABE18D-54CE-4E2B-9629-2FD4A72C5BCD}" srcOrd="3" destOrd="0" presId="urn:microsoft.com/office/officeart/2018/2/layout/IconCircleList"/>
    <dgm:cxn modelId="{FD37135A-7776-43B2-AA51-4437C70C3CD1}" type="presParOf" srcId="{945FD4DD-A1DE-415A-9A7F-312595388812}" destId="{E3BB12FD-24F4-4327-81E9-AA42B14705A8}" srcOrd="13" destOrd="0" presId="urn:microsoft.com/office/officeart/2018/2/layout/IconCircleList"/>
    <dgm:cxn modelId="{61CAFEFD-D6FF-4D19-A150-DD74B0C806BF}" type="presParOf" srcId="{945FD4DD-A1DE-415A-9A7F-312595388812}" destId="{818B90F2-25EB-4E0A-ACD0-4CF75279AC9D}" srcOrd="14" destOrd="0" presId="urn:microsoft.com/office/officeart/2018/2/layout/IconCircleList"/>
    <dgm:cxn modelId="{7F602C8E-4243-452E-A98D-DEEA6D78C352}" type="presParOf" srcId="{818B90F2-25EB-4E0A-ACD0-4CF75279AC9D}" destId="{7F8958AE-0DB9-4830-8EFE-74EF73DCED91}" srcOrd="0" destOrd="0" presId="urn:microsoft.com/office/officeart/2018/2/layout/IconCircleList"/>
    <dgm:cxn modelId="{5FEB59B1-0009-4DA0-B396-1E6530A0D9C4}" type="presParOf" srcId="{818B90F2-25EB-4E0A-ACD0-4CF75279AC9D}" destId="{63C7094E-58B9-4BB3-90BA-5A026C38AFDE}" srcOrd="1" destOrd="0" presId="urn:microsoft.com/office/officeart/2018/2/layout/IconCircleList"/>
    <dgm:cxn modelId="{61C5EAEE-6F2F-4966-8824-4D94BED8C0CD}" type="presParOf" srcId="{818B90F2-25EB-4E0A-ACD0-4CF75279AC9D}" destId="{6B6A8288-4E1E-4EAC-957C-26DE6E2DFB0B}" srcOrd="2" destOrd="0" presId="urn:microsoft.com/office/officeart/2018/2/layout/IconCircleList"/>
    <dgm:cxn modelId="{DD35F937-3739-49E1-B6C9-339C39042926}" type="presParOf" srcId="{818B90F2-25EB-4E0A-ACD0-4CF75279AC9D}" destId="{AE020E98-F264-45B5-84D0-4C81442BBA5B}"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4DBD6C-932B-47AD-BB33-7960C232969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1695D73-A596-4CE3-83C5-E05833594FC5}">
      <dgm:prSet/>
      <dgm:spPr/>
      <dgm:t>
        <a:bodyPr/>
        <a:lstStyle/>
        <a:p>
          <a:pPr>
            <a:lnSpc>
              <a:spcPct val="100000"/>
            </a:lnSpc>
          </a:pPr>
          <a:r>
            <a:rPr lang="en-NZ" dirty="0"/>
            <a:t>Each table should select TWO current state themes to explore in detail</a:t>
          </a:r>
          <a:endParaRPr lang="en-US" dirty="0"/>
        </a:p>
      </dgm:t>
    </dgm:pt>
    <dgm:pt modelId="{1ACC654A-E37C-4E04-A87C-1535ECA87651}" type="parTrans" cxnId="{D02300C0-1321-4CCE-872D-D248C6E5205C}">
      <dgm:prSet/>
      <dgm:spPr/>
      <dgm:t>
        <a:bodyPr/>
        <a:lstStyle/>
        <a:p>
          <a:endParaRPr lang="en-US"/>
        </a:p>
      </dgm:t>
    </dgm:pt>
    <dgm:pt modelId="{5C203585-9E34-4CB7-8DEF-0C2AD80DDDD3}" type="sibTrans" cxnId="{D02300C0-1321-4CCE-872D-D248C6E5205C}">
      <dgm:prSet/>
      <dgm:spPr/>
      <dgm:t>
        <a:bodyPr/>
        <a:lstStyle/>
        <a:p>
          <a:endParaRPr lang="en-US"/>
        </a:p>
      </dgm:t>
    </dgm:pt>
    <dgm:pt modelId="{B0AF418B-B912-468B-90CB-ABD89478C691}">
      <dgm:prSet/>
      <dgm:spPr/>
      <dgm:t>
        <a:bodyPr/>
        <a:lstStyle/>
        <a:p>
          <a:pPr>
            <a:lnSpc>
              <a:spcPct val="100000"/>
            </a:lnSpc>
          </a:pPr>
          <a:r>
            <a:rPr lang="en-NZ" dirty="0"/>
            <a:t>At your table, discuss the relevant  section of the precirculated paper and respond to the relevant focus questions tabled</a:t>
          </a:r>
          <a:endParaRPr lang="en-US" dirty="0"/>
        </a:p>
      </dgm:t>
    </dgm:pt>
    <dgm:pt modelId="{0BA1A860-BF44-4489-AA05-D7E0BA8B20FD}" type="parTrans" cxnId="{A089610E-0B45-4AEF-95DD-B486DAC782A1}">
      <dgm:prSet/>
      <dgm:spPr/>
      <dgm:t>
        <a:bodyPr/>
        <a:lstStyle/>
        <a:p>
          <a:endParaRPr lang="en-NZ"/>
        </a:p>
      </dgm:t>
    </dgm:pt>
    <dgm:pt modelId="{8FB3340C-DB45-4FCD-9370-B6536F47A007}" type="sibTrans" cxnId="{A089610E-0B45-4AEF-95DD-B486DAC782A1}">
      <dgm:prSet/>
      <dgm:spPr/>
      <dgm:t>
        <a:bodyPr/>
        <a:lstStyle/>
        <a:p>
          <a:endParaRPr lang="en-NZ"/>
        </a:p>
      </dgm:t>
    </dgm:pt>
    <dgm:pt modelId="{5D6CB8D5-1109-4F3D-BE53-12CF714742D7}">
      <dgm:prSet/>
      <dgm:spPr/>
      <dgm:t>
        <a:bodyPr/>
        <a:lstStyle/>
        <a:p>
          <a:pPr>
            <a:lnSpc>
              <a:spcPct val="100000"/>
            </a:lnSpc>
          </a:pPr>
          <a:r>
            <a:rPr lang="en-NZ" dirty="0"/>
            <a:t>Use flip chart to record your ideas and suggested amendments</a:t>
          </a:r>
          <a:endParaRPr lang="en-US" dirty="0"/>
        </a:p>
      </dgm:t>
    </dgm:pt>
    <dgm:pt modelId="{9792812D-EE43-459C-B8F2-C9CAF4B48BD9}" type="parTrans" cxnId="{7BF2BF86-5094-44ED-BA42-0E4A725E876D}">
      <dgm:prSet/>
      <dgm:spPr/>
      <dgm:t>
        <a:bodyPr/>
        <a:lstStyle/>
        <a:p>
          <a:endParaRPr lang="en-NZ"/>
        </a:p>
      </dgm:t>
    </dgm:pt>
    <dgm:pt modelId="{81997784-B564-4978-A2BE-084A358E70D5}" type="sibTrans" cxnId="{7BF2BF86-5094-44ED-BA42-0E4A725E876D}">
      <dgm:prSet/>
      <dgm:spPr/>
      <dgm:t>
        <a:bodyPr/>
        <a:lstStyle/>
        <a:p>
          <a:endParaRPr lang="en-NZ"/>
        </a:p>
      </dgm:t>
    </dgm:pt>
    <dgm:pt modelId="{12209670-C221-4447-8607-9EEEFEC7C823}">
      <dgm:prSet/>
      <dgm:spPr/>
      <dgm:t>
        <a:bodyPr/>
        <a:lstStyle/>
        <a:p>
          <a:pPr>
            <a:lnSpc>
              <a:spcPct val="100000"/>
            </a:lnSpc>
          </a:pPr>
          <a:r>
            <a:rPr lang="en-US" dirty="0"/>
            <a:t>Work quickly and try not to over </a:t>
          </a:r>
          <a:r>
            <a:rPr lang="en-US" dirty="0" err="1"/>
            <a:t>analyse</a:t>
          </a:r>
          <a:endParaRPr lang="en-US" dirty="0"/>
        </a:p>
      </dgm:t>
    </dgm:pt>
    <dgm:pt modelId="{F9716BE1-7B47-4463-9BD4-9ACD9EDE221B}" type="parTrans" cxnId="{88AC9DF2-D24D-4EBE-A0F8-46C885F618EB}">
      <dgm:prSet/>
      <dgm:spPr/>
      <dgm:t>
        <a:bodyPr/>
        <a:lstStyle/>
        <a:p>
          <a:endParaRPr lang="en-NZ"/>
        </a:p>
      </dgm:t>
    </dgm:pt>
    <dgm:pt modelId="{6073376C-3E9A-4702-9874-4BAC742EA948}" type="sibTrans" cxnId="{88AC9DF2-D24D-4EBE-A0F8-46C885F618EB}">
      <dgm:prSet/>
      <dgm:spPr/>
      <dgm:t>
        <a:bodyPr/>
        <a:lstStyle/>
        <a:p>
          <a:endParaRPr lang="en-NZ"/>
        </a:p>
      </dgm:t>
    </dgm:pt>
    <dgm:pt modelId="{5EA708C0-76CE-45B6-AF92-3EE5F1FD4EE6}" type="pres">
      <dgm:prSet presAssocID="{254DBD6C-932B-47AD-BB33-7960C232969F}" presName="root" presStyleCnt="0">
        <dgm:presLayoutVars>
          <dgm:dir/>
          <dgm:resizeHandles val="exact"/>
        </dgm:presLayoutVars>
      </dgm:prSet>
      <dgm:spPr/>
    </dgm:pt>
    <dgm:pt modelId="{CC715FFA-FC4F-4592-A931-91D0DED167BA}" type="pres">
      <dgm:prSet presAssocID="{61695D73-A596-4CE3-83C5-E05833594FC5}" presName="compNode" presStyleCnt="0"/>
      <dgm:spPr/>
    </dgm:pt>
    <dgm:pt modelId="{59CE21A1-C716-4662-B9CE-0E163FDAAE7C}" type="pres">
      <dgm:prSet presAssocID="{61695D73-A596-4CE3-83C5-E05833594FC5}" presName="bgRect" presStyleLbl="bgShp" presStyleIdx="0" presStyleCnt="4" custLinFactNeighborX="10562" custLinFactNeighborY="748"/>
      <dgm:spPr/>
    </dgm:pt>
    <dgm:pt modelId="{A58D3BB6-BE58-4BE3-B40B-F53BEED70582}" type="pres">
      <dgm:prSet presAssocID="{61695D73-A596-4CE3-83C5-E05833594FC5}" presName="iconRect" presStyleLbl="node1" presStyleIdx="0" presStyleCnt="4"/>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6E312355-C8ED-4532-B23A-096F18DA79AE}" type="pres">
      <dgm:prSet presAssocID="{61695D73-A596-4CE3-83C5-E05833594FC5}" presName="spaceRect" presStyleCnt="0"/>
      <dgm:spPr/>
    </dgm:pt>
    <dgm:pt modelId="{84854CBF-E178-40D9-8A22-EAAA25135A0D}" type="pres">
      <dgm:prSet presAssocID="{61695D73-A596-4CE3-83C5-E05833594FC5}" presName="parTx" presStyleLbl="revTx" presStyleIdx="0" presStyleCnt="4">
        <dgm:presLayoutVars>
          <dgm:chMax val="0"/>
          <dgm:chPref val="0"/>
        </dgm:presLayoutVars>
      </dgm:prSet>
      <dgm:spPr/>
    </dgm:pt>
    <dgm:pt modelId="{40235803-0E56-4633-A4AE-EF554B0454C2}" type="pres">
      <dgm:prSet presAssocID="{5C203585-9E34-4CB7-8DEF-0C2AD80DDDD3}" presName="sibTrans" presStyleCnt="0"/>
      <dgm:spPr/>
    </dgm:pt>
    <dgm:pt modelId="{0706E8DE-FD1E-47DD-8827-76A78AA4253C}" type="pres">
      <dgm:prSet presAssocID="{B0AF418B-B912-468B-90CB-ABD89478C691}" presName="compNode" presStyleCnt="0"/>
      <dgm:spPr/>
    </dgm:pt>
    <dgm:pt modelId="{9B8AEBEE-585B-4059-8422-64617237A851}" type="pres">
      <dgm:prSet presAssocID="{B0AF418B-B912-468B-90CB-ABD89478C691}" presName="bgRect" presStyleLbl="bgShp" presStyleIdx="1" presStyleCnt="4"/>
      <dgm:spPr/>
    </dgm:pt>
    <dgm:pt modelId="{4206174A-C146-4219-821A-E76B09C41590}" type="pres">
      <dgm:prSet presAssocID="{B0AF418B-B912-468B-90CB-ABD89478C691}" presName="iconRect" presStyleLbl="node1" presStyleIdx="1" presStyleCnt="4"/>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ignature with solid fill"/>
        </a:ext>
      </dgm:extLst>
    </dgm:pt>
    <dgm:pt modelId="{750CFE80-E545-4C69-AC69-47D887C3665E}" type="pres">
      <dgm:prSet presAssocID="{B0AF418B-B912-468B-90CB-ABD89478C691}" presName="spaceRect" presStyleCnt="0"/>
      <dgm:spPr/>
    </dgm:pt>
    <dgm:pt modelId="{7C7DEC70-CC89-4E9E-B7D9-3808FCBA099D}" type="pres">
      <dgm:prSet presAssocID="{B0AF418B-B912-468B-90CB-ABD89478C691}" presName="parTx" presStyleLbl="revTx" presStyleIdx="1" presStyleCnt="4">
        <dgm:presLayoutVars>
          <dgm:chMax val="0"/>
          <dgm:chPref val="0"/>
        </dgm:presLayoutVars>
      </dgm:prSet>
      <dgm:spPr/>
    </dgm:pt>
    <dgm:pt modelId="{FABC30D4-3360-4834-9F7E-7C121C859D83}" type="pres">
      <dgm:prSet presAssocID="{8FB3340C-DB45-4FCD-9370-B6536F47A007}" presName="sibTrans" presStyleCnt="0"/>
      <dgm:spPr/>
    </dgm:pt>
    <dgm:pt modelId="{1CB6CAF2-0DFE-4258-A95B-E0D59EE6A0FF}" type="pres">
      <dgm:prSet presAssocID="{5D6CB8D5-1109-4F3D-BE53-12CF714742D7}" presName="compNode" presStyleCnt="0"/>
      <dgm:spPr/>
    </dgm:pt>
    <dgm:pt modelId="{70F2CAD5-3F09-4780-B6A4-8D70833FBFBF}" type="pres">
      <dgm:prSet presAssocID="{5D6CB8D5-1109-4F3D-BE53-12CF714742D7}" presName="bgRect" presStyleLbl="bgShp" presStyleIdx="2" presStyleCnt="4"/>
      <dgm:spPr/>
    </dgm:pt>
    <dgm:pt modelId="{89C3A3CF-D304-42CF-BC75-7C32515632B3}" type="pres">
      <dgm:prSet presAssocID="{5D6CB8D5-1109-4F3D-BE53-12CF714742D7}" presName="iconRect" presStyleLbl="node1" presStyleIdx="2" presStyleCnt="4"/>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cribble with solid fill"/>
        </a:ext>
      </dgm:extLst>
    </dgm:pt>
    <dgm:pt modelId="{F411963C-0743-48B3-8406-A74037347E5F}" type="pres">
      <dgm:prSet presAssocID="{5D6CB8D5-1109-4F3D-BE53-12CF714742D7}" presName="spaceRect" presStyleCnt="0"/>
      <dgm:spPr/>
    </dgm:pt>
    <dgm:pt modelId="{6ADAF161-413F-4392-A0A1-05651E4AB786}" type="pres">
      <dgm:prSet presAssocID="{5D6CB8D5-1109-4F3D-BE53-12CF714742D7}" presName="parTx" presStyleLbl="revTx" presStyleIdx="2" presStyleCnt="4">
        <dgm:presLayoutVars>
          <dgm:chMax val="0"/>
          <dgm:chPref val="0"/>
        </dgm:presLayoutVars>
      </dgm:prSet>
      <dgm:spPr/>
    </dgm:pt>
    <dgm:pt modelId="{0A8B19AF-6366-4E7D-AC4D-A8D72F86C175}" type="pres">
      <dgm:prSet presAssocID="{81997784-B564-4978-A2BE-084A358E70D5}" presName="sibTrans" presStyleCnt="0"/>
      <dgm:spPr/>
    </dgm:pt>
    <dgm:pt modelId="{57F14620-0A31-4548-A2F8-0C432F1C08F2}" type="pres">
      <dgm:prSet presAssocID="{12209670-C221-4447-8607-9EEEFEC7C823}" presName="compNode" presStyleCnt="0"/>
      <dgm:spPr/>
    </dgm:pt>
    <dgm:pt modelId="{5FFB4AFC-4683-4F15-9AEB-929348EFCC88}" type="pres">
      <dgm:prSet presAssocID="{12209670-C221-4447-8607-9EEEFEC7C823}" presName="bgRect" presStyleLbl="bgShp" presStyleIdx="3" presStyleCnt="4"/>
      <dgm:spPr/>
    </dgm:pt>
    <dgm:pt modelId="{078AD026-7A99-4190-A3C7-D5DB16C4EF64}" type="pres">
      <dgm:prSet presAssocID="{12209670-C221-4447-8607-9EEEFEC7C823}" presName="iconRect" presStyleLbl="node1" presStyleIdx="3" presStyleCnt="4"/>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Statistics with solid fill"/>
        </a:ext>
      </dgm:extLst>
    </dgm:pt>
    <dgm:pt modelId="{DC5C3D89-1AA2-4CB1-ABF8-5DC6E219A480}" type="pres">
      <dgm:prSet presAssocID="{12209670-C221-4447-8607-9EEEFEC7C823}" presName="spaceRect" presStyleCnt="0"/>
      <dgm:spPr/>
    </dgm:pt>
    <dgm:pt modelId="{E48F3615-BD1C-4439-A11F-AF8DCB661AE5}" type="pres">
      <dgm:prSet presAssocID="{12209670-C221-4447-8607-9EEEFEC7C823}" presName="parTx" presStyleLbl="revTx" presStyleIdx="3" presStyleCnt="4">
        <dgm:presLayoutVars>
          <dgm:chMax val="0"/>
          <dgm:chPref val="0"/>
        </dgm:presLayoutVars>
      </dgm:prSet>
      <dgm:spPr/>
    </dgm:pt>
  </dgm:ptLst>
  <dgm:cxnLst>
    <dgm:cxn modelId="{A089610E-0B45-4AEF-95DD-B486DAC782A1}" srcId="{254DBD6C-932B-47AD-BB33-7960C232969F}" destId="{B0AF418B-B912-468B-90CB-ABD89478C691}" srcOrd="1" destOrd="0" parTransId="{0BA1A860-BF44-4489-AA05-D7E0BA8B20FD}" sibTransId="{8FB3340C-DB45-4FCD-9370-B6536F47A007}"/>
    <dgm:cxn modelId="{B8B0F04F-503C-49F8-8D4A-050B2D83FEE1}" type="presOf" srcId="{61695D73-A596-4CE3-83C5-E05833594FC5}" destId="{84854CBF-E178-40D9-8A22-EAAA25135A0D}" srcOrd="0" destOrd="0" presId="urn:microsoft.com/office/officeart/2018/2/layout/IconVerticalSolidList"/>
    <dgm:cxn modelId="{7BF2BF86-5094-44ED-BA42-0E4A725E876D}" srcId="{254DBD6C-932B-47AD-BB33-7960C232969F}" destId="{5D6CB8D5-1109-4F3D-BE53-12CF714742D7}" srcOrd="2" destOrd="0" parTransId="{9792812D-EE43-459C-B8F2-C9CAF4B48BD9}" sibTransId="{81997784-B564-4978-A2BE-084A358E70D5}"/>
    <dgm:cxn modelId="{B4F8AB97-53CC-44D5-93DB-42E5218FA3BF}" type="presOf" srcId="{B0AF418B-B912-468B-90CB-ABD89478C691}" destId="{7C7DEC70-CC89-4E9E-B7D9-3808FCBA099D}" srcOrd="0" destOrd="0" presId="urn:microsoft.com/office/officeart/2018/2/layout/IconVerticalSolidList"/>
    <dgm:cxn modelId="{4CAD48A4-F434-4BB9-9E22-927EDAE9E789}" type="presOf" srcId="{5D6CB8D5-1109-4F3D-BE53-12CF714742D7}" destId="{6ADAF161-413F-4392-A0A1-05651E4AB786}" srcOrd="0" destOrd="0" presId="urn:microsoft.com/office/officeart/2018/2/layout/IconVerticalSolidList"/>
    <dgm:cxn modelId="{CDAA90AD-8FD6-4DE9-BF19-6CD01C6F728B}" type="presOf" srcId="{12209670-C221-4447-8607-9EEEFEC7C823}" destId="{E48F3615-BD1C-4439-A11F-AF8DCB661AE5}" srcOrd="0" destOrd="0" presId="urn:microsoft.com/office/officeart/2018/2/layout/IconVerticalSolidList"/>
    <dgm:cxn modelId="{D02300C0-1321-4CCE-872D-D248C6E5205C}" srcId="{254DBD6C-932B-47AD-BB33-7960C232969F}" destId="{61695D73-A596-4CE3-83C5-E05833594FC5}" srcOrd="0" destOrd="0" parTransId="{1ACC654A-E37C-4E04-A87C-1535ECA87651}" sibTransId="{5C203585-9E34-4CB7-8DEF-0C2AD80DDDD3}"/>
    <dgm:cxn modelId="{F91EFFE3-5707-4A6E-B1F6-8B797AE8241E}" type="presOf" srcId="{254DBD6C-932B-47AD-BB33-7960C232969F}" destId="{5EA708C0-76CE-45B6-AF92-3EE5F1FD4EE6}" srcOrd="0" destOrd="0" presId="urn:microsoft.com/office/officeart/2018/2/layout/IconVerticalSolidList"/>
    <dgm:cxn modelId="{88AC9DF2-D24D-4EBE-A0F8-46C885F618EB}" srcId="{254DBD6C-932B-47AD-BB33-7960C232969F}" destId="{12209670-C221-4447-8607-9EEEFEC7C823}" srcOrd="3" destOrd="0" parTransId="{F9716BE1-7B47-4463-9BD4-9ACD9EDE221B}" sibTransId="{6073376C-3E9A-4702-9874-4BAC742EA948}"/>
    <dgm:cxn modelId="{37FAFCA3-6D11-42B2-80E3-07AE5B0A7A4F}" type="presParOf" srcId="{5EA708C0-76CE-45B6-AF92-3EE5F1FD4EE6}" destId="{CC715FFA-FC4F-4592-A931-91D0DED167BA}" srcOrd="0" destOrd="0" presId="urn:microsoft.com/office/officeart/2018/2/layout/IconVerticalSolidList"/>
    <dgm:cxn modelId="{5C15173A-1533-4466-9598-A2F0DFF28293}" type="presParOf" srcId="{CC715FFA-FC4F-4592-A931-91D0DED167BA}" destId="{59CE21A1-C716-4662-B9CE-0E163FDAAE7C}" srcOrd="0" destOrd="0" presId="urn:microsoft.com/office/officeart/2018/2/layout/IconVerticalSolidList"/>
    <dgm:cxn modelId="{5DE9FDFA-20BE-47CD-849A-A9B528ACF6D0}" type="presParOf" srcId="{CC715FFA-FC4F-4592-A931-91D0DED167BA}" destId="{A58D3BB6-BE58-4BE3-B40B-F53BEED70582}" srcOrd="1" destOrd="0" presId="urn:microsoft.com/office/officeart/2018/2/layout/IconVerticalSolidList"/>
    <dgm:cxn modelId="{C0BAC2E6-8503-4BE0-8930-AAE7964E4990}" type="presParOf" srcId="{CC715FFA-FC4F-4592-A931-91D0DED167BA}" destId="{6E312355-C8ED-4532-B23A-096F18DA79AE}" srcOrd="2" destOrd="0" presId="urn:microsoft.com/office/officeart/2018/2/layout/IconVerticalSolidList"/>
    <dgm:cxn modelId="{942D2861-BDE2-44A7-8EAB-68A46A165CD8}" type="presParOf" srcId="{CC715FFA-FC4F-4592-A931-91D0DED167BA}" destId="{84854CBF-E178-40D9-8A22-EAAA25135A0D}" srcOrd="3" destOrd="0" presId="urn:microsoft.com/office/officeart/2018/2/layout/IconVerticalSolidList"/>
    <dgm:cxn modelId="{C1DBF9E0-CE34-4044-ADF7-29717DDB1D71}" type="presParOf" srcId="{5EA708C0-76CE-45B6-AF92-3EE5F1FD4EE6}" destId="{40235803-0E56-4633-A4AE-EF554B0454C2}" srcOrd="1" destOrd="0" presId="urn:microsoft.com/office/officeart/2018/2/layout/IconVerticalSolidList"/>
    <dgm:cxn modelId="{EF482298-18AC-409E-A693-15D210AF2C3F}" type="presParOf" srcId="{5EA708C0-76CE-45B6-AF92-3EE5F1FD4EE6}" destId="{0706E8DE-FD1E-47DD-8827-76A78AA4253C}" srcOrd="2" destOrd="0" presId="urn:microsoft.com/office/officeart/2018/2/layout/IconVerticalSolidList"/>
    <dgm:cxn modelId="{FF4FC847-67CD-403A-B462-F4B88825080E}" type="presParOf" srcId="{0706E8DE-FD1E-47DD-8827-76A78AA4253C}" destId="{9B8AEBEE-585B-4059-8422-64617237A851}" srcOrd="0" destOrd="0" presId="urn:microsoft.com/office/officeart/2018/2/layout/IconVerticalSolidList"/>
    <dgm:cxn modelId="{CB66FA73-C28E-45AD-89F0-9B1AE06530A8}" type="presParOf" srcId="{0706E8DE-FD1E-47DD-8827-76A78AA4253C}" destId="{4206174A-C146-4219-821A-E76B09C41590}" srcOrd="1" destOrd="0" presId="urn:microsoft.com/office/officeart/2018/2/layout/IconVerticalSolidList"/>
    <dgm:cxn modelId="{D13B7670-62A7-42BC-9B2B-5407B100C24D}" type="presParOf" srcId="{0706E8DE-FD1E-47DD-8827-76A78AA4253C}" destId="{750CFE80-E545-4C69-AC69-47D887C3665E}" srcOrd="2" destOrd="0" presId="urn:microsoft.com/office/officeart/2018/2/layout/IconVerticalSolidList"/>
    <dgm:cxn modelId="{4C71828F-337A-41C8-A402-669034E9A940}" type="presParOf" srcId="{0706E8DE-FD1E-47DD-8827-76A78AA4253C}" destId="{7C7DEC70-CC89-4E9E-B7D9-3808FCBA099D}" srcOrd="3" destOrd="0" presId="urn:microsoft.com/office/officeart/2018/2/layout/IconVerticalSolidList"/>
    <dgm:cxn modelId="{54F1635A-00BC-4D9F-81FD-8BBEFD809B27}" type="presParOf" srcId="{5EA708C0-76CE-45B6-AF92-3EE5F1FD4EE6}" destId="{FABC30D4-3360-4834-9F7E-7C121C859D83}" srcOrd="3" destOrd="0" presId="urn:microsoft.com/office/officeart/2018/2/layout/IconVerticalSolidList"/>
    <dgm:cxn modelId="{9D350FCD-522B-4CFA-9AF2-8B2F68D1D4AB}" type="presParOf" srcId="{5EA708C0-76CE-45B6-AF92-3EE5F1FD4EE6}" destId="{1CB6CAF2-0DFE-4258-A95B-E0D59EE6A0FF}" srcOrd="4" destOrd="0" presId="urn:microsoft.com/office/officeart/2018/2/layout/IconVerticalSolidList"/>
    <dgm:cxn modelId="{B61662FA-D1E7-4F17-8028-05FE66D293CB}" type="presParOf" srcId="{1CB6CAF2-0DFE-4258-A95B-E0D59EE6A0FF}" destId="{70F2CAD5-3F09-4780-B6A4-8D70833FBFBF}" srcOrd="0" destOrd="0" presId="urn:microsoft.com/office/officeart/2018/2/layout/IconVerticalSolidList"/>
    <dgm:cxn modelId="{662CAB28-BBCA-4A96-9512-B97A9D2A6E75}" type="presParOf" srcId="{1CB6CAF2-0DFE-4258-A95B-E0D59EE6A0FF}" destId="{89C3A3CF-D304-42CF-BC75-7C32515632B3}" srcOrd="1" destOrd="0" presId="urn:microsoft.com/office/officeart/2018/2/layout/IconVerticalSolidList"/>
    <dgm:cxn modelId="{E48E6057-1CF4-4645-A072-D0E541F6231F}" type="presParOf" srcId="{1CB6CAF2-0DFE-4258-A95B-E0D59EE6A0FF}" destId="{F411963C-0743-48B3-8406-A74037347E5F}" srcOrd="2" destOrd="0" presId="urn:microsoft.com/office/officeart/2018/2/layout/IconVerticalSolidList"/>
    <dgm:cxn modelId="{E14C5D5A-EABF-42AD-9F0F-11CAFC3FF94A}" type="presParOf" srcId="{1CB6CAF2-0DFE-4258-A95B-E0D59EE6A0FF}" destId="{6ADAF161-413F-4392-A0A1-05651E4AB786}" srcOrd="3" destOrd="0" presId="urn:microsoft.com/office/officeart/2018/2/layout/IconVerticalSolidList"/>
    <dgm:cxn modelId="{35F99C29-8963-4F80-9A5D-684B8859C5EC}" type="presParOf" srcId="{5EA708C0-76CE-45B6-AF92-3EE5F1FD4EE6}" destId="{0A8B19AF-6366-4E7D-AC4D-A8D72F86C175}" srcOrd="5" destOrd="0" presId="urn:microsoft.com/office/officeart/2018/2/layout/IconVerticalSolidList"/>
    <dgm:cxn modelId="{753A2EA4-3614-4FD9-92FD-978A552C5631}" type="presParOf" srcId="{5EA708C0-76CE-45B6-AF92-3EE5F1FD4EE6}" destId="{57F14620-0A31-4548-A2F8-0C432F1C08F2}" srcOrd="6" destOrd="0" presId="urn:microsoft.com/office/officeart/2018/2/layout/IconVerticalSolidList"/>
    <dgm:cxn modelId="{6222792E-20CA-40A2-A47A-09BB6F1F7AB4}" type="presParOf" srcId="{57F14620-0A31-4548-A2F8-0C432F1C08F2}" destId="{5FFB4AFC-4683-4F15-9AEB-929348EFCC88}" srcOrd="0" destOrd="0" presId="urn:microsoft.com/office/officeart/2018/2/layout/IconVerticalSolidList"/>
    <dgm:cxn modelId="{34D45F59-FA5C-4A13-A732-7A5ED2466A4C}" type="presParOf" srcId="{57F14620-0A31-4548-A2F8-0C432F1C08F2}" destId="{078AD026-7A99-4190-A3C7-D5DB16C4EF64}" srcOrd="1" destOrd="0" presId="urn:microsoft.com/office/officeart/2018/2/layout/IconVerticalSolidList"/>
    <dgm:cxn modelId="{B1917F2D-B1B4-4E56-9C15-B0D436299583}" type="presParOf" srcId="{57F14620-0A31-4548-A2F8-0C432F1C08F2}" destId="{DC5C3D89-1AA2-4CB1-ABF8-5DC6E219A480}" srcOrd="2" destOrd="0" presId="urn:microsoft.com/office/officeart/2018/2/layout/IconVerticalSolidList"/>
    <dgm:cxn modelId="{7BF98036-DD4E-430E-9C90-6D1F695E7381}" type="presParOf" srcId="{57F14620-0A31-4548-A2F8-0C432F1C08F2}" destId="{E48F3615-BD1C-4439-A11F-AF8DCB661AE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8A88B0-FF10-4B1F-BF8E-0ABFE6491BF8}"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7AC53BBA-9342-4FCA-AAF7-DF030B2F6ED7}">
      <dgm:prSet/>
      <dgm:spPr/>
      <dgm:t>
        <a:bodyPr/>
        <a:lstStyle/>
        <a:p>
          <a:r>
            <a:rPr lang="en-NZ" dirty="0">
              <a:solidFill>
                <a:schemeClr val="bg1"/>
              </a:solidFill>
            </a:rPr>
            <a:t>COVID-19</a:t>
          </a:r>
          <a:endParaRPr lang="en-US" dirty="0">
            <a:solidFill>
              <a:schemeClr val="bg1"/>
            </a:solidFill>
          </a:endParaRPr>
        </a:p>
      </dgm:t>
    </dgm:pt>
    <dgm:pt modelId="{B7A504E4-0487-4575-8548-6440BD4C2D7B}" type="parTrans" cxnId="{25BB4701-5CC5-4A40-AED8-B2A447E62AB0}">
      <dgm:prSet/>
      <dgm:spPr/>
      <dgm:t>
        <a:bodyPr/>
        <a:lstStyle/>
        <a:p>
          <a:endParaRPr lang="en-US"/>
        </a:p>
      </dgm:t>
    </dgm:pt>
    <dgm:pt modelId="{FAF11205-DFD0-4BEB-B9C1-A8739738564A}" type="sibTrans" cxnId="{25BB4701-5CC5-4A40-AED8-B2A447E62AB0}">
      <dgm:prSet/>
      <dgm:spPr/>
      <dgm:t>
        <a:bodyPr/>
        <a:lstStyle/>
        <a:p>
          <a:endParaRPr lang="en-US"/>
        </a:p>
      </dgm:t>
    </dgm:pt>
    <dgm:pt modelId="{696877DA-3AC4-4CF0-9745-7C341FD517FD}">
      <dgm:prSet/>
      <dgm:spPr/>
      <dgm:t>
        <a:bodyPr/>
        <a:lstStyle/>
        <a:p>
          <a:r>
            <a:rPr lang="en-NZ" dirty="0">
              <a:solidFill>
                <a:schemeClr val="bg1"/>
              </a:solidFill>
            </a:rPr>
            <a:t>VUCA in our all our sectors</a:t>
          </a:r>
          <a:endParaRPr lang="en-US" dirty="0">
            <a:solidFill>
              <a:schemeClr val="bg1"/>
            </a:solidFill>
          </a:endParaRPr>
        </a:p>
      </dgm:t>
    </dgm:pt>
    <dgm:pt modelId="{668DF5BA-9C33-4D4C-9A21-479B059C9EB4}" type="parTrans" cxnId="{724FB368-B67D-4333-997B-4BF9480923D6}">
      <dgm:prSet/>
      <dgm:spPr/>
      <dgm:t>
        <a:bodyPr/>
        <a:lstStyle/>
        <a:p>
          <a:endParaRPr lang="en-US"/>
        </a:p>
      </dgm:t>
    </dgm:pt>
    <dgm:pt modelId="{2006CF90-50A8-4E7C-9C85-67DCF9B3D481}" type="sibTrans" cxnId="{724FB368-B67D-4333-997B-4BF9480923D6}">
      <dgm:prSet/>
      <dgm:spPr/>
      <dgm:t>
        <a:bodyPr/>
        <a:lstStyle/>
        <a:p>
          <a:endParaRPr lang="en-US"/>
        </a:p>
      </dgm:t>
    </dgm:pt>
    <dgm:pt modelId="{9A2A6890-2B62-4DE9-893A-7E6A44BCFCE6}">
      <dgm:prSet/>
      <dgm:spPr/>
      <dgm:t>
        <a:bodyPr/>
        <a:lstStyle/>
        <a:p>
          <a:r>
            <a:rPr lang="en-NZ" dirty="0">
              <a:solidFill>
                <a:schemeClr val="bg1"/>
              </a:solidFill>
            </a:rPr>
            <a:t>Technology and other disruption</a:t>
          </a:r>
          <a:endParaRPr lang="en-US" dirty="0">
            <a:solidFill>
              <a:schemeClr val="bg1"/>
            </a:solidFill>
          </a:endParaRPr>
        </a:p>
      </dgm:t>
    </dgm:pt>
    <dgm:pt modelId="{9E2ADEC1-7172-45DE-8547-57FA77C66678}" type="parTrans" cxnId="{2D192271-3606-4FED-969B-8903A5F3D279}">
      <dgm:prSet/>
      <dgm:spPr/>
      <dgm:t>
        <a:bodyPr/>
        <a:lstStyle/>
        <a:p>
          <a:endParaRPr lang="en-US"/>
        </a:p>
      </dgm:t>
    </dgm:pt>
    <dgm:pt modelId="{D3FFEAAB-65BA-406F-93D0-49FDF64601AB}" type="sibTrans" cxnId="{2D192271-3606-4FED-969B-8903A5F3D279}">
      <dgm:prSet/>
      <dgm:spPr/>
      <dgm:t>
        <a:bodyPr/>
        <a:lstStyle/>
        <a:p>
          <a:endParaRPr lang="en-US"/>
        </a:p>
      </dgm:t>
    </dgm:pt>
    <dgm:pt modelId="{1CAE0864-3793-4E81-8340-62945AA4DE30}">
      <dgm:prSet/>
      <dgm:spPr/>
      <dgm:t>
        <a:bodyPr/>
        <a:lstStyle/>
        <a:p>
          <a:r>
            <a:rPr lang="en-NZ" dirty="0">
              <a:solidFill>
                <a:schemeClr val="bg1"/>
              </a:solidFill>
            </a:rPr>
            <a:t>Need for regional resilience</a:t>
          </a:r>
          <a:endParaRPr lang="en-US" dirty="0">
            <a:solidFill>
              <a:schemeClr val="bg1"/>
            </a:solidFill>
          </a:endParaRPr>
        </a:p>
      </dgm:t>
    </dgm:pt>
    <dgm:pt modelId="{6568CE3B-03C6-4DAD-8FD0-D0EE085549B6}" type="parTrans" cxnId="{3397ECEF-6A9B-4ACE-B1FD-2EDC02F5E5AE}">
      <dgm:prSet/>
      <dgm:spPr/>
      <dgm:t>
        <a:bodyPr/>
        <a:lstStyle/>
        <a:p>
          <a:endParaRPr lang="en-US"/>
        </a:p>
      </dgm:t>
    </dgm:pt>
    <dgm:pt modelId="{029F9C9A-F4FF-4071-94D4-60551BBDF392}" type="sibTrans" cxnId="{3397ECEF-6A9B-4ACE-B1FD-2EDC02F5E5AE}">
      <dgm:prSet/>
      <dgm:spPr/>
      <dgm:t>
        <a:bodyPr/>
        <a:lstStyle/>
        <a:p>
          <a:endParaRPr lang="en-US"/>
        </a:p>
      </dgm:t>
    </dgm:pt>
    <dgm:pt modelId="{7D46FAB7-51A4-4A3A-86F3-E33E812451F7}">
      <dgm:prSet custT="1"/>
      <dgm:spPr/>
      <dgm:t>
        <a:bodyPr/>
        <a:lstStyle/>
        <a:p>
          <a:r>
            <a:rPr lang="en-NZ" sz="1800" dirty="0">
              <a:solidFill>
                <a:schemeClr val="bg1"/>
              </a:solidFill>
            </a:rPr>
            <a:t>Increasing Governmental and societal expectations</a:t>
          </a:r>
          <a:endParaRPr lang="en-US" sz="1800" dirty="0">
            <a:solidFill>
              <a:schemeClr val="bg1"/>
            </a:solidFill>
          </a:endParaRPr>
        </a:p>
      </dgm:t>
    </dgm:pt>
    <dgm:pt modelId="{5ED06AF8-A9F1-45C0-887B-E33B3DC3B7D4}" type="parTrans" cxnId="{B71D1A15-3816-4A83-AFE8-A4187CBE3043}">
      <dgm:prSet/>
      <dgm:spPr/>
      <dgm:t>
        <a:bodyPr/>
        <a:lstStyle/>
        <a:p>
          <a:endParaRPr lang="en-US"/>
        </a:p>
      </dgm:t>
    </dgm:pt>
    <dgm:pt modelId="{273EA5DC-4B8F-4802-9380-B7EF95B34898}" type="sibTrans" cxnId="{B71D1A15-3816-4A83-AFE8-A4187CBE3043}">
      <dgm:prSet/>
      <dgm:spPr/>
      <dgm:t>
        <a:bodyPr/>
        <a:lstStyle/>
        <a:p>
          <a:endParaRPr lang="en-US"/>
        </a:p>
      </dgm:t>
    </dgm:pt>
    <dgm:pt modelId="{DA4BAEE9-B54B-41DC-A0A9-B8E2776D6914}">
      <dgm:prSet custT="1"/>
      <dgm:spPr/>
      <dgm:t>
        <a:bodyPr/>
        <a:lstStyle/>
        <a:p>
          <a:r>
            <a:rPr lang="en-NZ" sz="1600" dirty="0">
              <a:solidFill>
                <a:schemeClr val="bg1"/>
              </a:solidFill>
            </a:rPr>
            <a:t>…</a:t>
          </a:r>
          <a:r>
            <a:rPr lang="en-NZ" sz="1800" dirty="0">
              <a:solidFill>
                <a:schemeClr val="bg1"/>
              </a:solidFill>
            </a:rPr>
            <a:t>and much much more!</a:t>
          </a:r>
          <a:endParaRPr lang="en-US" sz="1800" dirty="0">
            <a:solidFill>
              <a:schemeClr val="bg1"/>
            </a:solidFill>
          </a:endParaRPr>
        </a:p>
      </dgm:t>
    </dgm:pt>
    <dgm:pt modelId="{2ED2F0F9-700F-4E57-AE48-929CB7A6ADCB}" type="parTrans" cxnId="{CA2A90E6-35EE-4AA0-884E-C0D30815B03D}">
      <dgm:prSet/>
      <dgm:spPr/>
      <dgm:t>
        <a:bodyPr/>
        <a:lstStyle/>
        <a:p>
          <a:endParaRPr lang="en-US"/>
        </a:p>
      </dgm:t>
    </dgm:pt>
    <dgm:pt modelId="{C9527382-2F86-49F9-8C77-A77B055D2391}" type="sibTrans" cxnId="{CA2A90E6-35EE-4AA0-884E-C0D30815B03D}">
      <dgm:prSet/>
      <dgm:spPr/>
      <dgm:t>
        <a:bodyPr/>
        <a:lstStyle/>
        <a:p>
          <a:endParaRPr lang="en-US"/>
        </a:p>
      </dgm:t>
    </dgm:pt>
    <dgm:pt modelId="{F687E588-4C92-44EC-9862-7F2EEC8D185B}">
      <dgm:prSet/>
      <dgm:spPr/>
      <dgm:t>
        <a:bodyPr/>
        <a:lstStyle/>
        <a:p>
          <a:r>
            <a:rPr lang="en-NZ" dirty="0">
              <a:solidFill>
                <a:schemeClr val="bg1"/>
              </a:solidFill>
            </a:rPr>
            <a:t>Big investment decisions</a:t>
          </a:r>
          <a:endParaRPr lang="en-US" dirty="0">
            <a:solidFill>
              <a:schemeClr val="bg1"/>
            </a:solidFill>
          </a:endParaRPr>
        </a:p>
      </dgm:t>
    </dgm:pt>
    <dgm:pt modelId="{5B075358-8593-40C8-9D0D-988BDD7E66E1}" type="sibTrans" cxnId="{4F4161F8-15C4-4B41-8363-698F45A4B623}">
      <dgm:prSet/>
      <dgm:spPr/>
      <dgm:t>
        <a:bodyPr/>
        <a:lstStyle/>
        <a:p>
          <a:endParaRPr lang="en-US"/>
        </a:p>
      </dgm:t>
    </dgm:pt>
    <dgm:pt modelId="{8A7A7D52-3BAB-4601-82A8-F54BAC0766A1}" type="parTrans" cxnId="{4F4161F8-15C4-4B41-8363-698F45A4B623}">
      <dgm:prSet/>
      <dgm:spPr/>
      <dgm:t>
        <a:bodyPr/>
        <a:lstStyle/>
        <a:p>
          <a:endParaRPr lang="en-US"/>
        </a:p>
      </dgm:t>
    </dgm:pt>
    <dgm:pt modelId="{5A8BBD65-C4B2-450B-90E1-898B2A3C4BB9}" type="pres">
      <dgm:prSet presAssocID="{E68A88B0-FF10-4B1F-BF8E-0ABFE6491BF8}" presName="vert0" presStyleCnt="0">
        <dgm:presLayoutVars>
          <dgm:dir/>
          <dgm:animOne val="branch"/>
          <dgm:animLvl val="lvl"/>
        </dgm:presLayoutVars>
      </dgm:prSet>
      <dgm:spPr/>
    </dgm:pt>
    <dgm:pt modelId="{DFF3646F-1EB3-47DB-907D-8369E63C5059}" type="pres">
      <dgm:prSet presAssocID="{7AC53BBA-9342-4FCA-AAF7-DF030B2F6ED7}" presName="thickLine" presStyleLbl="alignNode1" presStyleIdx="0" presStyleCnt="7"/>
      <dgm:spPr/>
    </dgm:pt>
    <dgm:pt modelId="{12E7B442-8CBB-48E8-90C7-E28BF6446EDD}" type="pres">
      <dgm:prSet presAssocID="{7AC53BBA-9342-4FCA-AAF7-DF030B2F6ED7}" presName="horz1" presStyleCnt="0"/>
      <dgm:spPr/>
    </dgm:pt>
    <dgm:pt modelId="{25FD5CA7-AECE-42B5-A372-769FECD1F34E}" type="pres">
      <dgm:prSet presAssocID="{7AC53BBA-9342-4FCA-AAF7-DF030B2F6ED7}" presName="tx1" presStyleLbl="revTx" presStyleIdx="0" presStyleCnt="7"/>
      <dgm:spPr/>
    </dgm:pt>
    <dgm:pt modelId="{48D41EE7-C1F5-40F6-A760-F86C9A8447A5}" type="pres">
      <dgm:prSet presAssocID="{7AC53BBA-9342-4FCA-AAF7-DF030B2F6ED7}" presName="vert1" presStyleCnt="0"/>
      <dgm:spPr/>
    </dgm:pt>
    <dgm:pt modelId="{AA9486B0-F68E-4A69-8128-CC72B5E1B0D0}" type="pres">
      <dgm:prSet presAssocID="{696877DA-3AC4-4CF0-9745-7C341FD517FD}" presName="thickLine" presStyleLbl="alignNode1" presStyleIdx="1" presStyleCnt="7"/>
      <dgm:spPr/>
    </dgm:pt>
    <dgm:pt modelId="{55AFD4E3-C940-47D4-AD4C-9527BC82BE21}" type="pres">
      <dgm:prSet presAssocID="{696877DA-3AC4-4CF0-9745-7C341FD517FD}" presName="horz1" presStyleCnt="0"/>
      <dgm:spPr/>
    </dgm:pt>
    <dgm:pt modelId="{B9173186-8296-425E-BF6D-524521C9EB10}" type="pres">
      <dgm:prSet presAssocID="{696877DA-3AC4-4CF0-9745-7C341FD517FD}" presName="tx1" presStyleLbl="revTx" presStyleIdx="1" presStyleCnt="7"/>
      <dgm:spPr/>
    </dgm:pt>
    <dgm:pt modelId="{D821C73E-5C1E-4D14-85B2-99EE2880EC16}" type="pres">
      <dgm:prSet presAssocID="{696877DA-3AC4-4CF0-9745-7C341FD517FD}" presName="vert1" presStyleCnt="0"/>
      <dgm:spPr/>
    </dgm:pt>
    <dgm:pt modelId="{BEA51E39-74E0-4588-A986-7140DAD609DD}" type="pres">
      <dgm:prSet presAssocID="{9A2A6890-2B62-4DE9-893A-7E6A44BCFCE6}" presName="thickLine" presStyleLbl="alignNode1" presStyleIdx="2" presStyleCnt="7"/>
      <dgm:spPr/>
    </dgm:pt>
    <dgm:pt modelId="{2F521671-2F1A-417F-B05B-3191D7F6954B}" type="pres">
      <dgm:prSet presAssocID="{9A2A6890-2B62-4DE9-893A-7E6A44BCFCE6}" presName="horz1" presStyleCnt="0"/>
      <dgm:spPr/>
    </dgm:pt>
    <dgm:pt modelId="{22C5146E-3F60-485C-9A6D-D9297D489486}" type="pres">
      <dgm:prSet presAssocID="{9A2A6890-2B62-4DE9-893A-7E6A44BCFCE6}" presName="tx1" presStyleLbl="revTx" presStyleIdx="2" presStyleCnt="7"/>
      <dgm:spPr/>
    </dgm:pt>
    <dgm:pt modelId="{D4F3817A-6DF7-4A39-918F-1091BE33966F}" type="pres">
      <dgm:prSet presAssocID="{9A2A6890-2B62-4DE9-893A-7E6A44BCFCE6}" presName="vert1" presStyleCnt="0"/>
      <dgm:spPr/>
    </dgm:pt>
    <dgm:pt modelId="{FBC167CA-F96F-4C6D-962A-57A32857A646}" type="pres">
      <dgm:prSet presAssocID="{1CAE0864-3793-4E81-8340-62945AA4DE30}" presName="thickLine" presStyleLbl="alignNode1" presStyleIdx="3" presStyleCnt="7"/>
      <dgm:spPr/>
    </dgm:pt>
    <dgm:pt modelId="{0802BF42-F6D6-4E96-81BB-0929379618E1}" type="pres">
      <dgm:prSet presAssocID="{1CAE0864-3793-4E81-8340-62945AA4DE30}" presName="horz1" presStyleCnt="0"/>
      <dgm:spPr/>
    </dgm:pt>
    <dgm:pt modelId="{0C2B1781-5E1A-49D9-AD78-F8230500607C}" type="pres">
      <dgm:prSet presAssocID="{1CAE0864-3793-4E81-8340-62945AA4DE30}" presName="tx1" presStyleLbl="revTx" presStyleIdx="3" presStyleCnt="7"/>
      <dgm:spPr/>
    </dgm:pt>
    <dgm:pt modelId="{12BA26EE-2477-4919-8931-AA9F460B18ED}" type="pres">
      <dgm:prSet presAssocID="{1CAE0864-3793-4E81-8340-62945AA4DE30}" presName="vert1" presStyleCnt="0"/>
      <dgm:spPr/>
    </dgm:pt>
    <dgm:pt modelId="{C0FBA8B2-2ACD-4272-8548-5DDD52BB942B}" type="pres">
      <dgm:prSet presAssocID="{F687E588-4C92-44EC-9862-7F2EEC8D185B}" presName="thickLine" presStyleLbl="alignNode1" presStyleIdx="4" presStyleCnt="7"/>
      <dgm:spPr/>
    </dgm:pt>
    <dgm:pt modelId="{BF417D58-30B0-4DBF-9532-206467C4EFDF}" type="pres">
      <dgm:prSet presAssocID="{F687E588-4C92-44EC-9862-7F2EEC8D185B}" presName="horz1" presStyleCnt="0"/>
      <dgm:spPr/>
    </dgm:pt>
    <dgm:pt modelId="{EF870507-98FA-4119-856B-56D6996129E4}" type="pres">
      <dgm:prSet presAssocID="{F687E588-4C92-44EC-9862-7F2EEC8D185B}" presName="tx1" presStyleLbl="revTx" presStyleIdx="4" presStyleCnt="7"/>
      <dgm:spPr/>
    </dgm:pt>
    <dgm:pt modelId="{FC44AD12-1FFE-45DD-8029-3D888D0C7032}" type="pres">
      <dgm:prSet presAssocID="{F687E588-4C92-44EC-9862-7F2EEC8D185B}" presName="vert1" presStyleCnt="0"/>
      <dgm:spPr/>
    </dgm:pt>
    <dgm:pt modelId="{82F2908B-49AE-44CB-8F38-009C7D633BC7}" type="pres">
      <dgm:prSet presAssocID="{7D46FAB7-51A4-4A3A-86F3-E33E812451F7}" presName="thickLine" presStyleLbl="alignNode1" presStyleIdx="5" presStyleCnt="7"/>
      <dgm:spPr/>
    </dgm:pt>
    <dgm:pt modelId="{0A5C3C5B-80C9-4C14-A4FE-B21F4D90CF0D}" type="pres">
      <dgm:prSet presAssocID="{7D46FAB7-51A4-4A3A-86F3-E33E812451F7}" presName="horz1" presStyleCnt="0"/>
      <dgm:spPr/>
    </dgm:pt>
    <dgm:pt modelId="{B6A16BB5-A27F-4094-AB73-D8BABFFDEAAD}" type="pres">
      <dgm:prSet presAssocID="{7D46FAB7-51A4-4A3A-86F3-E33E812451F7}" presName="tx1" presStyleLbl="revTx" presStyleIdx="5" presStyleCnt="7"/>
      <dgm:spPr/>
    </dgm:pt>
    <dgm:pt modelId="{282D612A-0EE1-4E86-A243-FB0D23B4BD99}" type="pres">
      <dgm:prSet presAssocID="{7D46FAB7-51A4-4A3A-86F3-E33E812451F7}" presName="vert1" presStyleCnt="0"/>
      <dgm:spPr/>
    </dgm:pt>
    <dgm:pt modelId="{44C5D24D-7B3D-48DC-9A98-51DDDEF5C009}" type="pres">
      <dgm:prSet presAssocID="{DA4BAEE9-B54B-41DC-A0A9-B8E2776D6914}" presName="thickLine" presStyleLbl="alignNode1" presStyleIdx="6" presStyleCnt="7"/>
      <dgm:spPr/>
    </dgm:pt>
    <dgm:pt modelId="{2128FF4F-FAAF-4206-9F27-9C5220DAA2B8}" type="pres">
      <dgm:prSet presAssocID="{DA4BAEE9-B54B-41DC-A0A9-B8E2776D6914}" presName="horz1" presStyleCnt="0"/>
      <dgm:spPr/>
    </dgm:pt>
    <dgm:pt modelId="{45F61976-E7E7-4BDE-BAAE-F7E5FCD70CBB}" type="pres">
      <dgm:prSet presAssocID="{DA4BAEE9-B54B-41DC-A0A9-B8E2776D6914}" presName="tx1" presStyleLbl="revTx" presStyleIdx="6" presStyleCnt="7"/>
      <dgm:spPr/>
    </dgm:pt>
    <dgm:pt modelId="{B09CE9F6-D271-4839-B0FB-CA1206BFE636}" type="pres">
      <dgm:prSet presAssocID="{DA4BAEE9-B54B-41DC-A0A9-B8E2776D6914}" presName="vert1" presStyleCnt="0"/>
      <dgm:spPr/>
    </dgm:pt>
  </dgm:ptLst>
  <dgm:cxnLst>
    <dgm:cxn modelId="{25BB4701-5CC5-4A40-AED8-B2A447E62AB0}" srcId="{E68A88B0-FF10-4B1F-BF8E-0ABFE6491BF8}" destId="{7AC53BBA-9342-4FCA-AAF7-DF030B2F6ED7}" srcOrd="0" destOrd="0" parTransId="{B7A504E4-0487-4575-8548-6440BD4C2D7B}" sibTransId="{FAF11205-DFD0-4BEB-B9C1-A8739738564A}"/>
    <dgm:cxn modelId="{828EAA0E-7A4D-4C10-B8AD-31E03A5396FC}" type="presOf" srcId="{7AC53BBA-9342-4FCA-AAF7-DF030B2F6ED7}" destId="{25FD5CA7-AECE-42B5-A372-769FECD1F34E}" srcOrd="0" destOrd="0" presId="urn:microsoft.com/office/officeart/2008/layout/LinedList"/>
    <dgm:cxn modelId="{B71D1A15-3816-4A83-AFE8-A4187CBE3043}" srcId="{E68A88B0-FF10-4B1F-BF8E-0ABFE6491BF8}" destId="{7D46FAB7-51A4-4A3A-86F3-E33E812451F7}" srcOrd="5" destOrd="0" parTransId="{5ED06AF8-A9F1-45C0-887B-E33B3DC3B7D4}" sibTransId="{273EA5DC-4B8F-4802-9380-B7EF95B34898}"/>
    <dgm:cxn modelId="{118C3318-45AD-424B-B283-90423D6746F9}" type="presOf" srcId="{1CAE0864-3793-4E81-8340-62945AA4DE30}" destId="{0C2B1781-5E1A-49D9-AD78-F8230500607C}" srcOrd="0" destOrd="0" presId="urn:microsoft.com/office/officeart/2008/layout/LinedList"/>
    <dgm:cxn modelId="{40B58C24-7066-4171-83AB-59700E925E64}" type="presOf" srcId="{DA4BAEE9-B54B-41DC-A0A9-B8E2776D6914}" destId="{45F61976-E7E7-4BDE-BAAE-F7E5FCD70CBB}" srcOrd="0" destOrd="0" presId="urn:microsoft.com/office/officeart/2008/layout/LinedList"/>
    <dgm:cxn modelId="{724FB368-B67D-4333-997B-4BF9480923D6}" srcId="{E68A88B0-FF10-4B1F-BF8E-0ABFE6491BF8}" destId="{696877DA-3AC4-4CF0-9745-7C341FD517FD}" srcOrd="1" destOrd="0" parTransId="{668DF5BA-9C33-4D4C-9A21-479B059C9EB4}" sibTransId="{2006CF90-50A8-4E7C-9C85-67DCF9B3D481}"/>
    <dgm:cxn modelId="{F188F869-3F4B-4B7F-B327-51E8582E32F4}" type="presOf" srcId="{F687E588-4C92-44EC-9862-7F2EEC8D185B}" destId="{EF870507-98FA-4119-856B-56D6996129E4}" srcOrd="0" destOrd="0" presId="urn:microsoft.com/office/officeart/2008/layout/LinedList"/>
    <dgm:cxn modelId="{2D192271-3606-4FED-969B-8903A5F3D279}" srcId="{E68A88B0-FF10-4B1F-BF8E-0ABFE6491BF8}" destId="{9A2A6890-2B62-4DE9-893A-7E6A44BCFCE6}" srcOrd="2" destOrd="0" parTransId="{9E2ADEC1-7172-45DE-8547-57FA77C66678}" sibTransId="{D3FFEAAB-65BA-406F-93D0-49FDF64601AB}"/>
    <dgm:cxn modelId="{404C2C58-42DE-4A02-A97E-7D11FC34ACC7}" type="presOf" srcId="{E68A88B0-FF10-4B1F-BF8E-0ABFE6491BF8}" destId="{5A8BBD65-C4B2-450B-90E1-898B2A3C4BB9}" srcOrd="0" destOrd="0" presId="urn:microsoft.com/office/officeart/2008/layout/LinedList"/>
    <dgm:cxn modelId="{12B11A91-9ABF-4B3E-A81D-329DB22DBBDC}" type="presOf" srcId="{696877DA-3AC4-4CF0-9745-7C341FD517FD}" destId="{B9173186-8296-425E-BF6D-524521C9EB10}" srcOrd="0" destOrd="0" presId="urn:microsoft.com/office/officeart/2008/layout/LinedList"/>
    <dgm:cxn modelId="{CA2A90E6-35EE-4AA0-884E-C0D30815B03D}" srcId="{E68A88B0-FF10-4B1F-BF8E-0ABFE6491BF8}" destId="{DA4BAEE9-B54B-41DC-A0A9-B8E2776D6914}" srcOrd="6" destOrd="0" parTransId="{2ED2F0F9-700F-4E57-AE48-929CB7A6ADCB}" sibTransId="{C9527382-2F86-49F9-8C77-A77B055D2391}"/>
    <dgm:cxn modelId="{3397ECEF-6A9B-4ACE-B1FD-2EDC02F5E5AE}" srcId="{E68A88B0-FF10-4B1F-BF8E-0ABFE6491BF8}" destId="{1CAE0864-3793-4E81-8340-62945AA4DE30}" srcOrd="3" destOrd="0" parTransId="{6568CE3B-03C6-4DAD-8FD0-D0EE085549B6}" sibTransId="{029F9C9A-F4FF-4071-94D4-60551BBDF392}"/>
    <dgm:cxn modelId="{4F4161F8-15C4-4B41-8363-698F45A4B623}" srcId="{E68A88B0-FF10-4B1F-BF8E-0ABFE6491BF8}" destId="{F687E588-4C92-44EC-9862-7F2EEC8D185B}" srcOrd="4" destOrd="0" parTransId="{8A7A7D52-3BAB-4601-82A8-F54BAC0766A1}" sibTransId="{5B075358-8593-40C8-9D0D-988BDD7E66E1}"/>
    <dgm:cxn modelId="{B610D8F9-031E-4966-9C25-13A149DDCA50}" type="presOf" srcId="{9A2A6890-2B62-4DE9-893A-7E6A44BCFCE6}" destId="{22C5146E-3F60-485C-9A6D-D9297D489486}" srcOrd="0" destOrd="0" presId="urn:microsoft.com/office/officeart/2008/layout/LinedList"/>
    <dgm:cxn modelId="{F87690FF-3B75-471C-96A7-B1F0835DB881}" type="presOf" srcId="{7D46FAB7-51A4-4A3A-86F3-E33E812451F7}" destId="{B6A16BB5-A27F-4094-AB73-D8BABFFDEAAD}" srcOrd="0" destOrd="0" presId="urn:microsoft.com/office/officeart/2008/layout/LinedList"/>
    <dgm:cxn modelId="{CE93870B-5A05-484F-B75A-62904C51C55E}" type="presParOf" srcId="{5A8BBD65-C4B2-450B-90E1-898B2A3C4BB9}" destId="{DFF3646F-1EB3-47DB-907D-8369E63C5059}" srcOrd="0" destOrd="0" presId="urn:microsoft.com/office/officeart/2008/layout/LinedList"/>
    <dgm:cxn modelId="{16FE2C49-A7CB-4D8F-8AAE-8D6BB1A5B67A}" type="presParOf" srcId="{5A8BBD65-C4B2-450B-90E1-898B2A3C4BB9}" destId="{12E7B442-8CBB-48E8-90C7-E28BF6446EDD}" srcOrd="1" destOrd="0" presId="urn:microsoft.com/office/officeart/2008/layout/LinedList"/>
    <dgm:cxn modelId="{C836459C-B86E-4A6D-A5F8-C6C2B0C402C7}" type="presParOf" srcId="{12E7B442-8CBB-48E8-90C7-E28BF6446EDD}" destId="{25FD5CA7-AECE-42B5-A372-769FECD1F34E}" srcOrd="0" destOrd="0" presId="urn:microsoft.com/office/officeart/2008/layout/LinedList"/>
    <dgm:cxn modelId="{B487A418-546A-4E6E-85B3-E894440301B0}" type="presParOf" srcId="{12E7B442-8CBB-48E8-90C7-E28BF6446EDD}" destId="{48D41EE7-C1F5-40F6-A760-F86C9A8447A5}" srcOrd="1" destOrd="0" presId="urn:microsoft.com/office/officeart/2008/layout/LinedList"/>
    <dgm:cxn modelId="{20ECAA3F-3E58-4CFD-B613-876D4B4308C4}" type="presParOf" srcId="{5A8BBD65-C4B2-450B-90E1-898B2A3C4BB9}" destId="{AA9486B0-F68E-4A69-8128-CC72B5E1B0D0}" srcOrd="2" destOrd="0" presId="urn:microsoft.com/office/officeart/2008/layout/LinedList"/>
    <dgm:cxn modelId="{57A572F9-0522-4E28-AE00-DAF004DE0EE8}" type="presParOf" srcId="{5A8BBD65-C4B2-450B-90E1-898B2A3C4BB9}" destId="{55AFD4E3-C940-47D4-AD4C-9527BC82BE21}" srcOrd="3" destOrd="0" presId="urn:microsoft.com/office/officeart/2008/layout/LinedList"/>
    <dgm:cxn modelId="{C15C49AB-FC1C-4A40-88DA-8EF9AED935E5}" type="presParOf" srcId="{55AFD4E3-C940-47D4-AD4C-9527BC82BE21}" destId="{B9173186-8296-425E-BF6D-524521C9EB10}" srcOrd="0" destOrd="0" presId="urn:microsoft.com/office/officeart/2008/layout/LinedList"/>
    <dgm:cxn modelId="{85E0F09E-4ACF-4C86-8152-9C3E518DAE2A}" type="presParOf" srcId="{55AFD4E3-C940-47D4-AD4C-9527BC82BE21}" destId="{D821C73E-5C1E-4D14-85B2-99EE2880EC16}" srcOrd="1" destOrd="0" presId="urn:microsoft.com/office/officeart/2008/layout/LinedList"/>
    <dgm:cxn modelId="{54FA3F4D-F384-4C01-B4D6-413F5705BA21}" type="presParOf" srcId="{5A8BBD65-C4B2-450B-90E1-898B2A3C4BB9}" destId="{BEA51E39-74E0-4588-A986-7140DAD609DD}" srcOrd="4" destOrd="0" presId="urn:microsoft.com/office/officeart/2008/layout/LinedList"/>
    <dgm:cxn modelId="{52F42A17-EB02-4A1F-A80E-FEDD8900588F}" type="presParOf" srcId="{5A8BBD65-C4B2-450B-90E1-898B2A3C4BB9}" destId="{2F521671-2F1A-417F-B05B-3191D7F6954B}" srcOrd="5" destOrd="0" presId="urn:microsoft.com/office/officeart/2008/layout/LinedList"/>
    <dgm:cxn modelId="{93FB6F64-4537-49DE-95AE-00C20DC54AE5}" type="presParOf" srcId="{2F521671-2F1A-417F-B05B-3191D7F6954B}" destId="{22C5146E-3F60-485C-9A6D-D9297D489486}" srcOrd="0" destOrd="0" presId="urn:microsoft.com/office/officeart/2008/layout/LinedList"/>
    <dgm:cxn modelId="{BF7E30F8-5F0A-474B-9855-D08867B68F5E}" type="presParOf" srcId="{2F521671-2F1A-417F-B05B-3191D7F6954B}" destId="{D4F3817A-6DF7-4A39-918F-1091BE33966F}" srcOrd="1" destOrd="0" presId="urn:microsoft.com/office/officeart/2008/layout/LinedList"/>
    <dgm:cxn modelId="{B9F9FF62-1D8D-4985-BC3F-E12B4A05B80F}" type="presParOf" srcId="{5A8BBD65-C4B2-450B-90E1-898B2A3C4BB9}" destId="{FBC167CA-F96F-4C6D-962A-57A32857A646}" srcOrd="6" destOrd="0" presId="urn:microsoft.com/office/officeart/2008/layout/LinedList"/>
    <dgm:cxn modelId="{FC4F2B09-2BEA-4F61-BF4E-80BD781C86C5}" type="presParOf" srcId="{5A8BBD65-C4B2-450B-90E1-898B2A3C4BB9}" destId="{0802BF42-F6D6-4E96-81BB-0929379618E1}" srcOrd="7" destOrd="0" presId="urn:microsoft.com/office/officeart/2008/layout/LinedList"/>
    <dgm:cxn modelId="{8EBA80F0-C38A-4DDD-9917-98E0A7657567}" type="presParOf" srcId="{0802BF42-F6D6-4E96-81BB-0929379618E1}" destId="{0C2B1781-5E1A-49D9-AD78-F8230500607C}" srcOrd="0" destOrd="0" presId="urn:microsoft.com/office/officeart/2008/layout/LinedList"/>
    <dgm:cxn modelId="{41EF4F73-3E1A-49CD-A1CE-9E7A37145A02}" type="presParOf" srcId="{0802BF42-F6D6-4E96-81BB-0929379618E1}" destId="{12BA26EE-2477-4919-8931-AA9F460B18ED}" srcOrd="1" destOrd="0" presId="urn:microsoft.com/office/officeart/2008/layout/LinedList"/>
    <dgm:cxn modelId="{2B349A72-A288-4B2F-960A-3C8D631D4F89}" type="presParOf" srcId="{5A8BBD65-C4B2-450B-90E1-898B2A3C4BB9}" destId="{C0FBA8B2-2ACD-4272-8548-5DDD52BB942B}" srcOrd="8" destOrd="0" presId="urn:microsoft.com/office/officeart/2008/layout/LinedList"/>
    <dgm:cxn modelId="{48CA2FDF-A578-41B9-BEB8-255C033E6927}" type="presParOf" srcId="{5A8BBD65-C4B2-450B-90E1-898B2A3C4BB9}" destId="{BF417D58-30B0-4DBF-9532-206467C4EFDF}" srcOrd="9" destOrd="0" presId="urn:microsoft.com/office/officeart/2008/layout/LinedList"/>
    <dgm:cxn modelId="{AB7D97C2-6D62-40E9-818B-3DDD7FE1A120}" type="presParOf" srcId="{BF417D58-30B0-4DBF-9532-206467C4EFDF}" destId="{EF870507-98FA-4119-856B-56D6996129E4}" srcOrd="0" destOrd="0" presId="urn:microsoft.com/office/officeart/2008/layout/LinedList"/>
    <dgm:cxn modelId="{2312CD35-98E6-4A8C-88D0-08D3218301F1}" type="presParOf" srcId="{BF417D58-30B0-4DBF-9532-206467C4EFDF}" destId="{FC44AD12-1FFE-45DD-8029-3D888D0C7032}" srcOrd="1" destOrd="0" presId="urn:microsoft.com/office/officeart/2008/layout/LinedList"/>
    <dgm:cxn modelId="{8FA3B70E-3EFF-44F5-93A1-A89101F0B61B}" type="presParOf" srcId="{5A8BBD65-C4B2-450B-90E1-898B2A3C4BB9}" destId="{82F2908B-49AE-44CB-8F38-009C7D633BC7}" srcOrd="10" destOrd="0" presId="urn:microsoft.com/office/officeart/2008/layout/LinedList"/>
    <dgm:cxn modelId="{055D5B81-480C-4C21-B7F6-39C0D4E55875}" type="presParOf" srcId="{5A8BBD65-C4B2-450B-90E1-898B2A3C4BB9}" destId="{0A5C3C5B-80C9-4C14-A4FE-B21F4D90CF0D}" srcOrd="11" destOrd="0" presId="urn:microsoft.com/office/officeart/2008/layout/LinedList"/>
    <dgm:cxn modelId="{19C4AA77-DF4F-47C2-828E-8743C3265D4E}" type="presParOf" srcId="{0A5C3C5B-80C9-4C14-A4FE-B21F4D90CF0D}" destId="{B6A16BB5-A27F-4094-AB73-D8BABFFDEAAD}" srcOrd="0" destOrd="0" presId="urn:microsoft.com/office/officeart/2008/layout/LinedList"/>
    <dgm:cxn modelId="{AE2D36BA-2BBF-49F1-A5B5-D92B391F38B9}" type="presParOf" srcId="{0A5C3C5B-80C9-4C14-A4FE-B21F4D90CF0D}" destId="{282D612A-0EE1-4E86-A243-FB0D23B4BD99}" srcOrd="1" destOrd="0" presId="urn:microsoft.com/office/officeart/2008/layout/LinedList"/>
    <dgm:cxn modelId="{5798FB40-4071-4B89-B13D-BBAFEB21466D}" type="presParOf" srcId="{5A8BBD65-C4B2-450B-90E1-898B2A3C4BB9}" destId="{44C5D24D-7B3D-48DC-9A98-51DDDEF5C009}" srcOrd="12" destOrd="0" presId="urn:microsoft.com/office/officeart/2008/layout/LinedList"/>
    <dgm:cxn modelId="{96A2522B-7024-444D-8382-E47E8AF5EA29}" type="presParOf" srcId="{5A8BBD65-C4B2-450B-90E1-898B2A3C4BB9}" destId="{2128FF4F-FAAF-4206-9F27-9C5220DAA2B8}" srcOrd="13" destOrd="0" presId="urn:microsoft.com/office/officeart/2008/layout/LinedList"/>
    <dgm:cxn modelId="{591717F8-7F77-4687-BE3C-7E69350461DB}" type="presParOf" srcId="{2128FF4F-FAAF-4206-9F27-9C5220DAA2B8}" destId="{45F61976-E7E7-4BDE-BAAE-F7E5FCD70CBB}" srcOrd="0" destOrd="0" presId="urn:microsoft.com/office/officeart/2008/layout/LinedList"/>
    <dgm:cxn modelId="{79AF3F16-EF00-45FD-97B2-5B1EDC22F618}" type="presParOf" srcId="{2128FF4F-FAAF-4206-9F27-9C5220DAA2B8}" destId="{B09CE9F6-D271-4839-B0FB-CA1206BFE63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5EDB4C-61E1-46A6-AF1D-B8D8792AD762}"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34878798-7FA2-4BB7-B95B-2DB9F770330C}">
      <dgm:prSet/>
      <dgm:spPr/>
      <dgm:t>
        <a:bodyPr/>
        <a:lstStyle/>
        <a:p>
          <a:r>
            <a:rPr lang="en-US" dirty="0"/>
            <a:t>In your table groups. working together…</a:t>
          </a:r>
        </a:p>
      </dgm:t>
    </dgm:pt>
    <dgm:pt modelId="{C3BE038F-A6DA-40D4-882C-2A37ADEA2F46}" type="parTrans" cxnId="{0EF6BE53-2766-4F65-8B29-1F5BEA94BB6F}">
      <dgm:prSet/>
      <dgm:spPr/>
      <dgm:t>
        <a:bodyPr/>
        <a:lstStyle/>
        <a:p>
          <a:endParaRPr lang="en-US"/>
        </a:p>
      </dgm:t>
    </dgm:pt>
    <dgm:pt modelId="{EEE81164-C198-401D-9E5E-26FBDCD1B0EE}" type="sibTrans" cxnId="{0EF6BE53-2766-4F65-8B29-1F5BEA94BB6F}">
      <dgm:prSet/>
      <dgm:spPr/>
      <dgm:t>
        <a:bodyPr/>
        <a:lstStyle/>
        <a:p>
          <a:endParaRPr lang="en-US"/>
        </a:p>
      </dgm:t>
    </dgm:pt>
    <dgm:pt modelId="{C00BDC40-F2CC-4BCB-8CE5-4838AF547A28}">
      <dgm:prSet/>
      <dgm:spPr/>
      <dgm:t>
        <a:bodyPr/>
        <a:lstStyle/>
        <a:p>
          <a:r>
            <a:rPr lang="en-US" dirty="0"/>
            <a:t>Pick the TWO elements you think need to change MOST, given the earlier activity</a:t>
          </a:r>
        </a:p>
      </dgm:t>
    </dgm:pt>
    <dgm:pt modelId="{E1D964EA-6BE5-4D77-ABD5-75D6D0CC8F94}" type="parTrans" cxnId="{0FB041E5-D2DF-4FA3-ACF8-659206D1B38A}">
      <dgm:prSet/>
      <dgm:spPr/>
      <dgm:t>
        <a:bodyPr/>
        <a:lstStyle/>
        <a:p>
          <a:endParaRPr lang="en-US"/>
        </a:p>
      </dgm:t>
    </dgm:pt>
    <dgm:pt modelId="{44554A40-8690-4850-A9B1-159B28784E74}" type="sibTrans" cxnId="{0FB041E5-D2DF-4FA3-ACF8-659206D1B38A}">
      <dgm:prSet/>
      <dgm:spPr/>
      <dgm:t>
        <a:bodyPr/>
        <a:lstStyle/>
        <a:p>
          <a:endParaRPr lang="en-US"/>
        </a:p>
      </dgm:t>
    </dgm:pt>
    <dgm:pt modelId="{8AFC5978-5FD0-4EF5-BAFA-96F06EAD71A8}">
      <dgm:prSet/>
      <dgm:spPr/>
      <dgm:t>
        <a:bodyPr/>
        <a:lstStyle/>
        <a:p>
          <a:r>
            <a:rPr lang="en-US" dirty="0"/>
            <a:t>For each element, use a separate flip chart to jot down specific  ‘what’ ideas in </a:t>
          </a:r>
          <a:r>
            <a:rPr lang="en-US" i="1" dirty="0"/>
            <a:t>opportunity</a:t>
          </a:r>
          <a:r>
            <a:rPr lang="en-US" dirty="0"/>
            <a:t> format</a:t>
          </a:r>
        </a:p>
      </dgm:t>
    </dgm:pt>
    <dgm:pt modelId="{9783ED29-E519-4383-93CF-1E242D984C26}" type="parTrans" cxnId="{73700941-BBFF-43D3-826B-6498B426E167}">
      <dgm:prSet/>
      <dgm:spPr/>
      <dgm:t>
        <a:bodyPr/>
        <a:lstStyle/>
        <a:p>
          <a:endParaRPr lang="en-US"/>
        </a:p>
      </dgm:t>
    </dgm:pt>
    <dgm:pt modelId="{775EEE55-5CD8-4DA3-983B-89700D94BF19}" type="sibTrans" cxnId="{73700941-BBFF-43D3-826B-6498B426E167}">
      <dgm:prSet/>
      <dgm:spPr/>
      <dgm:t>
        <a:bodyPr/>
        <a:lstStyle/>
        <a:p>
          <a:endParaRPr lang="en-US"/>
        </a:p>
      </dgm:t>
    </dgm:pt>
    <dgm:pt modelId="{B9CD5769-2E64-493F-ADCB-3C5AEEB49849}">
      <dgm:prSet/>
      <dgm:spPr/>
      <dgm:t>
        <a:bodyPr/>
        <a:lstStyle/>
        <a:p>
          <a:r>
            <a:rPr lang="en-US"/>
            <a:t>That is…</a:t>
          </a:r>
        </a:p>
      </dgm:t>
    </dgm:pt>
    <dgm:pt modelId="{CC43607F-F32F-4F47-BC4F-2AE77A94154D}" type="parTrans" cxnId="{670A6BC9-E298-40C9-BCC5-2DE5BD686706}">
      <dgm:prSet/>
      <dgm:spPr/>
      <dgm:t>
        <a:bodyPr/>
        <a:lstStyle/>
        <a:p>
          <a:endParaRPr lang="en-US"/>
        </a:p>
      </dgm:t>
    </dgm:pt>
    <dgm:pt modelId="{E3418419-C5DA-478A-A613-5299798AAA78}" type="sibTrans" cxnId="{670A6BC9-E298-40C9-BCC5-2DE5BD686706}">
      <dgm:prSet/>
      <dgm:spPr/>
      <dgm:t>
        <a:bodyPr/>
        <a:lstStyle/>
        <a:p>
          <a:endParaRPr lang="en-US"/>
        </a:p>
      </dgm:t>
    </dgm:pt>
    <dgm:pt modelId="{13A26C7E-88B8-409C-9459-FD3D76CF8B3B}">
      <dgm:prSet/>
      <dgm:spPr/>
      <dgm:t>
        <a:bodyPr/>
        <a:lstStyle/>
        <a:p>
          <a:r>
            <a:rPr lang="en-US"/>
            <a:t>‘There is an opportunity to…..’</a:t>
          </a:r>
        </a:p>
      </dgm:t>
    </dgm:pt>
    <dgm:pt modelId="{7A9604EF-0016-4F47-BAD0-809877728E07}" type="parTrans" cxnId="{90566703-DC7E-44C7-93AB-04C0745D5EE0}">
      <dgm:prSet/>
      <dgm:spPr/>
      <dgm:t>
        <a:bodyPr/>
        <a:lstStyle/>
        <a:p>
          <a:endParaRPr lang="en-US"/>
        </a:p>
      </dgm:t>
    </dgm:pt>
    <dgm:pt modelId="{B093E113-9A9E-42C5-8C23-DDAAC2D4EFE5}" type="sibTrans" cxnId="{90566703-DC7E-44C7-93AB-04C0745D5EE0}">
      <dgm:prSet/>
      <dgm:spPr/>
      <dgm:t>
        <a:bodyPr/>
        <a:lstStyle/>
        <a:p>
          <a:endParaRPr lang="en-US"/>
        </a:p>
      </dgm:t>
    </dgm:pt>
    <dgm:pt modelId="{0108702D-6A36-4461-A486-31F62F59BE74}">
      <dgm:prSet/>
      <dgm:spPr/>
      <dgm:t>
        <a:bodyPr/>
        <a:lstStyle/>
        <a:p>
          <a:r>
            <a:rPr lang="en-US"/>
            <a:t>No over analysis, just churn ‘em out (try for ten for each)</a:t>
          </a:r>
        </a:p>
      </dgm:t>
    </dgm:pt>
    <dgm:pt modelId="{1E83D909-0109-41F4-9187-843DE21EB7AA}" type="parTrans" cxnId="{A767BADB-A361-44DC-B8DA-78DF0FFB7B15}">
      <dgm:prSet/>
      <dgm:spPr/>
      <dgm:t>
        <a:bodyPr/>
        <a:lstStyle/>
        <a:p>
          <a:endParaRPr lang="en-US"/>
        </a:p>
      </dgm:t>
    </dgm:pt>
    <dgm:pt modelId="{7CE8A10E-ACD5-4BFF-90A2-811979EA3ACF}" type="sibTrans" cxnId="{A767BADB-A361-44DC-B8DA-78DF0FFB7B15}">
      <dgm:prSet/>
      <dgm:spPr/>
      <dgm:t>
        <a:bodyPr/>
        <a:lstStyle/>
        <a:p>
          <a:endParaRPr lang="en-US"/>
        </a:p>
      </dgm:t>
    </dgm:pt>
    <dgm:pt modelId="{8EDB7A77-70A9-4471-BD59-1E52D985DF75}">
      <dgm:prSet/>
      <dgm:spPr/>
      <dgm:t>
        <a:bodyPr/>
        <a:lstStyle/>
        <a:p>
          <a:r>
            <a:rPr lang="en-US"/>
            <a:t>If you were involved in the earlier NSS work, bear those ideas in mind too</a:t>
          </a:r>
        </a:p>
      </dgm:t>
    </dgm:pt>
    <dgm:pt modelId="{4D54CBD5-8BBF-48C7-9A93-7CFDE6509F38}" type="parTrans" cxnId="{20AFE4BA-E3E2-4308-9AA3-8B4EA02702E2}">
      <dgm:prSet/>
      <dgm:spPr/>
      <dgm:t>
        <a:bodyPr/>
        <a:lstStyle/>
        <a:p>
          <a:endParaRPr lang="en-US"/>
        </a:p>
      </dgm:t>
    </dgm:pt>
    <dgm:pt modelId="{6DEF3BBC-6B5A-43CE-84F5-EDDB054AC47B}" type="sibTrans" cxnId="{20AFE4BA-E3E2-4308-9AA3-8B4EA02702E2}">
      <dgm:prSet/>
      <dgm:spPr/>
      <dgm:t>
        <a:bodyPr/>
        <a:lstStyle/>
        <a:p>
          <a:endParaRPr lang="en-US"/>
        </a:p>
      </dgm:t>
    </dgm:pt>
    <dgm:pt modelId="{CC0F5CCB-6126-4F19-B273-5E9F3AF218FE}" type="pres">
      <dgm:prSet presAssocID="{555EDB4C-61E1-46A6-AF1D-B8D8792AD762}" presName="diagram" presStyleCnt="0">
        <dgm:presLayoutVars>
          <dgm:dir/>
          <dgm:resizeHandles val="exact"/>
        </dgm:presLayoutVars>
      </dgm:prSet>
      <dgm:spPr/>
    </dgm:pt>
    <dgm:pt modelId="{41218CE1-0CD5-4ED6-854B-819B550A92C4}" type="pres">
      <dgm:prSet presAssocID="{34878798-7FA2-4BB7-B95B-2DB9F770330C}" presName="node" presStyleLbl="node1" presStyleIdx="0" presStyleCnt="6">
        <dgm:presLayoutVars>
          <dgm:bulletEnabled val="1"/>
        </dgm:presLayoutVars>
      </dgm:prSet>
      <dgm:spPr/>
    </dgm:pt>
    <dgm:pt modelId="{2FF7419D-AA81-4DE2-A299-E8929B28773A}" type="pres">
      <dgm:prSet presAssocID="{EEE81164-C198-401D-9E5E-26FBDCD1B0EE}" presName="sibTrans" presStyleCnt="0"/>
      <dgm:spPr/>
    </dgm:pt>
    <dgm:pt modelId="{BB960BE6-4BB6-4BD0-96CC-2B67B8038A92}" type="pres">
      <dgm:prSet presAssocID="{C00BDC40-F2CC-4BCB-8CE5-4838AF547A28}" presName="node" presStyleLbl="node1" presStyleIdx="1" presStyleCnt="6">
        <dgm:presLayoutVars>
          <dgm:bulletEnabled val="1"/>
        </dgm:presLayoutVars>
      </dgm:prSet>
      <dgm:spPr/>
    </dgm:pt>
    <dgm:pt modelId="{DD4C6E96-0058-494A-9419-B3FF06961C1A}" type="pres">
      <dgm:prSet presAssocID="{44554A40-8690-4850-A9B1-159B28784E74}" presName="sibTrans" presStyleCnt="0"/>
      <dgm:spPr/>
    </dgm:pt>
    <dgm:pt modelId="{6FBDCFC0-DBC1-4D79-BB79-5FB7D3E744F0}" type="pres">
      <dgm:prSet presAssocID="{8AFC5978-5FD0-4EF5-BAFA-96F06EAD71A8}" presName="node" presStyleLbl="node1" presStyleIdx="2" presStyleCnt="6">
        <dgm:presLayoutVars>
          <dgm:bulletEnabled val="1"/>
        </dgm:presLayoutVars>
      </dgm:prSet>
      <dgm:spPr/>
    </dgm:pt>
    <dgm:pt modelId="{2F8CD71C-B20A-401F-9DF0-6CA837175EA1}" type="pres">
      <dgm:prSet presAssocID="{775EEE55-5CD8-4DA3-983B-89700D94BF19}" presName="sibTrans" presStyleCnt="0"/>
      <dgm:spPr/>
    </dgm:pt>
    <dgm:pt modelId="{BB9257AD-F35F-47BF-9223-D5FEDF3998E0}" type="pres">
      <dgm:prSet presAssocID="{B9CD5769-2E64-493F-ADCB-3C5AEEB49849}" presName="node" presStyleLbl="node1" presStyleIdx="3" presStyleCnt="6">
        <dgm:presLayoutVars>
          <dgm:bulletEnabled val="1"/>
        </dgm:presLayoutVars>
      </dgm:prSet>
      <dgm:spPr/>
    </dgm:pt>
    <dgm:pt modelId="{F56E5009-E5A1-4979-A79A-2A259B35D8F8}" type="pres">
      <dgm:prSet presAssocID="{E3418419-C5DA-478A-A613-5299798AAA78}" presName="sibTrans" presStyleCnt="0"/>
      <dgm:spPr/>
    </dgm:pt>
    <dgm:pt modelId="{42D2AB0C-9034-44B2-9CF4-531B9B3EE1E5}" type="pres">
      <dgm:prSet presAssocID="{0108702D-6A36-4461-A486-31F62F59BE74}" presName="node" presStyleLbl="node1" presStyleIdx="4" presStyleCnt="6">
        <dgm:presLayoutVars>
          <dgm:bulletEnabled val="1"/>
        </dgm:presLayoutVars>
      </dgm:prSet>
      <dgm:spPr/>
    </dgm:pt>
    <dgm:pt modelId="{D5BD5F55-1D48-405B-941A-664993DACA0E}" type="pres">
      <dgm:prSet presAssocID="{7CE8A10E-ACD5-4BFF-90A2-811979EA3ACF}" presName="sibTrans" presStyleCnt="0"/>
      <dgm:spPr/>
    </dgm:pt>
    <dgm:pt modelId="{9101D6FC-DAD7-4AEC-BED5-FA6101D929D3}" type="pres">
      <dgm:prSet presAssocID="{8EDB7A77-70A9-4471-BD59-1E52D985DF75}" presName="node" presStyleLbl="node1" presStyleIdx="5" presStyleCnt="6">
        <dgm:presLayoutVars>
          <dgm:bulletEnabled val="1"/>
        </dgm:presLayoutVars>
      </dgm:prSet>
      <dgm:spPr/>
    </dgm:pt>
  </dgm:ptLst>
  <dgm:cxnLst>
    <dgm:cxn modelId="{EFEB0402-D46C-4C68-9D21-5FA58CEFD526}" type="presOf" srcId="{8AFC5978-5FD0-4EF5-BAFA-96F06EAD71A8}" destId="{6FBDCFC0-DBC1-4D79-BB79-5FB7D3E744F0}" srcOrd="0" destOrd="0" presId="urn:microsoft.com/office/officeart/2005/8/layout/default"/>
    <dgm:cxn modelId="{90566703-DC7E-44C7-93AB-04C0745D5EE0}" srcId="{B9CD5769-2E64-493F-ADCB-3C5AEEB49849}" destId="{13A26C7E-88B8-409C-9459-FD3D76CF8B3B}" srcOrd="0" destOrd="0" parTransId="{7A9604EF-0016-4F47-BAD0-809877728E07}" sibTransId="{B093E113-9A9E-42C5-8C23-DDAAC2D4EFE5}"/>
    <dgm:cxn modelId="{9B80D204-3432-4160-92FC-CC34E8CFE5A3}" type="presOf" srcId="{34878798-7FA2-4BB7-B95B-2DB9F770330C}" destId="{41218CE1-0CD5-4ED6-854B-819B550A92C4}" srcOrd="0" destOrd="0" presId="urn:microsoft.com/office/officeart/2005/8/layout/default"/>
    <dgm:cxn modelId="{3F3DB337-CD58-43E2-8031-EEF2CA11AF73}" type="presOf" srcId="{555EDB4C-61E1-46A6-AF1D-B8D8792AD762}" destId="{CC0F5CCB-6126-4F19-B273-5E9F3AF218FE}" srcOrd="0" destOrd="0" presId="urn:microsoft.com/office/officeart/2005/8/layout/default"/>
    <dgm:cxn modelId="{73700941-BBFF-43D3-826B-6498B426E167}" srcId="{555EDB4C-61E1-46A6-AF1D-B8D8792AD762}" destId="{8AFC5978-5FD0-4EF5-BAFA-96F06EAD71A8}" srcOrd="2" destOrd="0" parTransId="{9783ED29-E519-4383-93CF-1E242D984C26}" sibTransId="{775EEE55-5CD8-4DA3-983B-89700D94BF19}"/>
    <dgm:cxn modelId="{B1889346-292D-4825-9D9E-943665CCE72C}" type="presOf" srcId="{13A26C7E-88B8-409C-9459-FD3D76CF8B3B}" destId="{BB9257AD-F35F-47BF-9223-D5FEDF3998E0}" srcOrd="0" destOrd="1" presId="urn:microsoft.com/office/officeart/2005/8/layout/default"/>
    <dgm:cxn modelId="{0EF6BE53-2766-4F65-8B29-1F5BEA94BB6F}" srcId="{555EDB4C-61E1-46A6-AF1D-B8D8792AD762}" destId="{34878798-7FA2-4BB7-B95B-2DB9F770330C}" srcOrd="0" destOrd="0" parTransId="{C3BE038F-A6DA-40D4-882C-2A37ADEA2F46}" sibTransId="{EEE81164-C198-401D-9E5E-26FBDCD1B0EE}"/>
    <dgm:cxn modelId="{BACC4E9C-A948-4BB3-B965-BBD5EA5CA7DD}" type="presOf" srcId="{B9CD5769-2E64-493F-ADCB-3C5AEEB49849}" destId="{BB9257AD-F35F-47BF-9223-D5FEDF3998E0}" srcOrd="0" destOrd="0" presId="urn:microsoft.com/office/officeart/2005/8/layout/default"/>
    <dgm:cxn modelId="{A72F25B0-B357-4581-BD7C-AFD07F80E48C}" type="presOf" srcId="{8EDB7A77-70A9-4471-BD59-1E52D985DF75}" destId="{9101D6FC-DAD7-4AEC-BED5-FA6101D929D3}" srcOrd="0" destOrd="0" presId="urn:microsoft.com/office/officeart/2005/8/layout/default"/>
    <dgm:cxn modelId="{20AFE4BA-E3E2-4308-9AA3-8B4EA02702E2}" srcId="{555EDB4C-61E1-46A6-AF1D-B8D8792AD762}" destId="{8EDB7A77-70A9-4471-BD59-1E52D985DF75}" srcOrd="5" destOrd="0" parTransId="{4D54CBD5-8BBF-48C7-9A93-7CFDE6509F38}" sibTransId="{6DEF3BBC-6B5A-43CE-84F5-EDDB054AC47B}"/>
    <dgm:cxn modelId="{670A6BC9-E298-40C9-BCC5-2DE5BD686706}" srcId="{555EDB4C-61E1-46A6-AF1D-B8D8792AD762}" destId="{B9CD5769-2E64-493F-ADCB-3C5AEEB49849}" srcOrd="3" destOrd="0" parTransId="{CC43607F-F32F-4F47-BC4F-2AE77A94154D}" sibTransId="{E3418419-C5DA-478A-A613-5299798AAA78}"/>
    <dgm:cxn modelId="{A767BADB-A361-44DC-B8DA-78DF0FFB7B15}" srcId="{555EDB4C-61E1-46A6-AF1D-B8D8792AD762}" destId="{0108702D-6A36-4461-A486-31F62F59BE74}" srcOrd="4" destOrd="0" parTransId="{1E83D909-0109-41F4-9187-843DE21EB7AA}" sibTransId="{7CE8A10E-ACD5-4BFF-90A2-811979EA3ACF}"/>
    <dgm:cxn modelId="{0FB041E5-D2DF-4FA3-ACF8-659206D1B38A}" srcId="{555EDB4C-61E1-46A6-AF1D-B8D8792AD762}" destId="{C00BDC40-F2CC-4BCB-8CE5-4838AF547A28}" srcOrd="1" destOrd="0" parTransId="{E1D964EA-6BE5-4D77-ABD5-75D6D0CC8F94}" sibTransId="{44554A40-8690-4850-A9B1-159B28784E74}"/>
    <dgm:cxn modelId="{09E49DF0-A824-42BC-9BA6-680D2673D110}" type="presOf" srcId="{C00BDC40-F2CC-4BCB-8CE5-4838AF547A28}" destId="{BB960BE6-4BB6-4BD0-96CC-2B67B8038A92}" srcOrd="0" destOrd="0" presId="urn:microsoft.com/office/officeart/2005/8/layout/default"/>
    <dgm:cxn modelId="{1D24E2FC-1DB3-45AC-B724-587E559E3DEF}" type="presOf" srcId="{0108702D-6A36-4461-A486-31F62F59BE74}" destId="{42D2AB0C-9034-44B2-9CF4-531B9B3EE1E5}" srcOrd="0" destOrd="0" presId="urn:microsoft.com/office/officeart/2005/8/layout/default"/>
    <dgm:cxn modelId="{A8D200CE-81D8-4F72-AED4-2F21A7109A99}" type="presParOf" srcId="{CC0F5CCB-6126-4F19-B273-5E9F3AF218FE}" destId="{41218CE1-0CD5-4ED6-854B-819B550A92C4}" srcOrd="0" destOrd="0" presId="urn:microsoft.com/office/officeart/2005/8/layout/default"/>
    <dgm:cxn modelId="{B04C5C99-5CF3-45C6-9983-47FD4DD90BD3}" type="presParOf" srcId="{CC0F5CCB-6126-4F19-B273-5E9F3AF218FE}" destId="{2FF7419D-AA81-4DE2-A299-E8929B28773A}" srcOrd="1" destOrd="0" presId="urn:microsoft.com/office/officeart/2005/8/layout/default"/>
    <dgm:cxn modelId="{B847DF1C-B43D-4D42-BAE3-BF4C99A237A7}" type="presParOf" srcId="{CC0F5CCB-6126-4F19-B273-5E9F3AF218FE}" destId="{BB960BE6-4BB6-4BD0-96CC-2B67B8038A92}" srcOrd="2" destOrd="0" presId="urn:microsoft.com/office/officeart/2005/8/layout/default"/>
    <dgm:cxn modelId="{F58EB155-E0AC-4E52-BF20-8F86913B6CBB}" type="presParOf" srcId="{CC0F5CCB-6126-4F19-B273-5E9F3AF218FE}" destId="{DD4C6E96-0058-494A-9419-B3FF06961C1A}" srcOrd="3" destOrd="0" presId="urn:microsoft.com/office/officeart/2005/8/layout/default"/>
    <dgm:cxn modelId="{9C86FA80-034F-4DAD-BE1F-EA7BCBD6A41A}" type="presParOf" srcId="{CC0F5CCB-6126-4F19-B273-5E9F3AF218FE}" destId="{6FBDCFC0-DBC1-4D79-BB79-5FB7D3E744F0}" srcOrd="4" destOrd="0" presId="urn:microsoft.com/office/officeart/2005/8/layout/default"/>
    <dgm:cxn modelId="{91254031-08E4-45D2-86A1-26F588E7BD1E}" type="presParOf" srcId="{CC0F5CCB-6126-4F19-B273-5E9F3AF218FE}" destId="{2F8CD71C-B20A-401F-9DF0-6CA837175EA1}" srcOrd="5" destOrd="0" presId="urn:microsoft.com/office/officeart/2005/8/layout/default"/>
    <dgm:cxn modelId="{0AB697DD-4DCB-4912-B913-DF689EE8A1C5}" type="presParOf" srcId="{CC0F5CCB-6126-4F19-B273-5E9F3AF218FE}" destId="{BB9257AD-F35F-47BF-9223-D5FEDF3998E0}" srcOrd="6" destOrd="0" presId="urn:microsoft.com/office/officeart/2005/8/layout/default"/>
    <dgm:cxn modelId="{9DDB8393-DA54-4A22-8A77-7C8020ADD831}" type="presParOf" srcId="{CC0F5CCB-6126-4F19-B273-5E9F3AF218FE}" destId="{F56E5009-E5A1-4979-A79A-2A259B35D8F8}" srcOrd="7" destOrd="0" presId="urn:microsoft.com/office/officeart/2005/8/layout/default"/>
    <dgm:cxn modelId="{B8B2EB87-4EF5-4B4E-B67E-375710C1E3D0}" type="presParOf" srcId="{CC0F5CCB-6126-4F19-B273-5E9F3AF218FE}" destId="{42D2AB0C-9034-44B2-9CF4-531B9B3EE1E5}" srcOrd="8" destOrd="0" presId="urn:microsoft.com/office/officeart/2005/8/layout/default"/>
    <dgm:cxn modelId="{273F0C2C-33A6-4000-A175-C5DCABDBE959}" type="presParOf" srcId="{CC0F5CCB-6126-4F19-B273-5E9F3AF218FE}" destId="{D5BD5F55-1D48-405B-941A-664993DACA0E}" srcOrd="9" destOrd="0" presId="urn:microsoft.com/office/officeart/2005/8/layout/default"/>
    <dgm:cxn modelId="{25E2BA50-7C81-4D60-9C06-57D229F8E3DA}" type="presParOf" srcId="{CC0F5CCB-6126-4F19-B273-5E9F3AF218FE}" destId="{9101D6FC-DAD7-4AEC-BED5-FA6101D929D3}"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5E1A25-4E25-4838-86E8-6E7F4000ED15}" type="doc">
      <dgm:prSet loTypeId="urn:microsoft.com/office/officeart/2005/8/layout/funnel1" loCatId="relationship" qsTypeId="urn:microsoft.com/office/officeart/2005/8/quickstyle/3d1" qsCatId="3D" csTypeId="urn:microsoft.com/office/officeart/2005/8/colors/accent1_2" csCatId="accent1" phldr="1"/>
      <dgm:spPr/>
      <dgm:t>
        <a:bodyPr/>
        <a:lstStyle/>
        <a:p>
          <a:endParaRPr lang="en-NZ"/>
        </a:p>
      </dgm:t>
    </dgm:pt>
    <dgm:pt modelId="{A1B68EAA-D514-421B-900D-C97957841F88}">
      <dgm:prSet phldrT="[Text]"/>
      <dgm:spPr>
        <a:ln>
          <a:solidFill>
            <a:schemeClr val="accent4"/>
          </a:solidFill>
        </a:ln>
      </dgm:spPr>
      <dgm:t>
        <a:bodyPr/>
        <a:lstStyle/>
        <a:p>
          <a:r>
            <a:rPr lang="en-NZ" dirty="0"/>
            <a:t>WB1</a:t>
          </a:r>
        </a:p>
      </dgm:t>
    </dgm:pt>
    <dgm:pt modelId="{28A9962A-44A7-4E13-B3D7-3BB09660F65A}" type="parTrans" cxnId="{FAECA70C-1C8F-4DBB-AC6B-044425625CC2}">
      <dgm:prSet/>
      <dgm:spPr/>
      <dgm:t>
        <a:bodyPr/>
        <a:lstStyle/>
        <a:p>
          <a:endParaRPr lang="en-NZ"/>
        </a:p>
      </dgm:t>
    </dgm:pt>
    <dgm:pt modelId="{C4222763-6B7E-419D-9D64-D4DF9D124C07}" type="sibTrans" cxnId="{FAECA70C-1C8F-4DBB-AC6B-044425625CC2}">
      <dgm:prSet/>
      <dgm:spPr/>
      <dgm:t>
        <a:bodyPr/>
        <a:lstStyle/>
        <a:p>
          <a:endParaRPr lang="en-NZ"/>
        </a:p>
      </dgm:t>
    </dgm:pt>
    <dgm:pt modelId="{4A407423-A328-40C8-A975-68AA1FDB5B5B}">
      <dgm:prSet phldrT="[Text]"/>
      <dgm:spPr/>
      <dgm:t>
        <a:bodyPr/>
        <a:lstStyle/>
        <a:p>
          <a:r>
            <a:rPr lang="en-NZ" dirty="0"/>
            <a:t>FR2</a:t>
          </a:r>
        </a:p>
      </dgm:t>
    </dgm:pt>
    <dgm:pt modelId="{4C89618A-BE0A-480F-92A3-D72931E3D572}" type="parTrans" cxnId="{A86BA354-686C-4251-BCA0-259D9F12830B}">
      <dgm:prSet/>
      <dgm:spPr/>
      <dgm:t>
        <a:bodyPr/>
        <a:lstStyle/>
        <a:p>
          <a:endParaRPr lang="en-NZ"/>
        </a:p>
      </dgm:t>
    </dgm:pt>
    <dgm:pt modelId="{CE9AB173-5966-49F2-9F25-6738D53E4BCF}" type="sibTrans" cxnId="{A86BA354-686C-4251-BCA0-259D9F12830B}">
      <dgm:prSet/>
      <dgm:spPr/>
      <dgm:t>
        <a:bodyPr/>
        <a:lstStyle/>
        <a:p>
          <a:endParaRPr lang="en-NZ"/>
        </a:p>
      </dgm:t>
    </dgm:pt>
    <dgm:pt modelId="{2CC5FBC1-2317-411C-941F-E10555C348D4}">
      <dgm:prSet phldrT="[Text]" custT="1"/>
      <dgm:spPr/>
      <dgm:t>
        <a:bodyPr/>
        <a:lstStyle/>
        <a:p>
          <a:r>
            <a:rPr lang="en-NZ" sz="3200" dirty="0">
              <a:solidFill>
                <a:schemeClr val="accent5">
                  <a:lumMod val="75000"/>
                </a:schemeClr>
              </a:solidFill>
            </a:rPr>
            <a:t>What are our priorities?</a:t>
          </a:r>
        </a:p>
      </dgm:t>
    </dgm:pt>
    <dgm:pt modelId="{ED9A5D0A-3D2C-4BB4-BA57-03EB29555C64}" type="parTrans" cxnId="{259633FE-0574-433E-B0A0-F7F960CA58AB}">
      <dgm:prSet/>
      <dgm:spPr/>
      <dgm:t>
        <a:bodyPr/>
        <a:lstStyle/>
        <a:p>
          <a:endParaRPr lang="en-NZ"/>
        </a:p>
      </dgm:t>
    </dgm:pt>
    <dgm:pt modelId="{4A341710-2FBE-4516-8901-D5175F7D6BF9}" type="sibTrans" cxnId="{259633FE-0574-433E-B0A0-F7F960CA58AB}">
      <dgm:prSet/>
      <dgm:spPr/>
      <dgm:t>
        <a:bodyPr/>
        <a:lstStyle/>
        <a:p>
          <a:endParaRPr lang="en-NZ"/>
        </a:p>
      </dgm:t>
    </dgm:pt>
    <dgm:pt modelId="{36C266FD-5416-4C10-A96F-54CD15C232FD}">
      <dgm:prSet phldrT="[Text]"/>
      <dgm:spPr>
        <a:ln>
          <a:solidFill>
            <a:schemeClr val="accent4"/>
          </a:solidFill>
        </a:ln>
      </dgm:spPr>
      <dgm:t>
        <a:bodyPr/>
        <a:lstStyle/>
        <a:p>
          <a:r>
            <a:rPr lang="en-NZ" dirty="0"/>
            <a:t>S3</a:t>
          </a:r>
        </a:p>
      </dgm:t>
    </dgm:pt>
    <dgm:pt modelId="{AFC653C8-26F3-4CD5-A199-CC47A27B3D65}" type="parTrans" cxnId="{B5973DA4-59CE-476A-9E8F-0548A332AA7F}">
      <dgm:prSet/>
      <dgm:spPr/>
      <dgm:t>
        <a:bodyPr/>
        <a:lstStyle/>
        <a:p>
          <a:endParaRPr lang="en-NZ"/>
        </a:p>
      </dgm:t>
    </dgm:pt>
    <dgm:pt modelId="{34224706-8589-4179-AE65-1B279A2EB1CA}" type="sibTrans" cxnId="{B5973DA4-59CE-476A-9E8F-0548A332AA7F}">
      <dgm:prSet/>
      <dgm:spPr/>
      <dgm:t>
        <a:bodyPr/>
        <a:lstStyle/>
        <a:p>
          <a:endParaRPr lang="en-NZ"/>
        </a:p>
      </dgm:t>
    </dgm:pt>
    <dgm:pt modelId="{F903ECE4-EB85-456A-A83D-B53457300B26}" type="pres">
      <dgm:prSet presAssocID="{4E5E1A25-4E25-4838-86E8-6E7F4000ED15}" presName="Name0" presStyleCnt="0">
        <dgm:presLayoutVars>
          <dgm:chMax val="4"/>
          <dgm:resizeHandles val="exact"/>
        </dgm:presLayoutVars>
      </dgm:prSet>
      <dgm:spPr/>
    </dgm:pt>
    <dgm:pt modelId="{06BF19C7-B19E-4741-A3C8-AA62B47C9A3D}" type="pres">
      <dgm:prSet presAssocID="{4E5E1A25-4E25-4838-86E8-6E7F4000ED15}" presName="ellipse" presStyleLbl="trBgShp" presStyleIdx="0" presStyleCnt="1" custScaleX="105314" custScaleY="114969" custLinFactNeighborX="8541" custLinFactNeighborY="-5680"/>
      <dgm:spPr/>
    </dgm:pt>
    <dgm:pt modelId="{3ECBFA8E-1C39-4487-87CA-B95F3B89947C}" type="pres">
      <dgm:prSet presAssocID="{4E5E1A25-4E25-4838-86E8-6E7F4000ED15}" presName="arrow1" presStyleLbl="fgShp" presStyleIdx="0" presStyleCnt="1" custLinFactNeighborX="35366" custLinFactNeighborY="2125"/>
      <dgm:spPr>
        <a:solidFill>
          <a:schemeClr val="tx2"/>
        </a:solidFill>
      </dgm:spPr>
    </dgm:pt>
    <dgm:pt modelId="{38E4CEAF-1B02-4949-BAF5-C0A742477816}" type="pres">
      <dgm:prSet presAssocID="{4E5E1A25-4E25-4838-86E8-6E7F4000ED15}" presName="rectangle" presStyleLbl="revTx" presStyleIdx="0" presStyleCnt="1" custLinFactNeighborX="6121" custLinFactNeighborY="19876">
        <dgm:presLayoutVars>
          <dgm:bulletEnabled val="1"/>
        </dgm:presLayoutVars>
      </dgm:prSet>
      <dgm:spPr/>
    </dgm:pt>
    <dgm:pt modelId="{B2155343-A4BB-4C52-8D3F-BCFE4D3D38E2}" type="pres">
      <dgm:prSet presAssocID="{36C266FD-5416-4C10-A96F-54CD15C232FD}" presName="item1" presStyleLbl="node1" presStyleIdx="0" presStyleCnt="3">
        <dgm:presLayoutVars>
          <dgm:bulletEnabled val="1"/>
        </dgm:presLayoutVars>
      </dgm:prSet>
      <dgm:spPr/>
    </dgm:pt>
    <dgm:pt modelId="{68D56E59-2345-497F-9F68-3D6109800B90}" type="pres">
      <dgm:prSet presAssocID="{4A407423-A328-40C8-A975-68AA1FDB5B5B}" presName="item2" presStyleLbl="node1" presStyleIdx="1" presStyleCnt="3" custLinFactNeighborX="3402" custLinFactNeighborY="-5290">
        <dgm:presLayoutVars>
          <dgm:bulletEnabled val="1"/>
        </dgm:presLayoutVars>
      </dgm:prSet>
      <dgm:spPr/>
    </dgm:pt>
    <dgm:pt modelId="{7469E2B2-5F7E-4E89-B0AE-2875C18E93EB}" type="pres">
      <dgm:prSet presAssocID="{2CC5FBC1-2317-411C-941F-E10555C348D4}" presName="item3" presStyleLbl="node1" presStyleIdx="2" presStyleCnt="3" custScaleY="93870">
        <dgm:presLayoutVars>
          <dgm:bulletEnabled val="1"/>
        </dgm:presLayoutVars>
      </dgm:prSet>
      <dgm:spPr/>
    </dgm:pt>
    <dgm:pt modelId="{0FAFA70A-0710-4DC9-AAAC-C240C503C3DA}" type="pres">
      <dgm:prSet presAssocID="{4E5E1A25-4E25-4838-86E8-6E7F4000ED15}" presName="funnel" presStyleLbl="trAlignAcc1" presStyleIdx="0" presStyleCnt="1" custLinFactNeighborX="7363" custLinFactNeighborY="-589"/>
      <dgm:spPr>
        <a:solidFill>
          <a:schemeClr val="accent2">
            <a:alpha val="40000"/>
          </a:schemeClr>
        </a:solidFill>
      </dgm:spPr>
    </dgm:pt>
  </dgm:ptLst>
  <dgm:cxnLst>
    <dgm:cxn modelId="{FAECA70C-1C8F-4DBB-AC6B-044425625CC2}" srcId="{4E5E1A25-4E25-4838-86E8-6E7F4000ED15}" destId="{A1B68EAA-D514-421B-900D-C97957841F88}" srcOrd="0" destOrd="0" parTransId="{28A9962A-44A7-4E13-B3D7-3BB09660F65A}" sibTransId="{C4222763-6B7E-419D-9D64-D4DF9D124C07}"/>
    <dgm:cxn modelId="{09E3C210-9510-4955-8AAD-A8B3F3D27C1D}" type="presOf" srcId="{4E5E1A25-4E25-4838-86E8-6E7F4000ED15}" destId="{F903ECE4-EB85-456A-A83D-B53457300B26}" srcOrd="0" destOrd="0" presId="urn:microsoft.com/office/officeart/2005/8/layout/funnel1"/>
    <dgm:cxn modelId="{BE7BE929-8C97-4E9A-B754-8B9B9A2FCC0E}" type="presOf" srcId="{36C266FD-5416-4C10-A96F-54CD15C232FD}" destId="{68D56E59-2345-497F-9F68-3D6109800B90}" srcOrd="0" destOrd="0" presId="urn:microsoft.com/office/officeart/2005/8/layout/funnel1"/>
    <dgm:cxn modelId="{B3577F2C-4103-4243-96CF-92BD597F654D}" type="presOf" srcId="{2CC5FBC1-2317-411C-941F-E10555C348D4}" destId="{38E4CEAF-1B02-4949-BAF5-C0A742477816}" srcOrd="0" destOrd="0" presId="urn:microsoft.com/office/officeart/2005/8/layout/funnel1"/>
    <dgm:cxn modelId="{A86BA354-686C-4251-BCA0-259D9F12830B}" srcId="{4E5E1A25-4E25-4838-86E8-6E7F4000ED15}" destId="{4A407423-A328-40C8-A975-68AA1FDB5B5B}" srcOrd="2" destOrd="0" parTransId="{4C89618A-BE0A-480F-92A3-D72931E3D572}" sibTransId="{CE9AB173-5966-49F2-9F25-6738D53E4BCF}"/>
    <dgm:cxn modelId="{B5973DA4-59CE-476A-9E8F-0548A332AA7F}" srcId="{4E5E1A25-4E25-4838-86E8-6E7F4000ED15}" destId="{36C266FD-5416-4C10-A96F-54CD15C232FD}" srcOrd="1" destOrd="0" parTransId="{AFC653C8-26F3-4CD5-A199-CC47A27B3D65}" sibTransId="{34224706-8589-4179-AE65-1B279A2EB1CA}"/>
    <dgm:cxn modelId="{88F0A0B1-2B6B-4BE7-A5D0-9F96C73EEFCA}" type="presOf" srcId="{A1B68EAA-D514-421B-900D-C97957841F88}" destId="{7469E2B2-5F7E-4E89-B0AE-2875C18E93EB}" srcOrd="0" destOrd="0" presId="urn:microsoft.com/office/officeart/2005/8/layout/funnel1"/>
    <dgm:cxn modelId="{4826CABB-C2D1-479D-BE29-04689CF8C50E}" type="presOf" srcId="{4A407423-A328-40C8-A975-68AA1FDB5B5B}" destId="{B2155343-A4BB-4C52-8D3F-BCFE4D3D38E2}" srcOrd="0" destOrd="0" presId="urn:microsoft.com/office/officeart/2005/8/layout/funnel1"/>
    <dgm:cxn modelId="{259633FE-0574-433E-B0A0-F7F960CA58AB}" srcId="{4E5E1A25-4E25-4838-86E8-6E7F4000ED15}" destId="{2CC5FBC1-2317-411C-941F-E10555C348D4}" srcOrd="3" destOrd="0" parTransId="{ED9A5D0A-3D2C-4BB4-BA57-03EB29555C64}" sibTransId="{4A341710-2FBE-4516-8901-D5175F7D6BF9}"/>
    <dgm:cxn modelId="{F14E4ECC-DDE1-4119-9DB2-76D6B48F3AFF}" type="presParOf" srcId="{F903ECE4-EB85-456A-A83D-B53457300B26}" destId="{06BF19C7-B19E-4741-A3C8-AA62B47C9A3D}" srcOrd="0" destOrd="0" presId="urn:microsoft.com/office/officeart/2005/8/layout/funnel1"/>
    <dgm:cxn modelId="{505B3FFD-250D-4CD9-BDD1-42C775CAA77C}" type="presParOf" srcId="{F903ECE4-EB85-456A-A83D-B53457300B26}" destId="{3ECBFA8E-1C39-4487-87CA-B95F3B89947C}" srcOrd="1" destOrd="0" presId="urn:microsoft.com/office/officeart/2005/8/layout/funnel1"/>
    <dgm:cxn modelId="{4BF07514-06A4-4B22-8757-D8F0487630CE}" type="presParOf" srcId="{F903ECE4-EB85-456A-A83D-B53457300B26}" destId="{38E4CEAF-1B02-4949-BAF5-C0A742477816}" srcOrd="2" destOrd="0" presId="urn:microsoft.com/office/officeart/2005/8/layout/funnel1"/>
    <dgm:cxn modelId="{6D034235-50BB-414B-99F2-D1AC380F5E80}" type="presParOf" srcId="{F903ECE4-EB85-456A-A83D-B53457300B26}" destId="{B2155343-A4BB-4C52-8D3F-BCFE4D3D38E2}" srcOrd="3" destOrd="0" presId="urn:microsoft.com/office/officeart/2005/8/layout/funnel1"/>
    <dgm:cxn modelId="{7B3581AA-C37A-42E5-9747-A3811C1B2F07}" type="presParOf" srcId="{F903ECE4-EB85-456A-A83D-B53457300B26}" destId="{68D56E59-2345-497F-9F68-3D6109800B90}" srcOrd="4" destOrd="0" presId="urn:microsoft.com/office/officeart/2005/8/layout/funnel1"/>
    <dgm:cxn modelId="{66579AAA-8A0D-4F03-96A6-742D7C74C5D0}" type="presParOf" srcId="{F903ECE4-EB85-456A-A83D-B53457300B26}" destId="{7469E2B2-5F7E-4E89-B0AE-2875C18E93EB}" srcOrd="5" destOrd="0" presId="urn:microsoft.com/office/officeart/2005/8/layout/funnel1"/>
    <dgm:cxn modelId="{248C99B4-296F-455D-8376-6CFBB695F1D9}" type="presParOf" srcId="{F903ECE4-EB85-456A-A83D-B53457300B26}" destId="{0FAFA70A-0710-4DC9-AAAC-C240C503C3DA}"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AC9DA6E-63A2-4D97-ACAF-6C21FCDE8ED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NZ"/>
        </a:p>
      </dgm:t>
    </dgm:pt>
    <dgm:pt modelId="{41097060-0E07-4F74-9471-46B5160BE63D}">
      <dgm:prSet phldrT="[Text]"/>
      <dgm:spPr/>
      <dgm:t>
        <a:bodyPr/>
        <a:lstStyle/>
        <a:p>
          <a:r>
            <a:rPr lang="en-NZ"/>
            <a:t>Quick wins</a:t>
          </a:r>
        </a:p>
      </dgm:t>
    </dgm:pt>
    <dgm:pt modelId="{A128B268-7045-487A-910B-8ED73EA94974}" type="parTrans" cxnId="{2987607E-8B54-488A-B5F6-28DEAAA98829}">
      <dgm:prSet/>
      <dgm:spPr/>
      <dgm:t>
        <a:bodyPr/>
        <a:lstStyle/>
        <a:p>
          <a:endParaRPr lang="en-NZ"/>
        </a:p>
      </dgm:t>
    </dgm:pt>
    <dgm:pt modelId="{27757F92-D1A9-49E4-A1EE-176B51923607}" type="sibTrans" cxnId="{2987607E-8B54-488A-B5F6-28DEAAA98829}">
      <dgm:prSet/>
      <dgm:spPr/>
      <dgm:t>
        <a:bodyPr/>
        <a:lstStyle/>
        <a:p>
          <a:endParaRPr lang="en-NZ"/>
        </a:p>
      </dgm:t>
    </dgm:pt>
    <dgm:pt modelId="{06CBCD7A-DCF0-402A-A36A-29839305C5B9}">
      <dgm:prSet phldrT="[Text]"/>
      <dgm:spPr/>
      <dgm:t>
        <a:bodyPr/>
        <a:lstStyle/>
        <a:p>
          <a:r>
            <a:rPr lang="en-NZ" b="1" dirty="0">
              <a:solidFill>
                <a:schemeClr val="accent5">
                  <a:lumMod val="75000"/>
                </a:schemeClr>
              </a:solidFill>
            </a:rPr>
            <a:t>6-12 months</a:t>
          </a:r>
        </a:p>
      </dgm:t>
    </dgm:pt>
    <dgm:pt modelId="{1B2DA98D-7E5E-460D-8F8C-5383C4DCC5D5}" type="parTrans" cxnId="{2E198A7D-4AA9-4928-82C2-3F276FE30081}">
      <dgm:prSet/>
      <dgm:spPr/>
      <dgm:t>
        <a:bodyPr/>
        <a:lstStyle/>
        <a:p>
          <a:endParaRPr lang="en-NZ"/>
        </a:p>
      </dgm:t>
    </dgm:pt>
    <dgm:pt modelId="{601F5D5E-88EF-4014-B4B5-911CCE1D0F8E}" type="sibTrans" cxnId="{2E198A7D-4AA9-4928-82C2-3F276FE30081}">
      <dgm:prSet/>
      <dgm:spPr/>
      <dgm:t>
        <a:bodyPr/>
        <a:lstStyle/>
        <a:p>
          <a:endParaRPr lang="en-NZ"/>
        </a:p>
      </dgm:t>
    </dgm:pt>
    <dgm:pt modelId="{F1C47727-1F9F-43EB-BDD4-50AE28FD724C}">
      <dgm:prSet phldrT="[Text]"/>
      <dgm:spPr/>
      <dgm:t>
        <a:bodyPr/>
        <a:lstStyle/>
        <a:p>
          <a:r>
            <a:rPr lang="en-NZ"/>
            <a:t>Performance improvements</a:t>
          </a:r>
        </a:p>
      </dgm:t>
    </dgm:pt>
    <dgm:pt modelId="{23A29458-B417-4F5F-9F32-5AEDF8D088C5}" type="parTrans" cxnId="{0CCE14FF-6A58-4400-8ADF-491B44B8D252}">
      <dgm:prSet/>
      <dgm:spPr/>
      <dgm:t>
        <a:bodyPr/>
        <a:lstStyle/>
        <a:p>
          <a:endParaRPr lang="en-NZ"/>
        </a:p>
      </dgm:t>
    </dgm:pt>
    <dgm:pt modelId="{E36BCCE2-0ECD-4E25-B12F-EA9109C739FB}" type="sibTrans" cxnId="{0CCE14FF-6A58-4400-8ADF-491B44B8D252}">
      <dgm:prSet/>
      <dgm:spPr/>
      <dgm:t>
        <a:bodyPr/>
        <a:lstStyle/>
        <a:p>
          <a:endParaRPr lang="en-NZ"/>
        </a:p>
      </dgm:t>
    </dgm:pt>
    <dgm:pt modelId="{994AFFC2-BDC5-42AC-9357-274FB3A7B7CA}">
      <dgm:prSet phldrT="[Text]"/>
      <dgm:spPr/>
      <dgm:t>
        <a:bodyPr/>
        <a:lstStyle/>
        <a:p>
          <a:r>
            <a:rPr lang="en-NZ" b="1" dirty="0">
              <a:solidFill>
                <a:schemeClr val="accent5">
                  <a:lumMod val="75000"/>
                </a:schemeClr>
              </a:solidFill>
            </a:rPr>
            <a:t>1-3 years</a:t>
          </a:r>
        </a:p>
      </dgm:t>
    </dgm:pt>
    <dgm:pt modelId="{68A52520-3A7A-4E1B-BAB1-442B81B095AE}" type="parTrans" cxnId="{5E3B5EEF-5BCC-412D-8BE1-0E7197EE5FF7}">
      <dgm:prSet/>
      <dgm:spPr/>
      <dgm:t>
        <a:bodyPr/>
        <a:lstStyle/>
        <a:p>
          <a:endParaRPr lang="en-NZ"/>
        </a:p>
      </dgm:t>
    </dgm:pt>
    <dgm:pt modelId="{C8413368-E6A7-4CF8-8AF5-1C4DFA60ECA3}" type="sibTrans" cxnId="{5E3B5EEF-5BCC-412D-8BE1-0E7197EE5FF7}">
      <dgm:prSet/>
      <dgm:spPr/>
      <dgm:t>
        <a:bodyPr/>
        <a:lstStyle/>
        <a:p>
          <a:endParaRPr lang="en-NZ"/>
        </a:p>
      </dgm:t>
    </dgm:pt>
    <dgm:pt modelId="{1CC97F7C-DE15-4B6A-BBBC-C1C70385B21F}">
      <dgm:prSet phldrT="[Text]"/>
      <dgm:spPr/>
      <dgm:t>
        <a:bodyPr/>
        <a:lstStyle/>
        <a:p>
          <a:r>
            <a:rPr lang="en-NZ"/>
            <a:t>Game changers</a:t>
          </a:r>
        </a:p>
      </dgm:t>
    </dgm:pt>
    <dgm:pt modelId="{EB8CAA0A-C4CE-4F64-9BD9-9FC2241FBA54}" type="parTrans" cxnId="{7CF3A6B6-25B9-48EC-AB6D-B85CF70DF02C}">
      <dgm:prSet/>
      <dgm:spPr/>
      <dgm:t>
        <a:bodyPr/>
        <a:lstStyle/>
        <a:p>
          <a:endParaRPr lang="en-NZ"/>
        </a:p>
      </dgm:t>
    </dgm:pt>
    <dgm:pt modelId="{529FA600-5179-4909-9A92-4E12ADE21788}" type="sibTrans" cxnId="{7CF3A6B6-25B9-48EC-AB6D-B85CF70DF02C}">
      <dgm:prSet/>
      <dgm:spPr/>
      <dgm:t>
        <a:bodyPr/>
        <a:lstStyle/>
        <a:p>
          <a:endParaRPr lang="en-NZ"/>
        </a:p>
      </dgm:t>
    </dgm:pt>
    <dgm:pt modelId="{A7B31A10-7CCA-4C7B-8D51-03FEF15B46AE}">
      <dgm:prSet phldrT="[Text]"/>
      <dgm:spPr/>
      <dgm:t>
        <a:bodyPr/>
        <a:lstStyle/>
        <a:p>
          <a:r>
            <a:rPr lang="en-NZ" b="1" dirty="0">
              <a:solidFill>
                <a:schemeClr val="accent5">
                  <a:lumMod val="75000"/>
                </a:schemeClr>
              </a:solidFill>
            </a:rPr>
            <a:t>3 years </a:t>
          </a:r>
        </a:p>
      </dgm:t>
    </dgm:pt>
    <dgm:pt modelId="{FA8826F3-3522-4207-9C3A-D3392ADA6B9F}" type="parTrans" cxnId="{0D70687D-E0C6-47C2-85A0-0FEB7EEC1D4C}">
      <dgm:prSet/>
      <dgm:spPr/>
      <dgm:t>
        <a:bodyPr/>
        <a:lstStyle/>
        <a:p>
          <a:endParaRPr lang="en-NZ"/>
        </a:p>
      </dgm:t>
    </dgm:pt>
    <dgm:pt modelId="{2126C31A-7649-4A12-8409-FB3AF6603B59}" type="sibTrans" cxnId="{0D70687D-E0C6-47C2-85A0-0FEB7EEC1D4C}">
      <dgm:prSet/>
      <dgm:spPr/>
      <dgm:t>
        <a:bodyPr/>
        <a:lstStyle/>
        <a:p>
          <a:endParaRPr lang="en-NZ"/>
        </a:p>
      </dgm:t>
    </dgm:pt>
    <dgm:pt modelId="{EF7B6B04-4031-4126-98F8-2F73E70DA799}">
      <dgm:prSet phldrT="[Text]"/>
      <dgm:spPr/>
      <dgm:t>
        <a:bodyPr/>
        <a:lstStyle/>
        <a:p>
          <a:r>
            <a:rPr lang="en-NZ" b="1" dirty="0">
              <a:solidFill>
                <a:schemeClr val="accent5">
                  <a:lumMod val="75000"/>
                </a:schemeClr>
              </a:solidFill>
            </a:rPr>
            <a:t>For example: S2, etc</a:t>
          </a:r>
        </a:p>
      </dgm:t>
    </dgm:pt>
    <dgm:pt modelId="{4CE4CD0D-3BDF-412F-B8C0-5BF05BBA256D}" type="parTrans" cxnId="{9CD0256E-D241-44E2-8D9C-B95E3981F224}">
      <dgm:prSet/>
      <dgm:spPr/>
      <dgm:t>
        <a:bodyPr/>
        <a:lstStyle/>
        <a:p>
          <a:endParaRPr lang="en-NZ"/>
        </a:p>
      </dgm:t>
    </dgm:pt>
    <dgm:pt modelId="{3CBF53A0-E790-4D95-9FFC-6723F22E4A04}" type="sibTrans" cxnId="{9CD0256E-D241-44E2-8D9C-B95E3981F224}">
      <dgm:prSet/>
      <dgm:spPr/>
      <dgm:t>
        <a:bodyPr/>
        <a:lstStyle/>
        <a:p>
          <a:endParaRPr lang="en-NZ"/>
        </a:p>
      </dgm:t>
    </dgm:pt>
    <dgm:pt modelId="{1CBAAD93-2AF6-4E3B-820F-0A0CB755F7BB}">
      <dgm:prSet phldrT="[Text]"/>
      <dgm:spPr/>
      <dgm:t>
        <a:bodyPr/>
        <a:lstStyle/>
        <a:p>
          <a:r>
            <a:rPr lang="en-NZ" b="1" dirty="0">
              <a:solidFill>
                <a:schemeClr val="accent5">
                  <a:lumMod val="75000"/>
                </a:schemeClr>
              </a:solidFill>
            </a:rPr>
            <a:t>List your longer run opportunities here</a:t>
          </a:r>
        </a:p>
      </dgm:t>
    </dgm:pt>
    <dgm:pt modelId="{89BED882-9A47-46A3-AB71-BD36BC2E5B89}" type="parTrans" cxnId="{6883B733-8F2E-4F3E-8E3B-FF1BDF8C8953}">
      <dgm:prSet/>
      <dgm:spPr/>
      <dgm:t>
        <a:bodyPr/>
        <a:lstStyle/>
        <a:p>
          <a:endParaRPr lang="en-NZ"/>
        </a:p>
      </dgm:t>
    </dgm:pt>
    <dgm:pt modelId="{51390D5E-A75A-42DD-8321-4E961FB5CEB2}" type="sibTrans" cxnId="{6883B733-8F2E-4F3E-8E3B-FF1BDF8C8953}">
      <dgm:prSet/>
      <dgm:spPr/>
      <dgm:t>
        <a:bodyPr/>
        <a:lstStyle/>
        <a:p>
          <a:endParaRPr lang="en-NZ"/>
        </a:p>
      </dgm:t>
    </dgm:pt>
    <dgm:pt modelId="{8F31F88D-BC88-4A77-B242-D05EBC10F4A2}">
      <dgm:prSet phldrT="[Text]"/>
      <dgm:spPr/>
      <dgm:t>
        <a:bodyPr/>
        <a:lstStyle/>
        <a:p>
          <a:r>
            <a:rPr lang="en-NZ" b="1" dirty="0">
              <a:solidFill>
                <a:schemeClr val="accent5">
                  <a:lumMod val="75000"/>
                </a:schemeClr>
              </a:solidFill>
            </a:rPr>
            <a:t>List your quick win opportunities  here</a:t>
          </a:r>
        </a:p>
      </dgm:t>
    </dgm:pt>
    <dgm:pt modelId="{BE02FD78-37AF-4893-8CAE-C82EAAAA9CAC}" type="parTrans" cxnId="{044B90E6-F68B-4CB4-B1F8-795A26A4FA5D}">
      <dgm:prSet/>
      <dgm:spPr/>
      <dgm:t>
        <a:bodyPr/>
        <a:lstStyle/>
        <a:p>
          <a:endParaRPr lang="en-NZ"/>
        </a:p>
      </dgm:t>
    </dgm:pt>
    <dgm:pt modelId="{A066D1AA-261E-457D-8607-4DCBE11D0141}" type="sibTrans" cxnId="{044B90E6-F68B-4CB4-B1F8-795A26A4FA5D}">
      <dgm:prSet/>
      <dgm:spPr/>
      <dgm:t>
        <a:bodyPr/>
        <a:lstStyle/>
        <a:p>
          <a:endParaRPr lang="en-NZ"/>
        </a:p>
      </dgm:t>
    </dgm:pt>
    <dgm:pt modelId="{877310DA-7434-49DB-A7DA-5551DD9A1A8F}">
      <dgm:prSet phldrT="[Text]"/>
      <dgm:spPr/>
      <dgm:t>
        <a:bodyPr/>
        <a:lstStyle/>
        <a:p>
          <a:r>
            <a:rPr lang="en-NZ" b="1" dirty="0">
              <a:solidFill>
                <a:schemeClr val="accent5">
                  <a:lumMod val="75000"/>
                </a:schemeClr>
              </a:solidFill>
            </a:rPr>
            <a:t>List your medium term opportunities here</a:t>
          </a:r>
        </a:p>
      </dgm:t>
    </dgm:pt>
    <dgm:pt modelId="{74CF740B-53E4-4FD3-A331-64C9EC70E171}" type="sibTrans" cxnId="{A7BEC328-ED35-4B23-8004-E06DE3EFD160}">
      <dgm:prSet/>
      <dgm:spPr/>
      <dgm:t>
        <a:bodyPr/>
        <a:lstStyle/>
        <a:p>
          <a:endParaRPr lang="en-NZ"/>
        </a:p>
      </dgm:t>
    </dgm:pt>
    <dgm:pt modelId="{06154472-B29D-455B-99C2-C305C694D584}" type="parTrans" cxnId="{A7BEC328-ED35-4B23-8004-E06DE3EFD160}">
      <dgm:prSet/>
      <dgm:spPr/>
      <dgm:t>
        <a:bodyPr/>
        <a:lstStyle/>
        <a:p>
          <a:endParaRPr lang="en-NZ"/>
        </a:p>
      </dgm:t>
    </dgm:pt>
    <dgm:pt modelId="{EFBBD66E-BDBC-427C-B14E-352EF2C2F619}" type="pres">
      <dgm:prSet presAssocID="{5AC9DA6E-63A2-4D97-ACAF-6C21FCDE8EDF}" presName="root" presStyleCnt="0">
        <dgm:presLayoutVars>
          <dgm:dir/>
          <dgm:resizeHandles val="exact"/>
        </dgm:presLayoutVars>
      </dgm:prSet>
      <dgm:spPr/>
    </dgm:pt>
    <dgm:pt modelId="{1D224F00-C0D9-494E-A486-9BB70D252BE1}" type="pres">
      <dgm:prSet presAssocID="{41097060-0E07-4F74-9471-46B5160BE63D}" presName="compNode" presStyleCnt="0"/>
      <dgm:spPr/>
    </dgm:pt>
    <dgm:pt modelId="{CA222463-450A-494F-9440-67917E46C1D6}" type="pres">
      <dgm:prSet presAssocID="{41097060-0E07-4F74-9471-46B5160BE63D}" presName="bgRect" presStyleLbl="bgShp" presStyleIdx="0" presStyleCnt="3"/>
      <dgm:spPr/>
    </dgm:pt>
    <dgm:pt modelId="{038E6451-E204-4062-85CB-52EBA1ECF1A8}" type="pres">
      <dgm:prSet presAssocID="{41097060-0E07-4F74-9471-46B5160BE63D}" presName="iconRect" presStyleLbl="node1" presStyleIdx="0" presStyleCnt="3"/>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rophy"/>
        </a:ext>
      </dgm:extLst>
    </dgm:pt>
    <dgm:pt modelId="{0D8C0C43-23D8-428C-B969-FD69340EE263}" type="pres">
      <dgm:prSet presAssocID="{41097060-0E07-4F74-9471-46B5160BE63D}" presName="spaceRect" presStyleCnt="0"/>
      <dgm:spPr/>
    </dgm:pt>
    <dgm:pt modelId="{D2203FB9-76D4-46D3-A86B-F1179FC9ECF7}" type="pres">
      <dgm:prSet presAssocID="{41097060-0E07-4F74-9471-46B5160BE63D}" presName="parTx" presStyleLbl="revTx" presStyleIdx="0" presStyleCnt="6">
        <dgm:presLayoutVars>
          <dgm:chMax val="0"/>
          <dgm:chPref val="0"/>
        </dgm:presLayoutVars>
      </dgm:prSet>
      <dgm:spPr/>
    </dgm:pt>
    <dgm:pt modelId="{74543C66-9611-4128-813A-DB89204A064F}" type="pres">
      <dgm:prSet presAssocID="{41097060-0E07-4F74-9471-46B5160BE63D}" presName="desTx" presStyleLbl="revTx" presStyleIdx="1" presStyleCnt="6">
        <dgm:presLayoutVars/>
      </dgm:prSet>
      <dgm:spPr/>
    </dgm:pt>
    <dgm:pt modelId="{CADDFFC3-A4E9-4936-927E-32BB6D5B4BED}" type="pres">
      <dgm:prSet presAssocID="{27757F92-D1A9-49E4-A1EE-176B51923607}" presName="sibTrans" presStyleCnt="0"/>
      <dgm:spPr/>
    </dgm:pt>
    <dgm:pt modelId="{B2F6AFB0-0492-4B2B-A2DD-207C51B92EC4}" type="pres">
      <dgm:prSet presAssocID="{F1C47727-1F9F-43EB-BDD4-50AE28FD724C}" presName="compNode" presStyleCnt="0"/>
      <dgm:spPr/>
    </dgm:pt>
    <dgm:pt modelId="{37D7577B-F11C-408D-AB05-00521C9F34D5}" type="pres">
      <dgm:prSet presAssocID="{F1C47727-1F9F-43EB-BDD4-50AE28FD724C}" presName="bgRect" presStyleLbl="bgShp" presStyleIdx="1" presStyleCnt="3"/>
      <dgm:spPr/>
    </dgm:pt>
    <dgm:pt modelId="{A43CB5A6-8A6C-4932-9916-8B079E7022F8}" type="pres">
      <dgm:prSet presAssocID="{F1C47727-1F9F-43EB-BDD4-50AE28FD724C}" presName="iconRect" presStyleLbl="node1" presStyleIdx="1" presStyleCnt="3"/>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F396D967-88E0-493E-B770-DD484F3843D8}" type="pres">
      <dgm:prSet presAssocID="{F1C47727-1F9F-43EB-BDD4-50AE28FD724C}" presName="spaceRect" presStyleCnt="0"/>
      <dgm:spPr/>
    </dgm:pt>
    <dgm:pt modelId="{EFB9ADCA-64BF-4323-B221-BAB3604BEAAB}" type="pres">
      <dgm:prSet presAssocID="{F1C47727-1F9F-43EB-BDD4-50AE28FD724C}" presName="parTx" presStyleLbl="revTx" presStyleIdx="2" presStyleCnt="6">
        <dgm:presLayoutVars>
          <dgm:chMax val="0"/>
          <dgm:chPref val="0"/>
        </dgm:presLayoutVars>
      </dgm:prSet>
      <dgm:spPr/>
    </dgm:pt>
    <dgm:pt modelId="{DE90693A-96CB-477B-A682-D141FCF1D4A6}" type="pres">
      <dgm:prSet presAssocID="{F1C47727-1F9F-43EB-BDD4-50AE28FD724C}" presName="desTx" presStyleLbl="revTx" presStyleIdx="3" presStyleCnt="6">
        <dgm:presLayoutVars/>
      </dgm:prSet>
      <dgm:spPr/>
    </dgm:pt>
    <dgm:pt modelId="{AF79BA63-0295-43C2-BF35-CD8C8B8BCC3E}" type="pres">
      <dgm:prSet presAssocID="{E36BCCE2-0ECD-4E25-B12F-EA9109C739FB}" presName="sibTrans" presStyleCnt="0"/>
      <dgm:spPr/>
    </dgm:pt>
    <dgm:pt modelId="{475DA78E-BF09-4484-A1BC-31BD1E4CE4F0}" type="pres">
      <dgm:prSet presAssocID="{1CC97F7C-DE15-4B6A-BBBC-C1C70385B21F}" presName="compNode" presStyleCnt="0"/>
      <dgm:spPr/>
    </dgm:pt>
    <dgm:pt modelId="{3DAECBA0-592D-4BA4-B147-CE78A6E7E918}" type="pres">
      <dgm:prSet presAssocID="{1CC97F7C-DE15-4B6A-BBBC-C1C70385B21F}" presName="bgRect" presStyleLbl="bgShp" presStyleIdx="2" presStyleCnt="3"/>
      <dgm:spPr/>
    </dgm:pt>
    <dgm:pt modelId="{2DA7E5E2-D37E-4AEA-8134-3DC21AA89BC4}" type="pres">
      <dgm:prSet presAssocID="{1CC97F7C-DE15-4B6A-BBBC-C1C70385B21F}" presName="iconRect" presStyleLbl="node1" presStyleIdx="2" presStyleCnt="3"/>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un"/>
        </a:ext>
      </dgm:extLst>
    </dgm:pt>
    <dgm:pt modelId="{10B96DB8-9953-43FA-837B-391156F78E5E}" type="pres">
      <dgm:prSet presAssocID="{1CC97F7C-DE15-4B6A-BBBC-C1C70385B21F}" presName="spaceRect" presStyleCnt="0"/>
      <dgm:spPr/>
    </dgm:pt>
    <dgm:pt modelId="{A002A354-A43D-4B25-BC5A-451FFC425B87}" type="pres">
      <dgm:prSet presAssocID="{1CC97F7C-DE15-4B6A-BBBC-C1C70385B21F}" presName="parTx" presStyleLbl="revTx" presStyleIdx="4" presStyleCnt="6">
        <dgm:presLayoutVars>
          <dgm:chMax val="0"/>
          <dgm:chPref val="0"/>
        </dgm:presLayoutVars>
      </dgm:prSet>
      <dgm:spPr/>
    </dgm:pt>
    <dgm:pt modelId="{85DDF1C3-D483-4D60-AF35-C1711B44C927}" type="pres">
      <dgm:prSet presAssocID="{1CC97F7C-DE15-4B6A-BBBC-C1C70385B21F}" presName="desTx" presStyleLbl="revTx" presStyleIdx="5" presStyleCnt="6">
        <dgm:presLayoutVars/>
      </dgm:prSet>
      <dgm:spPr/>
    </dgm:pt>
  </dgm:ptLst>
  <dgm:cxnLst>
    <dgm:cxn modelId="{A7BEC328-ED35-4B23-8004-E06DE3EFD160}" srcId="{F1C47727-1F9F-43EB-BDD4-50AE28FD724C}" destId="{877310DA-7434-49DB-A7DA-5551DD9A1A8F}" srcOrd="1" destOrd="0" parTransId="{06154472-B29D-455B-99C2-C305C694D584}" sibTransId="{74CF740B-53E4-4FD3-A331-64C9EC70E171}"/>
    <dgm:cxn modelId="{6883B733-8F2E-4F3E-8E3B-FF1BDF8C8953}" srcId="{1CC97F7C-DE15-4B6A-BBBC-C1C70385B21F}" destId="{1CBAAD93-2AF6-4E3B-820F-0A0CB755F7BB}" srcOrd="1" destOrd="0" parTransId="{89BED882-9A47-46A3-AB71-BD36BC2E5B89}" sibTransId="{51390D5E-A75A-42DD-8321-4E961FB5CEB2}"/>
    <dgm:cxn modelId="{48CB9141-D689-4C05-8B65-61C90A85210C}" type="presOf" srcId="{5AC9DA6E-63A2-4D97-ACAF-6C21FCDE8EDF}" destId="{EFBBD66E-BDBC-427C-B14E-352EF2C2F619}" srcOrd="0" destOrd="0" presId="urn:microsoft.com/office/officeart/2018/2/layout/IconVerticalSolidList"/>
    <dgm:cxn modelId="{5DA03A67-ECF3-45F6-B89D-531C9710B45F}" type="presOf" srcId="{1CC97F7C-DE15-4B6A-BBBC-C1C70385B21F}" destId="{A002A354-A43D-4B25-BC5A-451FFC425B87}" srcOrd="0" destOrd="0" presId="urn:microsoft.com/office/officeart/2018/2/layout/IconVerticalSolidList"/>
    <dgm:cxn modelId="{9CD0256E-D241-44E2-8D9C-B95E3981F224}" srcId="{41097060-0E07-4F74-9471-46B5160BE63D}" destId="{EF7B6B04-4031-4126-98F8-2F73E70DA799}" srcOrd="1" destOrd="0" parTransId="{4CE4CD0D-3BDF-412F-B8C0-5BF05BBA256D}" sibTransId="{3CBF53A0-E790-4D95-9FFC-6723F22E4A04}"/>
    <dgm:cxn modelId="{23B70952-D5BF-49C1-A914-ED23BC50A3EB}" type="presOf" srcId="{A7B31A10-7CCA-4C7B-8D51-03FEF15B46AE}" destId="{85DDF1C3-D483-4D60-AF35-C1711B44C927}" srcOrd="0" destOrd="0" presId="urn:microsoft.com/office/officeart/2018/2/layout/IconVerticalSolidList"/>
    <dgm:cxn modelId="{46CB1374-3175-4FB2-99E3-D59FD6E9F69B}" type="presOf" srcId="{1CBAAD93-2AF6-4E3B-820F-0A0CB755F7BB}" destId="{85DDF1C3-D483-4D60-AF35-C1711B44C927}" srcOrd="0" destOrd="1" presId="urn:microsoft.com/office/officeart/2018/2/layout/IconVerticalSolidList"/>
    <dgm:cxn modelId="{DDB3A07B-4407-482F-A448-21E0E980BB7A}" type="presOf" srcId="{877310DA-7434-49DB-A7DA-5551DD9A1A8F}" destId="{DE90693A-96CB-477B-A682-D141FCF1D4A6}" srcOrd="0" destOrd="1" presId="urn:microsoft.com/office/officeart/2018/2/layout/IconVerticalSolidList"/>
    <dgm:cxn modelId="{0D70687D-E0C6-47C2-85A0-0FEB7EEC1D4C}" srcId="{1CC97F7C-DE15-4B6A-BBBC-C1C70385B21F}" destId="{A7B31A10-7CCA-4C7B-8D51-03FEF15B46AE}" srcOrd="0" destOrd="0" parTransId="{FA8826F3-3522-4207-9C3A-D3392ADA6B9F}" sibTransId="{2126C31A-7649-4A12-8409-FB3AF6603B59}"/>
    <dgm:cxn modelId="{2E198A7D-4AA9-4928-82C2-3F276FE30081}" srcId="{41097060-0E07-4F74-9471-46B5160BE63D}" destId="{06CBCD7A-DCF0-402A-A36A-29839305C5B9}" srcOrd="0" destOrd="0" parTransId="{1B2DA98D-7E5E-460D-8F8C-5383C4DCC5D5}" sibTransId="{601F5D5E-88EF-4014-B4B5-911CCE1D0F8E}"/>
    <dgm:cxn modelId="{2987607E-8B54-488A-B5F6-28DEAAA98829}" srcId="{5AC9DA6E-63A2-4D97-ACAF-6C21FCDE8EDF}" destId="{41097060-0E07-4F74-9471-46B5160BE63D}" srcOrd="0" destOrd="0" parTransId="{A128B268-7045-487A-910B-8ED73EA94974}" sibTransId="{27757F92-D1A9-49E4-A1EE-176B51923607}"/>
    <dgm:cxn modelId="{8894CE9E-4770-444B-BC4E-64AB2156E9BD}" type="presOf" srcId="{F1C47727-1F9F-43EB-BDD4-50AE28FD724C}" destId="{EFB9ADCA-64BF-4323-B221-BAB3604BEAAB}" srcOrd="0" destOrd="0" presId="urn:microsoft.com/office/officeart/2018/2/layout/IconVerticalSolidList"/>
    <dgm:cxn modelId="{7CF3A6B6-25B9-48EC-AB6D-B85CF70DF02C}" srcId="{5AC9DA6E-63A2-4D97-ACAF-6C21FCDE8EDF}" destId="{1CC97F7C-DE15-4B6A-BBBC-C1C70385B21F}" srcOrd="2" destOrd="0" parTransId="{EB8CAA0A-C4CE-4F64-9BD9-9FC2241FBA54}" sibTransId="{529FA600-5179-4909-9A92-4E12ADE21788}"/>
    <dgm:cxn modelId="{13F429C6-1CFD-4464-8A4A-105B33CB9E01}" type="presOf" srcId="{EF7B6B04-4031-4126-98F8-2F73E70DA799}" destId="{74543C66-9611-4128-813A-DB89204A064F}" srcOrd="0" destOrd="1" presId="urn:microsoft.com/office/officeart/2018/2/layout/IconVerticalSolidList"/>
    <dgm:cxn modelId="{57846CCC-A6A2-4D12-9C14-A3F137669F5F}" type="presOf" srcId="{8F31F88D-BC88-4A77-B242-D05EBC10F4A2}" destId="{74543C66-9611-4128-813A-DB89204A064F}" srcOrd="0" destOrd="2" presId="urn:microsoft.com/office/officeart/2018/2/layout/IconVerticalSolidList"/>
    <dgm:cxn modelId="{044B90E6-F68B-4CB4-B1F8-795A26A4FA5D}" srcId="{41097060-0E07-4F74-9471-46B5160BE63D}" destId="{8F31F88D-BC88-4A77-B242-D05EBC10F4A2}" srcOrd="2" destOrd="0" parTransId="{BE02FD78-37AF-4893-8CAE-C82EAAAA9CAC}" sibTransId="{A066D1AA-261E-457D-8607-4DCBE11D0141}"/>
    <dgm:cxn modelId="{5E3B5EEF-5BCC-412D-8BE1-0E7197EE5FF7}" srcId="{F1C47727-1F9F-43EB-BDD4-50AE28FD724C}" destId="{994AFFC2-BDC5-42AC-9357-274FB3A7B7CA}" srcOrd="0" destOrd="0" parTransId="{68A52520-3A7A-4E1B-BAB1-442B81B095AE}" sibTransId="{C8413368-E6A7-4CF8-8AF5-1C4DFA60ECA3}"/>
    <dgm:cxn modelId="{50467BF1-DB56-43A7-945C-05C68B4C6238}" type="presOf" srcId="{41097060-0E07-4F74-9471-46B5160BE63D}" destId="{D2203FB9-76D4-46D3-A86B-F1179FC9ECF7}" srcOrd="0" destOrd="0" presId="urn:microsoft.com/office/officeart/2018/2/layout/IconVerticalSolidList"/>
    <dgm:cxn modelId="{588F0AF6-4EED-486D-9856-22B960728256}" type="presOf" srcId="{994AFFC2-BDC5-42AC-9357-274FB3A7B7CA}" destId="{DE90693A-96CB-477B-A682-D141FCF1D4A6}" srcOrd="0" destOrd="0" presId="urn:microsoft.com/office/officeart/2018/2/layout/IconVerticalSolidList"/>
    <dgm:cxn modelId="{0CCE14FF-6A58-4400-8ADF-491B44B8D252}" srcId="{5AC9DA6E-63A2-4D97-ACAF-6C21FCDE8EDF}" destId="{F1C47727-1F9F-43EB-BDD4-50AE28FD724C}" srcOrd="1" destOrd="0" parTransId="{23A29458-B417-4F5F-9F32-5AEDF8D088C5}" sibTransId="{E36BCCE2-0ECD-4E25-B12F-EA9109C739FB}"/>
    <dgm:cxn modelId="{8A6599FF-344E-4803-BF45-2D3DA591B155}" type="presOf" srcId="{06CBCD7A-DCF0-402A-A36A-29839305C5B9}" destId="{74543C66-9611-4128-813A-DB89204A064F}" srcOrd="0" destOrd="0" presId="urn:microsoft.com/office/officeart/2018/2/layout/IconVerticalSolidList"/>
    <dgm:cxn modelId="{EAECCA17-D598-472B-8C73-5B41AD2418C5}" type="presParOf" srcId="{EFBBD66E-BDBC-427C-B14E-352EF2C2F619}" destId="{1D224F00-C0D9-494E-A486-9BB70D252BE1}" srcOrd="0" destOrd="0" presId="urn:microsoft.com/office/officeart/2018/2/layout/IconVerticalSolidList"/>
    <dgm:cxn modelId="{B1975E9E-6685-41A8-91EF-C06CA4AC3284}" type="presParOf" srcId="{1D224F00-C0D9-494E-A486-9BB70D252BE1}" destId="{CA222463-450A-494F-9440-67917E46C1D6}" srcOrd="0" destOrd="0" presId="urn:microsoft.com/office/officeart/2018/2/layout/IconVerticalSolidList"/>
    <dgm:cxn modelId="{B8F536B2-B8F4-4E42-864B-F0D155BF2C78}" type="presParOf" srcId="{1D224F00-C0D9-494E-A486-9BB70D252BE1}" destId="{038E6451-E204-4062-85CB-52EBA1ECF1A8}" srcOrd="1" destOrd="0" presId="urn:microsoft.com/office/officeart/2018/2/layout/IconVerticalSolidList"/>
    <dgm:cxn modelId="{D792875C-019B-4147-B883-C41E8DCC4AF9}" type="presParOf" srcId="{1D224F00-C0D9-494E-A486-9BB70D252BE1}" destId="{0D8C0C43-23D8-428C-B969-FD69340EE263}" srcOrd="2" destOrd="0" presId="urn:microsoft.com/office/officeart/2018/2/layout/IconVerticalSolidList"/>
    <dgm:cxn modelId="{CFEFD172-BA3E-4656-8169-99A055F76FCC}" type="presParOf" srcId="{1D224F00-C0D9-494E-A486-9BB70D252BE1}" destId="{D2203FB9-76D4-46D3-A86B-F1179FC9ECF7}" srcOrd="3" destOrd="0" presId="urn:microsoft.com/office/officeart/2018/2/layout/IconVerticalSolidList"/>
    <dgm:cxn modelId="{79CCB2E6-8E85-497D-A42D-4846700C5EB3}" type="presParOf" srcId="{1D224F00-C0D9-494E-A486-9BB70D252BE1}" destId="{74543C66-9611-4128-813A-DB89204A064F}" srcOrd="4" destOrd="0" presId="urn:microsoft.com/office/officeart/2018/2/layout/IconVerticalSolidList"/>
    <dgm:cxn modelId="{D49E0FE4-2FF9-486C-9A6E-F4528F4C54D2}" type="presParOf" srcId="{EFBBD66E-BDBC-427C-B14E-352EF2C2F619}" destId="{CADDFFC3-A4E9-4936-927E-32BB6D5B4BED}" srcOrd="1" destOrd="0" presId="urn:microsoft.com/office/officeart/2018/2/layout/IconVerticalSolidList"/>
    <dgm:cxn modelId="{1A45EFD5-D80D-4380-96BD-E440A288BB46}" type="presParOf" srcId="{EFBBD66E-BDBC-427C-B14E-352EF2C2F619}" destId="{B2F6AFB0-0492-4B2B-A2DD-207C51B92EC4}" srcOrd="2" destOrd="0" presId="urn:microsoft.com/office/officeart/2018/2/layout/IconVerticalSolidList"/>
    <dgm:cxn modelId="{9624EDB2-ED78-498D-B096-B23D0B606955}" type="presParOf" srcId="{B2F6AFB0-0492-4B2B-A2DD-207C51B92EC4}" destId="{37D7577B-F11C-408D-AB05-00521C9F34D5}" srcOrd="0" destOrd="0" presId="urn:microsoft.com/office/officeart/2018/2/layout/IconVerticalSolidList"/>
    <dgm:cxn modelId="{5C9FFD99-0BE3-447F-9873-45CC2ED66B01}" type="presParOf" srcId="{B2F6AFB0-0492-4B2B-A2DD-207C51B92EC4}" destId="{A43CB5A6-8A6C-4932-9916-8B079E7022F8}" srcOrd="1" destOrd="0" presId="urn:microsoft.com/office/officeart/2018/2/layout/IconVerticalSolidList"/>
    <dgm:cxn modelId="{3065CA9D-B3EA-46EE-A1A2-05B568BA6636}" type="presParOf" srcId="{B2F6AFB0-0492-4B2B-A2DD-207C51B92EC4}" destId="{F396D967-88E0-493E-B770-DD484F3843D8}" srcOrd="2" destOrd="0" presId="urn:microsoft.com/office/officeart/2018/2/layout/IconVerticalSolidList"/>
    <dgm:cxn modelId="{E059B112-AAF6-41A2-8BC4-196984B9F29C}" type="presParOf" srcId="{B2F6AFB0-0492-4B2B-A2DD-207C51B92EC4}" destId="{EFB9ADCA-64BF-4323-B221-BAB3604BEAAB}" srcOrd="3" destOrd="0" presId="urn:microsoft.com/office/officeart/2018/2/layout/IconVerticalSolidList"/>
    <dgm:cxn modelId="{00A04A12-B0F8-4654-BD73-0125496E7D44}" type="presParOf" srcId="{B2F6AFB0-0492-4B2B-A2DD-207C51B92EC4}" destId="{DE90693A-96CB-477B-A682-D141FCF1D4A6}" srcOrd="4" destOrd="0" presId="urn:microsoft.com/office/officeart/2018/2/layout/IconVerticalSolidList"/>
    <dgm:cxn modelId="{7ED7EFBA-ABF6-452F-A4DD-610EFEE71A74}" type="presParOf" srcId="{EFBBD66E-BDBC-427C-B14E-352EF2C2F619}" destId="{AF79BA63-0295-43C2-BF35-CD8C8B8BCC3E}" srcOrd="3" destOrd="0" presId="urn:microsoft.com/office/officeart/2018/2/layout/IconVerticalSolidList"/>
    <dgm:cxn modelId="{1CE0D83C-2429-4848-87A2-B9947418710C}" type="presParOf" srcId="{EFBBD66E-BDBC-427C-B14E-352EF2C2F619}" destId="{475DA78E-BF09-4484-A1BC-31BD1E4CE4F0}" srcOrd="4" destOrd="0" presId="urn:microsoft.com/office/officeart/2018/2/layout/IconVerticalSolidList"/>
    <dgm:cxn modelId="{8629F6B2-DD45-44E2-A1F1-7FD88B4A9547}" type="presParOf" srcId="{475DA78E-BF09-4484-A1BC-31BD1E4CE4F0}" destId="{3DAECBA0-592D-4BA4-B147-CE78A6E7E918}" srcOrd="0" destOrd="0" presId="urn:microsoft.com/office/officeart/2018/2/layout/IconVerticalSolidList"/>
    <dgm:cxn modelId="{1DECF802-A036-4921-A2A5-7733BFA3FE68}" type="presParOf" srcId="{475DA78E-BF09-4484-A1BC-31BD1E4CE4F0}" destId="{2DA7E5E2-D37E-4AEA-8134-3DC21AA89BC4}" srcOrd="1" destOrd="0" presId="urn:microsoft.com/office/officeart/2018/2/layout/IconVerticalSolidList"/>
    <dgm:cxn modelId="{E307CBE0-1D89-429C-BEB1-1FE9DF102343}" type="presParOf" srcId="{475DA78E-BF09-4484-A1BC-31BD1E4CE4F0}" destId="{10B96DB8-9953-43FA-837B-391156F78E5E}" srcOrd="2" destOrd="0" presId="urn:microsoft.com/office/officeart/2018/2/layout/IconVerticalSolidList"/>
    <dgm:cxn modelId="{366D576E-07DA-4EA9-91E7-8BB47AC1596A}" type="presParOf" srcId="{475DA78E-BF09-4484-A1BC-31BD1E4CE4F0}" destId="{A002A354-A43D-4B25-BC5A-451FFC425B87}" srcOrd="3" destOrd="0" presId="urn:microsoft.com/office/officeart/2018/2/layout/IconVerticalSolidList"/>
    <dgm:cxn modelId="{6C79C267-F126-468E-8679-40C4B38C711D}" type="presParOf" srcId="{475DA78E-BF09-4484-A1BC-31BD1E4CE4F0}" destId="{85DDF1C3-D483-4D60-AF35-C1711B44C927}"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C8DAD50-E1DD-48B8-9B6A-FEFCB503298F}"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FE2D422-CF82-4CA1-9BCA-8970342A7B15}">
      <dgm:prSet/>
      <dgm:spPr/>
      <dgm:t>
        <a:bodyPr/>
        <a:lstStyle/>
        <a:p>
          <a:pPr>
            <a:lnSpc>
              <a:spcPct val="100000"/>
            </a:lnSpc>
          </a:pPr>
          <a:r>
            <a:rPr lang="en-US" dirty="0"/>
            <a:t>We’ll collate all this material </a:t>
          </a:r>
        </a:p>
      </dgm:t>
    </dgm:pt>
    <dgm:pt modelId="{378C39FC-DD3F-4B75-AFD8-1BD2B81D5FBD}" type="parTrans" cxnId="{B6294459-B21B-41F1-AB3E-9CF54320DF5A}">
      <dgm:prSet/>
      <dgm:spPr/>
      <dgm:t>
        <a:bodyPr/>
        <a:lstStyle/>
        <a:p>
          <a:endParaRPr lang="en-US"/>
        </a:p>
      </dgm:t>
    </dgm:pt>
    <dgm:pt modelId="{604412A9-1503-4785-B61C-292D8730BE14}" type="sibTrans" cxnId="{B6294459-B21B-41F1-AB3E-9CF54320DF5A}">
      <dgm:prSet/>
      <dgm:spPr/>
      <dgm:t>
        <a:bodyPr/>
        <a:lstStyle/>
        <a:p>
          <a:pPr>
            <a:lnSpc>
              <a:spcPct val="100000"/>
            </a:lnSpc>
          </a:pPr>
          <a:endParaRPr lang="en-US"/>
        </a:p>
      </dgm:t>
    </dgm:pt>
    <dgm:pt modelId="{C5A579E8-5E76-4671-B3A1-6795CE886CC0}">
      <dgm:prSet/>
      <dgm:spPr/>
      <dgm:t>
        <a:bodyPr/>
        <a:lstStyle/>
        <a:p>
          <a:pPr>
            <a:lnSpc>
              <a:spcPct val="100000"/>
            </a:lnSpc>
          </a:pPr>
          <a:r>
            <a:rPr lang="en-US" dirty="0"/>
            <a:t>We’ll sketch the opportunity roadmap you created</a:t>
          </a:r>
        </a:p>
      </dgm:t>
    </dgm:pt>
    <dgm:pt modelId="{6B80F620-C826-48AB-9FAA-B81BAE454F4C}" type="parTrans" cxnId="{2F52917E-7FDC-4ED8-A4FE-D759CF0A17E4}">
      <dgm:prSet/>
      <dgm:spPr/>
      <dgm:t>
        <a:bodyPr/>
        <a:lstStyle/>
        <a:p>
          <a:endParaRPr lang="en-US"/>
        </a:p>
      </dgm:t>
    </dgm:pt>
    <dgm:pt modelId="{650D1ACA-8B62-401C-9541-887BCD303F3B}" type="sibTrans" cxnId="{2F52917E-7FDC-4ED8-A4FE-D759CF0A17E4}">
      <dgm:prSet/>
      <dgm:spPr/>
      <dgm:t>
        <a:bodyPr/>
        <a:lstStyle/>
        <a:p>
          <a:pPr>
            <a:lnSpc>
              <a:spcPct val="100000"/>
            </a:lnSpc>
          </a:pPr>
          <a:endParaRPr lang="en-US"/>
        </a:p>
      </dgm:t>
    </dgm:pt>
    <dgm:pt modelId="{1788574D-7B1F-40DE-B301-CCEBE75E6EE7}">
      <dgm:prSet/>
      <dgm:spPr/>
      <dgm:t>
        <a:bodyPr/>
        <a:lstStyle/>
        <a:p>
          <a:pPr>
            <a:lnSpc>
              <a:spcPct val="100000"/>
            </a:lnSpc>
          </a:pPr>
          <a:endParaRPr lang="en-US" dirty="0"/>
        </a:p>
      </dgm:t>
    </dgm:pt>
    <dgm:pt modelId="{A5D8B08F-0AEF-4F37-B36D-B8FE2E6EA7B7}" type="parTrans" cxnId="{5BC35040-2744-4E74-9BEF-198A54FBDDAC}">
      <dgm:prSet/>
      <dgm:spPr/>
      <dgm:t>
        <a:bodyPr/>
        <a:lstStyle/>
        <a:p>
          <a:endParaRPr lang="en-US"/>
        </a:p>
      </dgm:t>
    </dgm:pt>
    <dgm:pt modelId="{9B19089F-039C-4F97-8AE8-102A50D99A8C}" type="sibTrans" cxnId="{5BC35040-2744-4E74-9BEF-198A54FBDDAC}">
      <dgm:prSet/>
      <dgm:spPr/>
      <dgm:t>
        <a:bodyPr/>
        <a:lstStyle/>
        <a:p>
          <a:pPr>
            <a:lnSpc>
              <a:spcPct val="100000"/>
            </a:lnSpc>
          </a:pPr>
          <a:endParaRPr lang="en-US"/>
        </a:p>
      </dgm:t>
    </dgm:pt>
    <dgm:pt modelId="{1C1F0475-AA98-4629-9374-22A909EE0EFC}">
      <dgm:prSet/>
      <dgm:spPr/>
      <dgm:t>
        <a:bodyPr/>
        <a:lstStyle/>
        <a:p>
          <a:pPr>
            <a:lnSpc>
              <a:spcPct val="100000"/>
            </a:lnSpc>
          </a:pPr>
          <a:r>
            <a:rPr lang="en-US" dirty="0"/>
            <a:t>RG workshop 3: Designing principles and high-level objectives for the future state system</a:t>
          </a:r>
        </a:p>
      </dgm:t>
    </dgm:pt>
    <dgm:pt modelId="{8F61F6BB-6D86-4750-86A6-212894D1CDCE}" type="parTrans" cxnId="{74FDE42D-54AE-49EE-984F-51EE5896BD9D}">
      <dgm:prSet/>
      <dgm:spPr/>
      <dgm:t>
        <a:bodyPr/>
        <a:lstStyle/>
        <a:p>
          <a:endParaRPr lang="en-US"/>
        </a:p>
      </dgm:t>
    </dgm:pt>
    <dgm:pt modelId="{18F47628-F407-42D0-9831-F75F9ACA17A1}" type="sibTrans" cxnId="{74FDE42D-54AE-49EE-984F-51EE5896BD9D}">
      <dgm:prSet/>
      <dgm:spPr/>
      <dgm:t>
        <a:bodyPr/>
        <a:lstStyle/>
        <a:p>
          <a:endParaRPr lang="en-US"/>
        </a:p>
      </dgm:t>
    </dgm:pt>
    <dgm:pt modelId="{20ABA1FA-5C94-4985-A03F-0F10632EA4CD}" type="pres">
      <dgm:prSet presAssocID="{2C8DAD50-E1DD-48B8-9B6A-FEFCB503298F}" presName="root" presStyleCnt="0">
        <dgm:presLayoutVars>
          <dgm:dir/>
          <dgm:resizeHandles val="exact"/>
        </dgm:presLayoutVars>
      </dgm:prSet>
      <dgm:spPr/>
    </dgm:pt>
    <dgm:pt modelId="{8D0D2166-4745-40EC-A056-577F95A4A78D}" type="pres">
      <dgm:prSet presAssocID="{2C8DAD50-E1DD-48B8-9B6A-FEFCB503298F}" presName="container" presStyleCnt="0">
        <dgm:presLayoutVars>
          <dgm:dir/>
          <dgm:resizeHandles val="exact"/>
        </dgm:presLayoutVars>
      </dgm:prSet>
      <dgm:spPr/>
    </dgm:pt>
    <dgm:pt modelId="{F3B242C1-BAFA-457C-A7C5-42F7C456D597}" type="pres">
      <dgm:prSet presAssocID="{DFE2D422-CF82-4CA1-9BCA-8970342A7B15}" presName="compNode" presStyleCnt="0"/>
      <dgm:spPr/>
    </dgm:pt>
    <dgm:pt modelId="{BC86D371-635E-4BCC-AF95-855253848F76}" type="pres">
      <dgm:prSet presAssocID="{DFE2D422-CF82-4CA1-9BCA-8970342A7B15}" presName="iconBgRect" presStyleLbl="bgShp" presStyleIdx="0" presStyleCnt="4"/>
      <dgm:spPr/>
    </dgm:pt>
    <dgm:pt modelId="{F0D71539-8CFE-415A-A5B4-EB7A09139A02}" type="pres">
      <dgm:prSet presAssocID="{DFE2D422-CF82-4CA1-9BCA-8970342A7B15}" presName="iconRect" presStyleLbl="node1" presStyleIdx="0" presStyleCnt="4"/>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46E7AC7D-8CBE-4020-8F33-2F1E2F622D5F}" type="pres">
      <dgm:prSet presAssocID="{DFE2D422-CF82-4CA1-9BCA-8970342A7B15}" presName="spaceRect" presStyleCnt="0"/>
      <dgm:spPr/>
    </dgm:pt>
    <dgm:pt modelId="{676125F3-AE1B-4098-A433-6803BF32D0F8}" type="pres">
      <dgm:prSet presAssocID="{DFE2D422-CF82-4CA1-9BCA-8970342A7B15}" presName="textRect" presStyleLbl="revTx" presStyleIdx="0" presStyleCnt="4">
        <dgm:presLayoutVars>
          <dgm:chMax val="1"/>
          <dgm:chPref val="1"/>
        </dgm:presLayoutVars>
      </dgm:prSet>
      <dgm:spPr/>
    </dgm:pt>
    <dgm:pt modelId="{CC93EA20-975B-4D76-B72A-36F1CDC9A468}" type="pres">
      <dgm:prSet presAssocID="{604412A9-1503-4785-B61C-292D8730BE14}" presName="sibTrans" presStyleLbl="sibTrans2D1" presStyleIdx="0" presStyleCnt="0"/>
      <dgm:spPr/>
    </dgm:pt>
    <dgm:pt modelId="{CACC458C-7639-4978-9EEE-306BC13506C1}" type="pres">
      <dgm:prSet presAssocID="{C5A579E8-5E76-4671-B3A1-6795CE886CC0}" presName="compNode" presStyleCnt="0"/>
      <dgm:spPr/>
    </dgm:pt>
    <dgm:pt modelId="{C8E1294B-0F98-4BE4-A11B-42F06EA97EE9}" type="pres">
      <dgm:prSet presAssocID="{C5A579E8-5E76-4671-B3A1-6795CE886CC0}" presName="iconBgRect" presStyleLbl="bgShp" presStyleIdx="1" presStyleCnt="4"/>
      <dgm:spPr/>
    </dgm:pt>
    <dgm:pt modelId="{949317DC-F6E5-4757-8D7B-0B90DE92D188}" type="pres">
      <dgm:prSet presAssocID="{C5A579E8-5E76-4671-B3A1-6795CE886CC0}" presName="iconRect" presStyleLbl="node1" presStyleIdx="1" presStyleCnt="4"/>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75E607A3-CB8F-42BF-A80B-D926996BF3FE}" type="pres">
      <dgm:prSet presAssocID="{C5A579E8-5E76-4671-B3A1-6795CE886CC0}" presName="spaceRect" presStyleCnt="0"/>
      <dgm:spPr/>
    </dgm:pt>
    <dgm:pt modelId="{C5452A27-4BBC-423A-BE51-3C1255D374AE}" type="pres">
      <dgm:prSet presAssocID="{C5A579E8-5E76-4671-B3A1-6795CE886CC0}" presName="textRect" presStyleLbl="revTx" presStyleIdx="1" presStyleCnt="4">
        <dgm:presLayoutVars>
          <dgm:chMax val="1"/>
          <dgm:chPref val="1"/>
        </dgm:presLayoutVars>
      </dgm:prSet>
      <dgm:spPr/>
    </dgm:pt>
    <dgm:pt modelId="{CD8A10AF-56FE-4CDA-BA3A-6A533006BE06}" type="pres">
      <dgm:prSet presAssocID="{650D1ACA-8B62-401C-9541-887BCD303F3B}" presName="sibTrans" presStyleLbl="sibTrans2D1" presStyleIdx="0" presStyleCnt="0"/>
      <dgm:spPr/>
    </dgm:pt>
    <dgm:pt modelId="{50FDD5EF-5ED8-4333-A973-EC0F75A12BB3}" type="pres">
      <dgm:prSet presAssocID="{1788574D-7B1F-40DE-B301-CCEBE75E6EE7}" presName="compNode" presStyleCnt="0"/>
      <dgm:spPr/>
    </dgm:pt>
    <dgm:pt modelId="{A33AEB75-B366-47D8-9376-EA857F040612}" type="pres">
      <dgm:prSet presAssocID="{1788574D-7B1F-40DE-B301-CCEBE75E6EE7}" presName="iconBgRect" presStyleLbl="bgShp" presStyleIdx="2" presStyleCnt="4"/>
      <dgm:spPr/>
    </dgm:pt>
    <dgm:pt modelId="{4EA1188A-7452-4416-A3E4-F864FC8E51E9}" type="pres">
      <dgm:prSet presAssocID="{1788574D-7B1F-40DE-B301-CCEBE75E6EE7}" presName="iconRect" presStyleLbl="node1" presStyleIdx="2" presStyleCnt="4"/>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22F87D04-82F3-42C7-A70F-39568D48519D}" type="pres">
      <dgm:prSet presAssocID="{1788574D-7B1F-40DE-B301-CCEBE75E6EE7}" presName="spaceRect" presStyleCnt="0"/>
      <dgm:spPr/>
    </dgm:pt>
    <dgm:pt modelId="{43B0454A-804E-4F58-A95E-59D7219C02DE}" type="pres">
      <dgm:prSet presAssocID="{1788574D-7B1F-40DE-B301-CCEBE75E6EE7}" presName="textRect" presStyleLbl="revTx" presStyleIdx="2" presStyleCnt="4" custLinFactNeighborX="-16228" custLinFactNeighborY="-4698">
        <dgm:presLayoutVars>
          <dgm:chMax val="1"/>
          <dgm:chPref val="1"/>
        </dgm:presLayoutVars>
      </dgm:prSet>
      <dgm:spPr/>
    </dgm:pt>
    <dgm:pt modelId="{7330CEC2-6A92-470A-880C-ED70EF61336B}" type="pres">
      <dgm:prSet presAssocID="{9B19089F-039C-4F97-8AE8-102A50D99A8C}" presName="sibTrans" presStyleLbl="sibTrans2D1" presStyleIdx="0" presStyleCnt="0"/>
      <dgm:spPr/>
    </dgm:pt>
    <dgm:pt modelId="{5D79D6AE-DB63-4105-A770-A2F875943A37}" type="pres">
      <dgm:prSet presAssocID="{1C1F0475-AA98-4629-9374-22A909EE0EFC}" presName="compNode" presStyleCnt="0"/>
      <dgm:spPr/>
    </dgm:pt>
    <dgm:pt modelId="{4606CE7D-4643-47BC-BDC9-BA67C1402C37}" type="pres">
      <dgm:prSet presAssocID="{1C1F0475-AA98-4629-9374-22A909EE0EFC}" presName="iconBgRect" presStyleLbl="bgShp" presStyleIdx="3" presStyleCnt="4"/>
      <dgm:spPr/>
    </dgm:pt>
    <dgm:pt modelId="{3B5429D0-48B0-43DE-94BD-56E95F17AAC5}" type="pres">
      <dgm:prSet presAssocID="{1C1F0475-AA98-4629-9374-22A909EE0EFC}" presName="iconRect" presStyleLbl="node1" presStyleIdx="3" presStyleCnt="4"/>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Brainstorm"/>
        </a:ext>
      </dgm:extLst>
    </dgm:pt>
    <dgm:pt modelId="{98B4097A-F693-4926-8160-033B3F4F271D}" type="pres">
      <dgm:prSet presAssocID="{1C1F0475-AA98-4629-9374-22A909EE0EFC}" presName="spaceRect" presStyleCnt="0"/>
      <dgm:spPr/>
    </dgm:pt>
    <dgm:pt modelId="{58E9FF10-E74E-4E5D-9B6D-3C3A328BF094}" type="pres">
      <dgm:prSet presAssocID="{1C1F0475-AA98-4629-9374-22A909EE0EFC}" presName="textRect" presStyleLbl="revTx" presStyleIdx="3" presStyleCnt="4">
        <dgm:presLayoutVars>
          <dgm:chMax val="1"/>
          <dgm:chPref val="1"/>
        </dgm:presLayoutVars>
      </dgm:prSet>
      <dgm:spPr/>
    </dgm:pt>
  </dgm:ptLst>
  <dgm:cxnLst>
    <dgm:cxn modelId="{74FDE42D-54AE-49EE-984F-51EE5896BD9D}" srcId="{2C8DAD50-E1DD-48B8-9B6A-FEFCB503298F}" destId="{1C1F0475-AA98-4629-9374-22A909EE0EFC}" srcOrd="3" destOrd="0" parTransId="{8F61F6BB-6D86-4750-86A6-212894D1CDCE}" sibTransId="{18F47628-F407-42D0-9831-F75F9ACA17A1}"/>
    <dgm:cxn modelId="{3E6D6B31-9308-4E48-9F52-8A8BD408986D}" type="presOf" srcId="{1C1F0475-AA98-4629-9374-22A909EE0EFC}" destId="{58E9FF10-E74E-4E5D-9B6D-3C3A328BF094}" srcOrd="0" destOrd="0" presId="urn:microsoft.com/office/officeart/2018/2/layout/IconCircleList"/>
    <dgm:cxn modelId="{6605A23F-5370-4575-A030-44BA94748716}" type="presOf" srcId="{DFE2D422-CF82-4CA1-9BCA-8970342A7B15}" destId="{676125F3-AE1B-4098-A433-6803BF32D0F8}" srcOrd="0" destOrd="0" presId="urn:microsoft.com/office/officeart/2018/2/layout/IconCircleList"/>
    <dgm:cxn modelId="{5BC35040-2744-4E74-9BEF-198A54FBDDAC}" srcId="{2C8DAD50-E1DD-48B8-9B6A-FEFCB503298F}" destId="{1788574D-7B1F-40DE-B301-CCEBE75E6EE7}" srcOrd="2" destOrd="0" parTransId="{A5D8B08F-0AEF-4F37-B36D-B8FE2E6EA7B7}" sibTransId="{9B19089F-039C-4F97-8AE8-102A50D99A8C}"/>
    <dgm:cxn modelId="{B6294459-B21B-41F1-AB3E-9CF54320DF5A}" srcId="{2C8DAD50-E1DD-48B8-9B6A-FEFCB503298F}" destId="{DFE2D422-CF82-4CA1-9BCA-8970342A7B15}" srcOrd="0" destOrd="0" parTransId="{378C39FC-DD3F-4B75-AFD8-1BD2B81D5FBD}" sibTransId="{604412A9-1503-4785-B61C-292D8730BE14}"/>
    <dgm:cxn modelId="{2F52917E-7FDC-4ED8-A4FE-D759CF0A17E4}" srcId="{2C8DAD50-E1DD-48B8-9B6A-FEFCB503298F}" destId="{C5A579E8-5E76-4671-B3A1-6795CE886CC0}" srcOrd="1" destOrd="0" parTransId="{6B80F620-C826-48AB-9FAA-B81BAE454F4C}" sibTransId="{650D1ACA-8B62-401C-9541-887BCD303F3B}"/>
    <dgm:cxn modelId="{E1E18B8B-F343-4295-9F80-2CF0D7798820}" type="presOf" srcId="{650D1ACA-8B62-401C-9541-887BCD303F3B}" destId="{CD8A10AF-56FE-4CDA-BA3A-6A533006BE06}" srcOrd="0" destOrd="0" presId="urn:microsoft.com/office/officeart/2018/2/layout/IconCircleList"/>
    <dgm:cxn modelId="{AF4F938D-A490-4601-A39C-BBF3071752B4}" type="presOf" srcId="{2C8DAD50-E1DD-48B8-9B6A-FEFCB503298F}" destId="{20ABA1FA-5C94-4985-A03F-0F10632EA4CD}" srcOrd="0" destOrd="0" presId="urn:microsoft.com/office/officeart/2018/2/layout/IconCircleList"/>
    <dgm:cxn modelId="{99A073AD-DD9F-4DD9-AB0B-507C14BA0299}" type="presOf" srcId="{9B19089F-039C-4F97-8AE8-102A50D99A8C}" destId="{7330CEC2-6A92-470A-880C-ED70EF61336B}" srcOrd="0" destOrd="0" presId="urn:microsoft.com/office/officeart/2018/2/layout/IconCircleList"/>
    <dgm:cxn modelId="{FB4FF3CC-6F56-4CE8-B640-53BF6BD06D94}" type="presOf" srcId="{604412A9-1503-4785-B61C-292D8730BE14}" destId="{CC93EA20-975B-4D76-B72A-36F1CDC9A468}" srcOrd="0" destOrd="0" presId="urn:microsoft.com/office/officeart/2018/2/layout/IconCircleList"/>
    <dgm:cxn modelId="{6BDA80D3-A58C-4423-8104-EE2924DFCB96}" type="presOf" srcId="{C5A579E8-5E76-4671-B3A1-6795CE886CC0}" destId="{C5452A27-4BBC-423A-BE51-3C1255D374AE}" srcOrd="0" destOrd="0" presId="urn:microsoft.com/office/officeart/2018/2/layout/IconCircleList"/>
    <dgm:cxn modelId="{42C930FC-73AD-4D35-83FB-F38CD289D7BA}" type="presOf" srcId="{1788574D-7B1F-40DE-B301-CCEBE75E6EE7}" destId="{43B0454A-804E-4F58-A95E-59D7219C02DE}" srcOrd="0" destOrd="0" presId="urn:microsoft.com/office/officeart/2018/2/layout/IconCircleList"/>
    <dgm:cxn modelId="{80F4887B-254A-4E5B-B81F-2F03F0720AD8}" type="presParOf" srcId="{20ABA1FA-5C94-4985-A03F-0F10632EA4CD}" destId="{8D0D2166-4745-40EC-A056-577F95A4A78D}" srcOrd="0" destOrd="0" presId="urn:microsoft.com/office/officeart/2018/2/layout/IconCircleList"/>
    <dgm:cxn modelId="{29625E82-4EEB-4FBF-BF8A-5658955B59EF}" type="presParOf" srcId="{8D0D2166-4745-40EC-A056-577F95A4A78D}" destId="{F3B242C1-BAFA-457C-A7C5-42F7C456D597}" srcOrd="0" destOrd="0" presId="urn:microsoft.com/office/officeart/2018/2/layout/IconCircleList"/>
    <dgm:cxn modelId="{D408A6EF-3B65-46AD-836B-657338F39362}" type="presParOf" srcId="{F3B242C1-BAFA-457C-A7C5-42F7C456D597}" destId="{BC86D371-635E-4BCC-AF95-855253848F76}" srcOrd="0" destOrd="0" presId="urn:microsoft.com/office/officeart/2018/2/layout/IconCircleList"/>
    <dgm:cxn modelId="{B21C7D92-48F7-4201-B081-108B874ACF06}" type="presParOf" srcId="{F3B242C1-BAFA-457C-A7C5-42F7C456D597}" destId="{F0D71539-8CFE-415A-A5B4-EB7A09139A02}" srcOrd="1" destOrd="0" presId="urn:microsoft.com/office/officeart/2018/2/layout/IconCircleList"/>
    <dgm:cxn modelId="{0C23BA46-5DC3-4B04-AD11-DBE41644A959}" type="presParOf" srcId="{F3B242C1-BAFA-457C-A7C5-42F7C456D597}" destId="{46E7AC7D-8CBE-4020-8F33-2F1E2F622D5F}" srcOrd="2" destOrd="0" presId="urn:microsoft.com/office/officeart/2018/2/layout/IconCircleList"/>
    <dgm:cxn modelId="{31DA1EF7-C66E-4532-8B31-09267FC97C04}" type="presParOf" srcId="{F3B242C1-BAFA-457C-A7C5-42F7C456D597}" destId="{676125F3-AE1B-4098-A433-6803BF32D0F8}" srcOrd="3" destOrd="0" presId="urn:microsoft.com/office/officeart/2018/2/layout/IconCircleList"/>
    <dgm:cxn modelId="{AE6C2434-DB5A-4458-95E8-8569D1DE972C}" type="presParOf" srcId="{8D0D2166-4745-40EC-A056-577F95A4A78D}" destId="{CC93EA20-975B-4D76-B72A-36F1CDC9A468}" srcOrd="1" destOrd="0" presId="urn:microsoft.com/office/officeart/2018/2/layout/IconCircleList"/>
    <dgm:cxn modelId="{A1266D79-CD21-48F9-BB3C-534115E0BEB4}" type="presParOf" srcId="{8D0D2166-4745-40EC-A056-577F95A4A78D}" destId="{CACC458C-7639-4978-9EEE-306BC13506C1}" srcOrd="2" destOrd="0" presId="urn:microsoft.com/office/officeart/2018/2/layout/IconCircleList"/>
    <dgm:cxn modelId="{36D71FEC-0B9A-47B2-92EF-68D4D2822359}" type="presParOf" srcId="{CACC458C-7639-4978-9EEE-306BC13506C1}" destId="{C8E1294B-0F98-4BE4-A11B-42F06EA97EE9}" srcOrd="0" destOrd="0" presId="urn:microsoft.com/office/officeart/2018/2/layout/IconCircleList"/>
    <dgm:cxn modelId="{B4DB2408-974F-4D75-B5FF-3BE94ECFC074}" type="presParOf" srcId="{CACC458C-7639-4978-9EEE-306BC13506C1}" destId="{949317DC-F6E5-4757-8D7B-0B90DE92D188}" srcOrd="1" destOrd="0" presId="urn:microsoft.com/office/officeart/2018/2/layout/IconCircleList"/>
    <dgm:cxn modelId="{52AAC3A9-670D-41EE-8B3B-5345A823A481}" type="presParOf" srcId="{CACC458C-7639-4978-9EEE-306BC13506C1}" destId="{75E607A3-CB8F-42BF-A80B-D926996BF3FE}" srcOrd="2" destOrd="0" presId="urn:microsoft.com/office/officeart/2018/2/layout/IconCircleList"/>
    <dgm:cxn modelId="{FC6CFFEB-F2CC-4D84-A40F-1E1339EC7B12}" type="presParOf" srcId="{CACC458C-7639-4978-9EEE-306BC13506C1}" destId="{C5452A27-4BBC-423A-BE51-3C1255D374AE}" srcOrd="3" destOrd="0" presId="urn:microsoft.com/office/officeart/2018/2/layout/IconCircleList"/>
    <dgm:cxn modelId="{636B5A96-D5CA-4C17-A98E-C5B92E840058}" type="presParOf" srcId="{8D0D2166-4745-40EC-A056-577F95A4A78D}" destId="{CD8A10AF-56FE-4CDA-BA3A-6A533006BE06}" srcOrd="3" destOrd="0" presId="urn:microsoft.com/office/officeart/2018/2/layout/IconCircleList"/>
    <dgm:cxn modelId="{7DF2ADE0-6F9A-4E5F-AB3B-D6455EFE2C0B}" type="presParOf" srcId="{8D0D2166-4745-40EC-A056-577F95A4A78D}" destId="{50FDD5EF-5ED8-4333-A973-EC0F75A12BB3}" srcOrd="4" destOrd="0" presId="urn:microsoft.com/office/officeart/2018/2/layout/IconCircleList"/>
    <dgm:cxn modelId="{23CD3579-51A5-418C-A9A1-060D90EE6D1E}" type="presParOf" srcId="{50FDD5EF-5ED8-4333-A973-EC0F75A12BB3}" destId="{A33AEB75-B366-47D8-9376-EA857F040612}" srcOrd="0" destOrd="0" presId="urn:microsoft.com/office/officeart/2018/2/layout/IconCircleList"/>
    <dgm:cxn modelId="{06BEE014-B976-4040-855C-83EE154EF873}" type="presParOf" srcId="{50FDD5EF-5ED8-4333-A973-EC0F75A12BB3}" destId="{4EA1188A-7452-4416-A3E4-F864FC8E51E9}" srcOrd="1" destOrd="0" presId="urn:microsoft.com/office/officeart/2018/2/layout/IconCircleList"/>
    <dgm:cxn modelId="{F38240B6-7431-4BEA-9D79-633F2DD4E2DE}" type="presParOf" srcId="{50FDD5EF-5ED8-4333-A973-EC0F75A12BB3}" destId="{22F87D04-82F3-42C7-A70F-39568D48519D}" srcOrd="2" destOrd="0" presId="urn:microsoft.com/office/officeart/2018/2/layout/IconCircleList"/>
    <dgm:cxn modelId="{C9983C7A-CD1F-4DDC-A0B3-626333C7FC11}" type="presParOf" srcId="{50FDD5EF-5ED8-4333-A973-EC0F75A12BB3}" destId="{43B0454A-804E-4F58-A95E-59D7219C02DE}" srcOrd="3" destOrd="0" presId="urn:microsoft.com/office/officeart/2018/2/layout/IconCircleList"/>
    <dgm:cxn modelId="{709F2FA9-F97C-417C-9FEA-3358FB1B5B07}" type="presParOf" srcId="{8D0D2166-4745-40EC-A056-577F95A4A78D}" destId="{7330CEC2-6A92-470A-880C-ED70EF61336B}" srcOrd="5" destOrd="0" presId="urn:microsoft.com/office/officeart/2018/2/layout/IconCircleList"/>
    <dgm:cxn modelId="{05EA7454-3E72-4F3A-93C0-657780DC5CFF}" type="presParOf" srcId="{8D0D2166-4745-40EC-A056-577F95A4A78D}" destId="{5D79D6AE-DB63-4105-A770-A2F875943A37}" srcOrd="6" destOrd="0" presId="urn:microsoft.com/office/officeart/2018/2/layout/IconCircleList"/>
    <dgm:cxn modelId="{A41D7544-C4A9-4A30-9E0D-35C50BC4635D}" type="presParOf" srcId="{5D79D6AE-DB63-4105-A770-A2F875943A37}" destId="{4606CE7D-4643-47BC-BDC9-BA67C1402C37}" srcOrd="0" destOrd="0" presId="urn:microsoft.com/office/officeart/2018/2/layout/IconCircleList"/>
    <dgm:cxn modelId="{7A974A1C-AA80-4372-BB88-77C497E58D04}" type="presParOf" srcId="{5D79D6AE-DB63-4105-A770-A2F875943A37}" destId="{3B5429D0-48B0-43DE-94BD-56E95F17AAC5}" srcOrd="1" destOrd="0" presId="urn:microsoft.com/office/officeart/2018/2/layout/IconCircleList"/>
    <dgm:cxn modelId="{DD47E238-7C08-4730-8AA4-3F61F30762FA}" type="presParOf" srcId="{5D79D6AE-DB63-4105-A770-A2F875943A37}" destId="{98B4097A-F693-4926-8160-033B3F4F271D}" srcOrd="2" destOrd="0" presId="urn:microsoft.com/office/officeart/2018/2/layout/IconCircleList"/>
    <dgm:cxn modelId="{5B2C7BCE-5C87-45D7-B78C-79269AE0CAE5}" type="presParOf" srcId="{5D79D6AE-DB63-4105-A770-A2F875943A37}" destId="{58E9FF10-E74E-4E5D-9B6D-3C3A328BF09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3D873C-30BF-4D18-82EB-8CC915A565BA}">
      <dsp:nvSpPr>
        <dsp:cNvPr id="0" name=""/>
        <dsp:cNvSpPr/>
      </dsp:nvSpPr>
      <dsp:spPr>
        <a:xfrm>
          <a:off x="0" y="1519"/>
          <a:ext cx="10288693" cy="77002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5AB00C-4328-4A8D-88D1-47D9C9D8EBFC}">
      <dsp:nvSpPr>
        <dsp:cNvPr id="0" name=""/>
        <dsp:cNvSpPr/>
      </dsp:nvSpPr>
      <dsp:spPr>
        <a:xfrm>
          <a:off x="232931" y="174774"/>
          <a:ext cx="423512" cy="423512"/>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728CB9-AB94-4C9C-AFE0-1B0EAD25E23E}">
      <dsp:nvSpPr>
        <dsp:cNvPr id="0" name=""/>
        <dsp:cNvSpPr/>
      </dsp:nvSpPr>
      <dsp:spPr>
        <a:xfrm>
          <a:off x="889376" y="1519"/>
          <a:ext cx="9399316" cy="770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494" tIns="81494" rIns="81494" bIns="81494" numCol="1" spcCol="1270" anchor="ctr" anchorCtr="0">
          <a:noAutofit/>
        </a:bodyPr>
        <a:lstStyle/>
        <a:p>
          <a:pPr marL="0" lvl="0" indent="0" algn="l" defTabSz="977900">
            <a:lnSpc>
              <a:spcPct val="90000"/>
            </a:lnSpc>
            <a:spcBef>
              <a:spcPct val="0"/>
            </a:spcBef>
            <a:spcAft>
              <a:spcPct val="35000"/>
            </a:spcAft>
            <a:buNone/>
          </a:pPr>
          <a:r>
            <a:rPr lang="en-NZ" sz="2200" b="0" kern="1200" dirty="0"/>
            <a:t>The current to future state journey in overview</a:t>
          </a:r>
        </a:p>
      </dsp:txBody>
      <dsp:txXfrm>
        <a:off x="889376" y="1519"/>
        <a:ext cx="9399316" cy="770023"/>
      </dsp:txXfrm>
    </dsp:sp>
    <dsp:sp modelId="{C086EE51-F9CE-47FB-9D76-8B94797DF3FE}">
      <dsp:nvSpPr>
        <dsp:cNvPr id="0" name=""/>
        <dsp:cNvSpPr/>
      </dsp:nvSpPr>
      <dsp:spPr>
        <a:xfrm>
          <a:off x="0" y="964048"/>
          <a:ext cx="10288693" cy="77002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5A6BA4-A306-428F-B214-15383760F989}">
      <dsp:nvSpPr>
        <dsp:cNvPr id="0" name=""/>
        <dsp:cNvSpPr/>
      </dsp:nvSpPr>
      <dsp:spPr>
        <a:xfrm>
          <a:off x="232931" y="1137303"/>
          <a:ext cx="423512" cy="423512"/>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C06E67-87FB-4354-B68B-9AF3DA29A952}">
      <dsp:nvSpPr>
        <dsp:cNvPr id="0" name=""/>
        <dsp:cNvSpPr/>
      </dsp:nvSpPr>
      <dsp:spPr>
        <a:xfrm>
          <a:off x="889376" y="964048"/>
          <a:ext cx="9399316" cy="770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494" tIns="81494" rIns="81494" bIns="81494" numCol="1" spcCol="1270" anchor="ctr" anchorCtr="0">
          <a:noAutofit/>
        </a:bodyPr>
        <a:lstStyle/>
        <a:p>
          <a:pPr marL="0" lvl="0" indent="0" algn="l" defTabSz="977900">
            <a:lnSpc>
              <a:spcPct val="90000"/>
            </a:lnSpc>
            <a:spcBef>
              <a:spcPct val="0"/>
            </a:spcBef>
            <a:spcAft>
              <a:spcPct val="35000"/>
            </a:spcAft>
            <a:buNone/>
          </a:pPr>
          <a:r>
            <a:rPr lang="en-NZ" sz="2200" b="0" kern="1200" dirty="0"/>
            <a:t>The case for change</a:t>
          </a:r>
        </a:p>
      </dsp:txBody>
      <dsp:txXfrm>
        <a:off x="889376" y="964048"/>
        <a:ext cx="9399316" cy="770023"/>
      </dsp:txXfrm>
    </dsp:sp>
    <dsp:sp modelId="{69EC8878-F486-49F8-9F24-AB74B0C217DB}">
      <dsp:nvSpPr>
        <dsp:cNvPr id="0" name=""/>
        <dsp:cNvSpPr/>
      </dsp:nvSpPr>
      <dsp:spPr>
        <a:xfrm>
          <a:off x="0" y="1926576"/>
          <a:ext cx="10288693" cy="77002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556965-05A2-408F-902D-89CC7438CCF5}">
      <dsp:nvSpPr>
        <dsp:cNvPr id="0" name=""/>
        <dsp:cNvSpPr/>
      </dsp:nvSpPr>
      <dsp:spPr>
        <a:xfrm>
          <a:off x="232931" y="2099832"/>
          <a:ext cx="423512" cy="423512"/>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283CAB-5EC0-4E52-B04B-0AE196F0B9B9}">
      <dsp:nvSpPr>
        <dsp:cNvPr id="0" name=""/>
        <dsp:cNvSpPr/>
      </dsp:nvSpPr>
      <dsp:spPr>
        <a:xfrm>
          <a:off x="889376" y="1926576"/>
          <a:ext cx="9399316" cy="770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494" tIns="81494" rIns="81494" bIns="81494" numCol="1" spcCol="1270" anchor="ctr" anchorCtr="0">
          <a:noAutofit/>
        </a:bodyPr>
        <a:lstStyle/>
        <a:p>
          <a:pPr marL="0" lvl="0" indent="0" algn="l" defTabSz="977900">
            <a:lnSpc>
              <a:spcPct val="90000"/>
            </a:lnSpc>
            <a:spcBef>
              <a:spcPct val="0"/>
            </a:spcBef>
            <a:spcAft>
              <a:spcPct val="35000"/>
            </a:spcAft>
            <a:buNone/>
          </a:pPr>
          <a:r>
            <a:rPr lang="en-NZ" sz="2200" b="0" kern="1200" dirty="0"/>
            <a:t>Key opportunities and priorities for change by themes &amp; time horizon</a:t>
          </a:r>
        </a:p>
      </dsp:txBody>
      <dsp:txXfrm>
        <a:off x="889376" y="1926576"/>
        <a:ext cx="9399316" cy="770023"/>
      </dsp:txXfrm>
    </dsp:sp>
    <dsp:sp modelId="{93FCA572-4841-4D7D-B31D-0D3711C36AC2}">
      <dsp:nvSpPr>
        <dsp:cNvPr id="0" name=""/>
        <dsp:cNvSpPr/>
      </dsp:nvSpPr>
      <dsp:spPr>
        <a:xfrm>
          <a:off x="0" y="2889105"/>
          <a:ext cx="10288693" cy="77002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12FF67-55E7-4035-95F4-9F2A473990BC}">
      <dsp:nvSpPr>
        <dsp:cNvPr id="0" name=""/>
        <dsp:cNvSpPr/>
      </dsp:nvSpPr>
      <dsp:spPr>
        <a:xfrm>
          <a:off x="232931" y="3062360"/>
          <a:ext cx="423512" cy="423512"/>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30685B-F8BA-477A-A83A-16254B4BA9A2}">
      <dsp:nvSpPr>
        <dsp:cNvPr id="0" name=""/>
        <dsp:cNvSpPr/>
      </dsp:nvSpPr>
      <dsp:spPr>
        <a:xfrm>
          <a:off x="889376" y="2889105"/>
          <a:ext cx="9399316" cy="770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494" tIns="81494" rIns="81494" bIns="81494" numCol="1" spcCol="1270" anchor="ctr" anchorCtr="0">
          <a:noAutofit/>
        </a:bodyPr>
        <a:lstStyle/>
        <a:p>
          <a:pPr marL="0" lvl="0" indent="0" algn="l" defTabSz="977900">
            <a:lnSpc>
              <a:spcPct val="90000"/>
            </a:lnSpc>
            <a:spcBef>
              <a:spcPct val="0"/>
            </a:spcBef>
            <a:spcAft>
              <a:spcPct val="35000"/>
            </a:spcAft>
            <a:buNone/>
          </a:pPr>
          <a:r>
            <a:rPr lang="en-NZ" sz="2200" b="0" kern="1200" dirty="0"/>
            <a:t>Where to next?</a:t>
          </a:r>
        </a:p>
      </dsp:txBody>
      <dsp:txXfrm>
        <a:off x="889376" y="2889105"/>
        <a:ext cx="9399316" cy="7700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91C57-090D-4BC7-AE7A-E81F3508C957}">
      <dsp:nvSpPr>
        <dsp:cNvPr id="0" name=""/>
        <dsp:cNvSpPr/>
      </dsp:nvSpPr>
      <dsp:spPr>
        <a:xfrm>
          <a:off x="14966" y="87720"/>
          <a:ext cx="889304" cy="88930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748DC7-91F5-476A-B240-8DB93C954CA2}">
      <dsp:nvSpPr>
        <dsp:cNvPr id="0" name=""/>
        <dsp:cNvSpPr/>
      </dsp:nvSpPr>
      <dsp:spPr>
        <a:xfrm>
          <a:off x="201720" y="274474"/>
          <a:ext cx="515796" cy="515796"/>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7BBA14-506F-4F11-9141-8FCE8B80C0AF}">
      <dsp:nvSpPr>
        <dsp:cNvPr id="0" name=""/>
        <dsp:cNvSpPr/>
      </dsp:nvSpPr>
      <dsp:spPr>
        <a:xfrm>
          <a:off x="1094836" y="87720"/>
          <a:ext cx="2096217" cy="889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NZ" sz="2400" kern="1200"/>
            <a:t>Safety</a:t>
          </a:r>
          <a:endParaRPr lang="en-US" sz="2400" kern="1200" dirty="0"/>
        </a:p>
      </dsp:txBody>
      <dsp:txXfrm>
        <a:off x="1094836" y="87720"/>
        <a:ext cx="2096217" cy="889304"/>
      </dsp:txXfrm>
    </dsp:sp>
    <dsp:sp modelId="{FEDFCCDF-D37A-4914-979C-638195A55C52}">
      <dsp:nvSpPr>
        <dsp:cNvPr id="0" name=""/>
        <dsp:cNvSpPr/>
      </dsp:nvSpPr>
      <dsp:spPr>
        <a:xfrm>
          <a:off x="3556303" y="87720"/>
          <a:ext cx="889304" cy="88930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FB8A19-64F0-427A-BB03-EE415A4F62ED}">
      <dsp:nvSpPr>
        <dsp:cNvPr id="0" name=""/>
        <dsp:cNvSpPr/>
      </dsp:nvSpPr>
      <dsp:spPr>
        <a:xfrm>
          <a:off x="3743057" y="274474"/>
          <a:ext cx="515796" cy="515796"/>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2D8234-5E6E-4F1F-B613-EEE44DE7081A}">
      <dsp:nvSpPr>
        <dsp:cNvPr id="0" name=""/>
        <dsp:cNvSpPr/>
      </dsp:nvSpPr>
      <dsp:spPr>
        <a:xfrm>
          <a:off x="4636172" y="87720"/>
          <a:ext cx="2096217" cy="889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NZ" sz="2400" kern="1200"/>
            <a:t>Leadership</a:t>
          </a:r>
        </a:p>
      </dsp:txBody>
      <dsp:txXfrm>
        <a:off x="4636172" y="87720"/>
        <a:ext cx="2096217" cy="889304"/>
      </dsp:txXfrm>
    </dsp:sp>
    <dsp:sp modelId="{72C1202A-4479-4E36-B3EE-79D458B97A97}">
      <dsp:nvSpPr>
        <dsp:cNvPr id="0" name=""/>
        <dsp:cNvSpPr/>
      </dsp:nvSpPr>
      <dsp:spPr>
        <a:xfrm>
          <a:off x="7097639" y="87720"/>
          <a:ext cx="889304" cy="88930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52AE18-24AA-484F-982D-0C27D187E1C7}">
      <dsp:nvSpPr>
        <dsp:cNvPr id="0" name=""/>
        <dsp:cNvSpPr/>
      </dsp:nvSpPr>
      <dsp:spPr>
        <a:xfrm>
          <a:off x="7304055" y="274474"/>
          <a:ext cx="515796" cy="515796"/>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557050-E30C-4149-8236-144F03E69983}">
      <dsp:nvSpPr>
        <dsp:cNvPr id="0" name=""/>
        <dsp:cNvSpPr/>
      </dsp:nvSpPr>
      <dsp:spPr>
        <a:xfrm>
          <a:off x="8177509" y="87720"/>
          <a:ext cx="2096217" cy="889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NZ" sz="2400" kern="1200"/>
            <a:t>Innovation</a:t>
          </a:r>
        </a:p>
      </dsp:txBody>
      <dsp:txXfrm>
        <a:off x="8177509" y="87720"/>
        <a:ext cx="2096217" cy="889304"/>
      </dsp:txXfrm>
    </dsp:sp>
    <dsp:sp modelId="{2FF3C315-9CDC-4D1E-B4DA-521C2CE54CD8}">
      <dsp:nvSpPr>
        <dsp:cNvPr id="0" name=""/>
        <dsp:cNvSpPr/>
      </dsp:nvSpPr>
      <dsp:spPr>
        <a:xfrm>
          <a:off x="14966" y="1709404"/>
          <a:ext cx="889304" cy="88930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BD381C-4B51-47B4-ABF2-204057216CFD}">
      <dsp:nvSpPr>
        <dsp:cNvPr id="0" name=""/>
        <dsp:cNvSpPr/>
      </dsp:nvSpPr>
      <dsp:spPr>
        <a:xfrm>
          <a:off x="201720" y="1896158"/>
          <a:ext cx="515796" cy="515796"/>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505559-389C-4785-9FF7-AC6C261FE9E7}">
      <dsp:nvSpPr>
        <dsp:cNvPr id="0" name=""/>
        <dsp:cNvSpPr/>
      </dsp:nvSpPr>
      <dsp:spPr>
        <a:xfrm>
          <a:off x="1094836" y="1709404"/>
          <a:ext cx="2096217" cy="889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NZ" sz="2400" kern="1200"/>
            <a:t>Capacity and capability</a:t>
          </a:r>
        </a:p>
      </dsp:txBody>
      <dsp:txXfrm>
        <a:off x="1094836" y="1709404"/>
        <a:ext cx="2096217" cy="889304"/>
      </dsp:txXfrm>
    </dsp:sp>
    <dsp:sp modelId="{63BA5674-0BA2-40BF-A388-AB3A2EF6D548}">
      <dsp:nvSpPr>
        <dsp:cNvPr id="0" name=""/>
        <dsp:cNvSpPr/>
      </dsp:nvSpPr>
      <dsp:spPr>
        <a:xfrm>
          <a:off x="3556303" y="1709404"/>
          <a:ext cx="889304" cy="88930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C08E62-AF11-4C8D-AFD1-1CE2B039C06F}">
      <dsp:nvSpPr>
        <dsp:cNvPr id="0" name=""/>
        <dsp:cNvSpPr/>
      </dsp:nvSpPr>
      <dsp:spPr>
        <a:xfrm>
          <a:off x="3743057" y="1896158"/>
          <a:ext cx="515796" cy="515796"/>
        </a:xfrm>
        <a:prstGeom prst="rect">
          <a:avLst/>
        </a:prstGeom>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5112D5-6EE3-4C7F-A1AB-6F095253E1E2}">
      <dsp:nvSpPr>
        <dsp:cNvPr id="0" name=""/>
        <dsp:cNvSpPr/>
      </dsp:nvSpPr>
      <dsp:spPr>
        <a:xfrm>
          <a:off x="4636172" y="1709404"/>
          <a:ext cx="2096217" cy="889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NZ" sz="2400" kern="1200"/>
            <a:t>Security and resilience</a:t>
          </a:r>
        </a:p>
      </dsp:txBody>
      <dsp:txXfrm>
        <a:off x="4636172" y="1709404"/>
        <a:ext cx="2096217" cy="889304"/>
      </dsp:txXfrm>
    </dsp:sp>
    <dsp:sp modelId="{FACADB32-DDCC-4FC2-A7CC-3F5D76D7C691}">
      <dsp:nvSpPr>
        <dsp:cNvPr id="0" name=""/>
        <dsp:cNvSpPr/>
      </dsp:nvSpPr>
      <dsp:spPr>
        <a:xfrm>
          <a:off x="7097639" y="1709404"/>
          <a:ext cx="889304" cy="88930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A96F28-8966-4632-AB0A-B1A519F57C1F}">
      <dsp:nvSpPr>
        <dsp:cNvPr id="0" name=""/>
        <dsp:cNvSpPr/>
      </dsp:nvSpPr>
      <dsp:spPr>
        <a:xfrm>
          <a:off x="7284393" y="1896158"/>
          <a:ext cx="515796" cy="515796"/>
        </a:xfrm>
        <a:prstGeom prst="rect">
          <a:avLst/>
        </a:prstGeom>
        <a:blipFill>
          <a:blip xmlns:r="http://schemas.openxmlformats.org/officeDocument/2006/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72777-DA7C-4D79-BD17-F1F43A3E5D72}">
      <dsp:nvSpPr>
        <dsp:cNvPr id="0" name=""/>
        <dsp:cNvSpPr/>
      </dsp:nvSpPr>
      <dsp:spPr>
        <a:xfrm>
          <a:off x="8177509" y="1709404"/>
          <a:ext cx="2096217" cy="889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NZ" sz="2400" kern="1200"/>
            <a:t>Sustainability</a:t>
          </a:r>
        </a:p>
      </dsp:txBody>
      <dsp:txXfrm>
        <a:off x="8177509" y="1709404"/>
        <a:ext cx="2096217" cy="889304"/>
      </dsp:txXfrm>
    </dsp:sp>
    <dsp:sp modelId="{98627ADF-B0AC-4283-9C25-FD2FC2DCF441}">
      <dsp:nvSpPr>
        <dsp:cNvPr id="0" name=""/>
        <dsp:cNvSpPr/>
      </dsp:nvSpPr>
      <dsp:spPr>
        <a:xfrm>
          <a:off x="14966" y="3331087"/>
          <a:ext cx="889304" cy="88930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90E700-7515-4C1E-8CAE-7650C513AB4E}">
      <dsp:nvSpPr>
        <dsp:cNvPr id="0" name=""/>
        <dsp:cNvSpPr/>
      </dsp:nvSpPr>
      <dsp:spPr>
        <a:xfrm>
          <a:off x="201720" y="3517841"/>
          <a:ext cx="515796" cy="515796"/>
        </a:xfrm>
        <a:prstGeom prst="rect">
          <a:avLst/>
        </a:prstGeom>
        <a:blipFill>
          <a:blip xmlns:r="http://schemas.openxmlformats.org/officeDocument/2006/relationships"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ABE18D-54CE-4E2B-9629-2FD4A72C5BCD}">
      <dsp:nvSpPr>
        <dsp:cNvPr id="0" name=""/>
        <dsp:cNvSpPr/>
      </dsp:nvSpPr>
      <dsp:spPr>
        <a:xfrm>
          <a:off x="1094836" y="3331087"/>
          <a:ext cx="2096217" cy="889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NZ" sz="2400" kern="1200"/>
            <a:t>Society</a:t>
          </a:r>
        </a:p>
      </dsp:txBody>
      <dsp:txXfrm>
        <a:off x="1094836" y="3331087"/>
        <a:ext cx="2096217" cy="889304"/>
      </dsp:txXfrm>
    </dsp:sp>
    <dsp:sp modelId="{7F8958AE-0DB9-4830-8EFE-74EF73DCED91}">
      <dsp:nvSpPr>
        <dsp:cNvPr id="0" name=""/>
        <dsp:cNvSpPr/>
      </dsp:nvSpPr>
      <dsp:spPr>
        <a:xfrm>
          <a:off x="3556303" y="3331087"/>
          <a:ext cx="889304" cy="88930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C7094E-58B9-4BB3-90BA-5A026C38AFDE}">
      <dsp:nvSpPr>
        <dsp:cNvPr id="0" name=""/>
        <dsp:cNvSpPr/>
      </dsp:nvSpPr>
      <dsp:spPr>
        <a:xfrm>
          <a:off x="3743057" y="3517841"/>
          <a:ext cx="515796" cy="515796"/>
        </a:xfrm>
        <a:prstGeom prst="rect">
          <a:avLst/>
        </a:prstGeom>
        <a:blipFill>
          <a:blip xmlns:r="http://schemas.openxmlformats.org/officeDocument/2006/relationships"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020E98-F264-45B5-84D0-4C81442BBA5B}">
      <dsp:nvSpPr>
        <dsp:cNvPr id="0" name=""/>
        <dsp:cNvSpPr/>
      </dsp:nvSpPr>
      <dsp:spPr>
        <a:xfrm>
          <a:off x="4636172" y="3331087"/>
          <a:ext cx="2096217" cy="889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NZ" sz="2400" kern="1200"/>
            <a:t>Funding and charging </a:t>
          </a:r>
        </a:p>
      </dsp:txBody>
      <dsp:txXfrm>
        <a:off x="4636172" y="3331087"/>
        <a:ext cx="2096217" cy="8893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E21A1-C716-4662-B9CE-0E163FDAAE7C}">
      <dsp:nvSpPr>
        <dsp:cNvPr id="0" name=""/>
        <dsp:cNvSpPr/>
      </dsp:nvSpPr>
      <dsp:spPr>
        <a:xfrm>
          <a:off x="0" y="8652"/>
          <a:ext cx="102870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8D3BB6-BE58-4BE3-B40B-F53BEED70582}">
      <dsp:nvSpPr>
        <dsp:cNvPr id="0" name=""/>
        <dsp:cNvSpPr/>
      </dsp:nvSpPr>
      <dsp:spPr>
        <a:xfrm>
          <a:off x="276881" y="207750"/>
          <a:ext cx="503420" cy="503420"/>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854CBF-E178-40D9-8A22-EAAA25135A0D}">
      <dsp:nvSpPr>
        <dsp:cNvPr id="0" name=""/>
        <dsp:cNvSpPr/>
      </dsp:nvSpPr>
      <dsp:spPr>
        <a:xfrm>
          <a:off x="1057183" y="1805"/>
          <a:ext cx="92298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NZ" sz="2200" kern="1200" dirty="0"/>
            <a:t>Each table should select TWO current state themes to explore in detail</a:t>
          </a:r>
          <a:endParaRPr lang="en-US" sz="2200" kern="1200" dirty="0"/>
        </a:p>
      </dsp:txBody>
      <dsp:txXfrm>
        <a:off x="1057183" y="1805"/>
        <a:ext cx="9229816" cy="915310"/>
      </dsp:txXfrm>
    </dsp:sp>
    <dsp:sp modelId="{9B8AEBEE-585B-4059-8422-64617237A851}">
      <dsp:nvSpPr>
        <dsp:cNvPr id="0" name=""/>
        <dsp:cNvSpPr/>
      </dsp:nvSpPr>
      <dsp:spPr>
        <a:xfrm>
          <a:off x="0" y="1145944"/>
          <a:ext cx="102870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06174A-C146-4219-821A-E76B09C41590}">
      <dsp:nvSpPr>
        <dsp:cNvPr id="0" name=""/>
        <dsp:cNvSpPr/>
      </dsp:nvSpPr>
      <dsp:spPr>
        <a:xfrm>
          <a:off x="276881" y="1351889"/>
          <a:ext cx="503420" cy="503420"/>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7DEC70-CC89-4E9E-B7D9-3808FCBA099D}">
      <dsp:nvSpPr>
        <dsp:cNvPr id="0" name=""/>
        <dsp:cNvSpPr/>
      </dsp:nvSpPr>
      <dsp:spPr>
        <a:xfrm>
          <a:off x="1057183" y="1145944"/>
          <a:ext cx="92298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NZ" sz="2200" kern="1200" dirty="0"/>
            <a:t>At your table, discuss the relevant  section of the precirculated paper and respond to the relevant focus questions tabled</a:t>
          </a:r>
          <a:endParaRPr lang="en-US" sz="2200" kern="1200" dirty="0"/>
        </a:p>
      </dsp:txBody>
      <dsp:txXfrm>
        <a:off x="1057183" y="1145944"/>
        <a:ext cx="9229816" cy="915310"/>
      </dsp:txXfrm>
    </dsp:sp>
    <dsp:sp modelId="{70F2CAD5-3F09-4780-B6A4-8D70833FBFBF}">
      <dsp:nvSpPr>
        <dsp:cNvPr id="0" name=""/>
        <dsp:cNvSpPr/>
      </dsp:nvSpPr>
      <dsp:spPr>
        <a:xfrm>
          <a:off x="0" y="2290082"/>
          <a:ext cx="102870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C3A3CF-D304-42CF-BC75-7C32515632B3}">
      <dsp:nvSpPr>
        <dsp:cNvPr id="0" name=""/>
        <dsp:cNvSpPr/>
      </dsp:nvSpPr>
      <dsp:spPr>
        <a:xfrm>
          <a:off x="276881" y="2496027"/>
          <a:ext cx="503420" cy="503420"/>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DAF161-413F-4392-A0A1-05651E4AB786}">
      <dsp:nvSpPr>
        <dsp:cNvPr id="0" name=""/>
        <dsp:cNvSpPr/>
      </dsp:nvSpPr>
      <dsp:spPr>
        <a:xfrm>
          <a:off x="1057183" y="2290082"/>
          <a:ext cx="92298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NZ" sz="2200" kern="1200" dirty="0"/>
            <a:t>Use flip chart to record your ideas and suggested amendments</a:t>
          </a:r>
          <a:endParaRPr lang="en-US" sz="2200" kern="1200" dirty="0"/>
        </a:p>
      </dsp:txBody>
      <dsp:txXfrm>
        <a:off x="1057183" y="2290082"/>
        <a:ext cx="9229816" cy="915310"/>
      </dsp:txXfrm>
    </dsp:sp>
    <dsp:sp modelId="{5FFB4AFC-4683-4F15-9AEB-929348EFCC88}">
      <dsp:nvSpPr>
        <dsp:cNvPr id="0" name=""/>
        <dsp:cNvSpPr/>
      </dsp:nvSpPr>
      <dsp:spPr>
        <a:xfrm>
          <a:off x="0" y="3434221"/>
          <a:ext cx="102870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8AD026-7A99-4190-A3C7-D5DB16C4EF64}">
      <dsp:nvSpPr>
        <dsp:cNvPr id="0" name=""/>
        <dsp:cNvSpPr/>
      </dsp:nvSpPr>
      <dsp:spPr>
        <a:xfrm>
          <a:off x="276881" y="3640166"/>
          <a:ext cx="503420" cy="503420"/>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8F3615-BD1C-4439-A11F-AF8DCB661AE5}">
      <dsp:nvSpPr>
        <dsp:cNvPr id="0" name=""/>
        <dsp:cNvSpPr/>
      </dsp:nvSpPr>
      <dsp:spPr>
        <a:xfrm>
          <a:off x="1057183" y="3434221"/>
          <a:ext cx="92298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Work quickly and try not to over </a:t>
          </a:r>
          <a:r>
            <a:rPr lang="en-US" sz="2200" kern="1200" dirty="0" err="1"/>
            <a:t>analyse</a:t>
          </a:r>
          <a:endParaRPr lang="en-US" sz="2200" kern="1200" dirty="0"/>
        </a:p>
      </dsp:txBody>
      <dsp:txXfrm>
        <a:off x="1057183" y="3434221"/>
        <a:ext cx="9229816" cy="9153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F3646F-1EB3-47DB-907D-8369E63C5059}">
      <dsp:nvSpPr>
        <dsp:cNvPr id="0" name=""/>
        <dsp:cNvSpPr/>
      </dsp:nvSpPr>
      <dsp:spPr>
        <a:xfrm>
          <a:off x="0" y="484"/>
          <a:ext cx="3706762"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5FD5CA7-AECE-42B5-A372-769FECD1F34E}">
      <dsp:nvSpPr>
        <dsp:cNvPr id="0" name=""/>
        <dsp:cNvSpPr/>
      </dsp:nvSpPr>
      <dsp:spPr>
        <a:xfrm>
          <a:off x="0" y="484"/>
          <a:ext cx="3706762" cy="567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NZ" sz="1900" kern="1200" dirty="0">
              <a:solidFill>
                <a:schemeClr val="bg1"/>
              </a:solidFill>
            </a:rPr>
            <a:t>COVID-19</a:t>
          </a:r>
          <a:endParaRPr lang="en-US" sz="1900" kern="1200" dirty="0">
            <a:solidFill>
              <a:schemeClr val="bg1"/>
            </a:solidFill>
          </a:endParaRPr>
        </a:p>
      </dsp:txBody>
      <dsp:txXfrm>
        <a:off x="0" y="484"/>
        <a:ext cx="3706762" cy="567323"/>
      </dsp:txXfrm>
    </dsp:sp>
    <dsp:sp modelId="{AA9486B0-F68E-4A69-8128-CC72B5E1B0D0}">
      <dsp:nvSpPr>
        <dsp:cNvPr id="0" name=""/>
        <dsp:cNvSpPr/>
      </dsp:nvSpPr>
      <dsp:spPr>
        <a:xfrm>
          <a:off x="0" y="567808"/>
          <a:ext cx="3706762" cy="0"/>
        </a:xfrm>
        <a:prstGeom prst="line">
          <a:avLst/>
        </a:prstGeom>
        <a:gradFill rotWithShape="0">
          <a:gsLst>
            <a:gs pos="0">
              <a:schemeClr val="accent2">
                <a:hueOff val="10851"/>
                <a:satOff val="1665"/>
                <a:lumOff val="1340"/>
                <a:alphaOff val="0"/>
                <a:satMod val="103000"/>
                <a:lumMod val="102000"/>
                <a:tint val="94000"/>
              </a:schemeClr>
            </a:gs>
            <a:gs pos="50000">
              <a:schemeClr val="accent2">
                <a:hueOff val="10851"/>
                <a:satOff val="1665"/>
                <a:lumOff val="1340"/>
                <a:alphaOff val="0"/>
                <a:satMod val="110000"/>
                <a:lumMod val="100000"/>
                <a:shade val="100000"/>
              </a:schemeClr>
            </a:gs>
            <a:gs pos="100000">
              <a:schemeClr val="accent2">
                <a:hueOff val="10851"/>
                <a:satOff val="1665"/>
                <a:lumOff val="1340"/>
                <a:alphaOff val="0"/>
                <a:lumMod val="99000"/>
                <a:satMod val="120000"/>
                <a:shade val="78000"/>
              </a:schemeClr>
            </a:gs>
          </a:gsLst>
          <a:lin ang="5400000" scaled="0"/>
        </a:gradFill>
        <a:ln w="6350" cap="flat" cmpd="sng" algn="ctr">
          <a:solidFill>
            <a:schemeClr val="accent2">
              <a:hueOff val="10851"/>
              <a:satOff val="1665"/>
              <a:lumOff val="134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9173186-8296-425E-BF6D-524521C9EB10}">
      <dsp:nvSpPr>
        <dsp:cNvPr id="0" name=""/>
        <dsp:cNvSpPr/>
      </dsp:nvSpPr>
      <dsp:spPr>
        <a:xfrm>
          <a:off x="0" y="567808"/>
          <a:ext cx="3706762" cy="567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NZ" sz="1900" kern="1200" dirty="0">
              <a:solidFill>
                <a:schemeClr val="bg1"/>
              </a:solidFill>
            </a:rPr>
            <a:t>VUCA in our all our sectors</a:t>
          </a:r>
          <a:endParaRPr lang="en-US" sz="1900" kern="1200" dirty="0">
            <a:solidFill>
              <a:schemeClr val="bg1"/>
            </a:solidFill>
          </a:endParaRPr>
        </a:p>
      </dsp:txBody>
      <dsp:txXfrm>
        <a:off x="0" y="567808"/>
        <a:ext cx="3706762" cy="567323"/>
      </dsp:txXfrm>
    </dsp:sp>
    <dsp:sp modelId="{BEA51E39-74E0-4588-A986-7140DAD609DD}">
      <dsp:nvSpPr>
        <dsp:cNvPr id="0" name=""/>
        <dsp:cNvSpPr/>
      </dsp:nvSpPr>
      <dsp:spPr>
        <a:xfrm>
          <a:off x="0" y="1135131"/>
          <a:ext cx="3706762" cy="0"/>
        </a:xfrm>
        <a:prstGeom prst="line">
          <a:avLst/>
        </a:prstGeom>
        <a:gradFill rotWithShape="0">
          <a:gsLst>
            <a:gs pos="0">
              <a:schemeClr val="accent2">
                <a:hueOff val="21702"/>
                <a:satOff val="3330"/>
                <a:lumOff val="2680"/>
                <a:alphaOff val="0"/>
                <a:satMod val="103000"/>
                <a:lumMod val="102000"/>
                <a:tint val="94000"/>
              </a:schemeClr>
            </a:gs>
            <a:gs pos="50000">
              <a:schemeClr val="accent2">
                <a:hueOff val="21702"/>
                <a:satOff val="3330"/>
                <a:lumOff val="2680"/>
                <a:alphaOff val="0"/>
                <a:satMod val="110000"/>
                <a:lumMod val="100000"/>
                <a:shade val="100000"/>
              </a:schemeClr>
            </a:gs>
            <a:gs pos="100000">
              <a:schemeClr val="accent2">
                <a:hueOff val="21702"/>
                <a:satOff val="3330"/>
                <a:lumOff val="2680"/>
                <a:alphaOff val="0"/>
                <a:lumMod val="99000"/>
                <a:satMod val="120000"/>
                <a:shade val="78000"/>
              </a:schemeClr>
            </a:gs>
          </a:gsLst>
          <a:lin ang="5400000" scaled="0"/>
        </a:gradFill>
        <a:ln w="6350" cap="flat" cmpd="sng" algn="ctr">
          <a:solidFill>
            <a:schemeClr val="accent2">
              <a:hueOff val="21702"/>
              <a:satOff val="3330"/>
              <a:lumOff val="268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2C5146E-3F60-485C-9A6D-D9297D489486}">
      <dsp:nvSpPr>
        <dsp:cNvPr id="0" name=""/>
        <dsp:cNvSpPr/>
      </dsp:nvSpPr>
      <dsp:spPr>
        <a:xfrm>
          <a:off x="0" y="1135131"/>
          <a:ext cx="3706762" cy="567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NZ" sz="1900" kern="1200" dirty="0">
              <a:solidFill>
                <a:schemeClr val="bg1"/>
              </a:solidFill>
            </a:rPr>
            <a:t>Technology and other disruption</a:t>
          </a:r>
          <a:endParaRPr lang="en-US" sz="1900" kern="1200" dirty="0">
            <a:solidFill>
              <a:schemeClr val="bg1"/>
            </a:solidFill>
          </a:endParaRPr>
        </a:p>
      </dsp:txBody>
      <dsp:txXfrm>
        <a:off x="0" y="1135131"/>
        <a:ext cx="3706762" cy="567323"/>
      </dsp:txXfrm>
    </dsp:sp>
    <dsp:sp modelId="{FBC167CA-F96F-4C6D-962A-57A32857A646}">
      <dsp:nvSpPr>
        <dsp:cNvPr id="0" name=""/>
        <dsp:cNvSpPr/>
      </dsp:nvSpPr>
      <dsp:spPr>
        <a:xfrm>
          <a:off x="0" y="1702454"/>
          <a:ext cx="3706762" cy="0"/>
        </a:xfrm>
        <a:prstGeom prst="line">
          <a:avLst/>
        </a:prstGeom>
        <a:gradFill rotWithShape="0">
          <a:gsLst>
            <a:gs pos="0">
              <a:schemeClr val="accent2">
                <a:hueOff val="32552"/>
                <a:satOff val="4995"/>
                <a:lumOff val="4019"/>
                <a:alphaOff val="0"/>
                <a:satMod val="103000"/>
                <a:lumMod val="102000"/>
                <a:tint val="94000"/>
              </a:schemeClr>
            </a:gs>
            <a:gs pos="50000">
              <a:schemeClr val="accent2">
                <a:hueOff val="32552"/>
                <a:satOff val="4995"/>
                <a:lumOff val="4019"/>
                <a:alphaOff val="0"/>
                <a:satMod val="110000"/>
                <a:lumMod val="100000"/>
                <a:shade val="100000"/>
              </a:schemeClr>
            </a:gs>
            <a:gs pos="100000">
              <a:schemeClr val="accent2">
                <a:hueOff val="32552"/>
                <a:satOff val="4995"/>
                <a:lumOff val="4019"/>
                <a:alphaOff val="0"/>
                <a:lumMod val="99000"/>
                <a:satMod val="120000"/>
                <a:shade val="78000"/>
              </a:schemeClr>
            </a:gs>
          </a:gsLst>
          <a:lin ang="5400000" scaled="0"/>
        </a:gradFill>
        <a:ln w="6350" cap="flat" cmpd="sng" algn="ctr">
          <a:solidFill>
            <a:schemeClr val="accent2">
              <a:hueOff val="32552"/>
              <a:satOff val="4995"/>
              <a:lumOff val="401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C2B1781-5E1A-49D9-AD78-F8230500607C}">
      <dsp:nvSpPr>
        <dsp:cNvPr id="0" name=""/>
        <dsp:cNvSpPr/>
      </dsp:nvSpPr>
      <dsp:spPr>
        <a:xfrm>
          <a:off x="0" y="1702454"/>
          <a:ext cx="3706762" cy="567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NZ" sz="1900" kern="1200" dirty="0">
              <a:solidFill>
                <a:schemeClr val="bg1"/>
              </a:solidFill>
            </a:rPr>
            <a:t>Need for regional resilience</a:t>
          </a:r>
          <a:endParaRPr lang="en-US" sz="1900" kern="1200" dirty="0">
            <a:solidFill>
              <a:schemeClr val="bg1"/>
            </a:solidFill>
          </a:endParaRPr>
        </a:p>
      </dsp:txBody>
      <dsp:txXfrm>
        <a:off x="0" y="1702454"/>
        <a:ext cx="3706762" cy="567323"/>
      </dsp:txXfrm>
    </dsp:sp>
    <dsp:sp modelId="{C0FBA8B2-2ACD-4272-8548-5DDD52BB942B}">
      <dsp:nvSpPr>
        <dsp:cNvPr id="0" name=""/>
        <dsp:cNvSpPr/>
      </dsp:nvSpPr>
      <dsp:spPr>
        <a:xfrm>
          <a:off x="0" y="2269777"/>
          <a:ext cx="3706762" cy="0"/>
        </a:xfrm>
        <a:prstGeom prst="line">
          <a:avLst/>
        </a:prstGeom>
        <a:gradFill rotWithShape="0">
          <a:gsLst>
            <a:gs pos="0">
              <a:schemeClr val="accent2">
                <a:hueOff val="43403"/>
                <a:satOff val="6660"/>
                <a:lumOff val="5359"/>
                <a:alphaOff val="0"/>
                <a:satMod val="103000"/>
                <a:lumMod val="102000"/>
                <a:tint val="94000"/>
              </a:schemeClr>
            </a:gs>
            <a:gs pos="50000">
              <a:schemeClr val="accent2">
                <a:hueOff val="43403"/>
                <a:satOff val="6660"/>
                <a:lumOff val="5359"/>
                <a:alphaOff val="0"/>
                <a:satMod val="110000"/>
                <a:lumMod val="100000"/>
                <a:shade val="100000"/>
              </a:schemeClr>
            </a:gs>
            <a:gs pos="100000">
              <a:schemeClr val="accent2">
                <a:hueOff val="43403"/>
                <a:satOff val="6660"/>
                <a:lumOff val="5359"/>
                <a:alphaOff val="0"/>
                <a:lumMod val="99000"/>
                <a:satMod val="120000"/>
                <a:shade val="78000"/>
              </a:schemeClr>
            </a:gs>
          </a:gsLst>
          <a:lin ang="5400000" scaled="0"/>
        </a:gradFill>
        <a:ln w="6350" cap="flat" cmpd="sng" algn="ctr">
          <a:solidFill>
            <a:schemeClr val="accent2">
              <a:hueOff val="43403"/>
              <a:satOff val="6660"/>
              <a:lumOff val="535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F870507-98FA-4119-856B-56D6996129E4}">
      <dsp:nvSpPr>
        <dsp:cNvPr id="0" name=""/>
        <dsp:cNvSpPr/>
      </dsp:nvSpPr>
      <dsp:spPr>
        <a:xfrm>
          <a:off x="0" y="2269777"/>
          <a:ext cx="3706762" cy="567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NZ" sz="1900" kern="1200" dirty="0">
              <a:solidFill>
                <a:schemeClr val="bg1"/>
              </a:solidFill>
            </a:rPr>
            <a:t>Big investment decisions</a:t>
          </a:r>
          <a:endParaRPr lang="en-US" sz="1900" kern="1200" dirty="0">
            <a:solidFill>
              <a:schemeClr val="bg1"/>
            </a:solidFill>
          </a:endParaRPr>
        </a:p>
      </dsp:txBody>
      <dsp:txXfrm>
        <a:off x="0" y="2269777"/>
        <a:ext cx="3706762" cy="567323"/>
      </dsp:txXfrm>
    </dsp:sp>
    <dsp:sp modelId="{82F2908B-49AE-44CB-8F38-009C7D633BC7}">
      <dsp:nvSpPr>
        <dsp:cNvPr id="0" name=""/>
        <dsp:cNvSpPr/>
      </dsp:nvSpPr>
      <dsp:spPr>
        <a:xfrm>
          <a:off x="0" y="2837100"/>
          <a:ext cx="3706762" cy="0"/>
        </a:xfrm>
        <a:prstGeom prst="line">
          <a:avLst/>
        </a:prstGeom>
        <a:gradFill rotWithShape="0">
          <a:gsLst>
            <a:gs pos="0">
              <a:schemeClr val="accent2">
                <a:hueOff val="54254"/>
                <a:satOff val="8325"/>
                <a:lumOff val="6699"/>
                <a:alphaOff val="0"/>
                <a:satMod val="103000"/>
                <a:lumMod val="102000"/>
                <a:tint val="94000"/>
              </a:schemeClr>
            </a:gs>
            <a:gs pos="50000">
              <a:schemeClr val="accent2">
                <a:hueOff val="54254"/>
                <a:satOff val="8325"/>
                <a:lumOff val="6699"/>
                <a:alphaOff val="0"/>
                <a:satMod val="110000"/>
                <a:lumMod val="100000"/>
                <a:shade val="100000"/>
              </a:schemeClr>
            </a:gs>
            <a:gs pos="100000">
              <a:schemeClr val="accent2">
                <a:hueOff val="54254"/>
                <a:satOff val="8325"/>
                <a:lumOff val="6699"/>
                <a:alphaOff val="0"/>
                <a:lumMod val="99000"/>
                <a:satMod val="120000"/>
                <a:shade val="78000"/>
              </a:schemeClr>
            </a:gs>
          </a:gsLst>
          <a:lin ang="5400000" scaled="0"/>
        </a:gradFill>
        <a:ln w="6350" cap="flat" cmpd="sng" algn="ctr">
          <a:solidFill>
            <a:schemeClr val="accent2">
              <a:hueOff val="54254"/>
              <a:satOff val="8325"/>
              <a:lumOff val="669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6A16BB5-A27F-4094-AB73-D8BABFFDEAAD}">
      <dsp:nvSpPr>
        <dsp:cNvPr id="0" name=""/>
        <dsp:cNvSpPr/>
      </dsp:nvSpPr>
      <dsp:spPr>
        <a:xfrm>
          <a:off x="0" y="2837100"/>
          <a:ext cx="3706762" cy="567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NZ" sz="1800" kern="1200" dirty="0">
              <a:solidFill>
                <a:schemeClr val="bg1"/>
              </a:solidFill>
            </a:rPr>
            <a:t>Increasing Governmental and societal expectations</a:t>
          </a:r>
          <a:endParaRPr lang="en-US" sz="1800" kern="1200" dirty="0">
            <a:solidFill>
              <a:schemeClr val="bg1"/>
            </a:solidFill>
          </a:endParaRPr>
        </a:p>
      </dsp:txBody>
      <dsp:txXfrm>
        <a:off x="0" y="2837100"/>
        <a:ext cx="3706762" cy="567323"/>
      </dsp:txXfrm>
    </dsp:sp>
    <dsp:sp modelId="{44C5D24D-7B3D-48DC-9A98-51DDDEF5C009}">
      <dsp:nvSpPr>
        <dsp:cNvPr id="0" name=""/>
        <dsp:cNvSpPr/>
      </dsp:nvSpPr>
      <dsp:spPr>
        <a:xfrm>
          <a:off x="0" y="3404423"/>
          <a:ext cx="3706762" cy="0"/>
        </a:xfrm>
        <a:prstGeom prst="line">
          <a:avLst/>
        </a:prstGeom>
        <a:gradFill rotWithShape="0">
          <a:gsLst>
            <a:gs pos="0">
              <a:schemeClr val="accent2">
                <a:hueOff val="65105"/>
                <a:satOff val="9990"/>
                <a:lumOff val="8039"/>
                <a:alphaOff val="0"/>
                <a:satMod val="103000"/>
                <a:lumMod val="102000"/>
                <a:tint val="94000"/>
              </a:schemeClr>
            </a:gs>
            <a:gs pos="50000">
              <a:schemeClr val="accent2">
                <a:hueOff val="65105"/>
                <a:satOff val="9990"/>
                <a:lumOff val="8039"/>
                <a:alphaOff val="0"/>
                <a:satMod val="110000"/>
                <a:lumMod val="100000"/>
                <a:shade val="100000"/>
              </a:schemeClr>
            </a:gs>
            <a:gs pos="100000">
              <a:schemeClr val="accent2">
                <a:hueOff val="65105"/>
                <a:satOff val="9990"/>
                <a:lumOff val="8039"/>
                <a:alphaOff val="0"/>
                <a:lumMod val="99000"/>
                <a:satMod val="120000"/>
                <a:shade val="78000"/>
              </a:schemeClr>
            </a:gs>
          </a:gsLst>
          <a:lin ang="5400000" scaled="0"/>
        </a:gradFill>
        <a:ln w="6350" cap="flat" cmpd="sng" algn="ctr">
          <a:solidFill>
            <a:schemeClr val="accent2">
              <a:hueOff val="65105"/>
              <a:satOff val="9990"/>
              <a:lumOff val="803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5F61976-E7E7-4BDE-BAAE-F7E5FCD70CBB}">
      <dsp:nvSpPr>
        <dsp:cNvPr id="0" name=""/>
        <dsp:cNvSpPr/>
      </dsp:nvSpPr>
      <dsp:spPr>
        <a:xfrm>
          <a:off x="0" y="3404423"/>
          <a:ext cx="3706762" cy="567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NZ" sz="1600" kern="1200" dirty="0">
              <a:solidFill>
                <a:schemeClr val="bg1"/>
              </a:solidFill>
            </a:rPr>
            <a:t>…</a:t>
          </a:r>
          <a:r>
            <a:rPr lang="en-NZ" sz="1800" kern="1200" dirty="0">
              <a:solidFill>
                <a:schemeClr val="bg1"/>
              </a:solidFill>
            </a:rPr>
            <a:t>and much much more!</a:t>
          </a:r>
          <a:endParaRPr lang="en-US" sz="1800" kern="1200" dirty="0">
            <a:solidFill>
              <a:schemeClr val="bg1"/>
            </a:solidFill>
          </a:endParaRPr>
        </a:p>
      </dsp:txBody>
      <dsp:txXfrm>
        <a:off x="0" y="3404423"/>
        <a:ext cx="3706762" cy="5673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18CE1-0CD5-4ED6-854B-819B550A92C4}">
      <dsp:nvSpPr>
        <dsp:cNvPr id="0" name=""/>
        <dsp:cNvSpPr/>
      </dsp:nvSpPr>
      <dsp:spPr>
        <a:xfrm>
          <a:off x="643043" y="1669"/>
          <a:ext cx="2813314" cy="168798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In your table groups. working together…</a:t>
          </a:r>
        </a:p>
      </dsp:txBody>
      <dsp:txXfrm>
        <a:off x="643043" y="1669"/>
        <a:ext cx="2813314" cy="1687988"/>
      </dsp:txXfrm>
    </dsp:sp>
    <dsp:sp modelId="{BB960BE6-4BB6-4BD0-96CC-2B67B8038A92}">
      <dsp:nvSpPr>
        <dsp:cNvPr id="0" name=""/>
        <dsp:cNvSpPr/>
      </dsp:nvSpPr>
      <dsp:spPr>
        <a:xfrm>
          <a:off x="3737689" y="1669"/>
          <a:ext cx="2813314" cy="168798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Pick the TWO elements you think need to change MOST, given the earlier activity</a:t>
          </a:r>
        </a:p>
      </dsp:txBody>
      <dsp:txXfrm>
        <a:off x="3737689" y="1669"/>
        <a:ext cx="2813314" cy="1687988"/>
      </dsp:txXfrm>
    </dsp:sp>
    <dsp:sp modelId="{6FBDCFC0-DBC1-4D79-BB79-5FB7D3E744F0}">
      <dsp:nvSpPr>
        <dsp:cNvPr id="0" name=""/>
        <dsp:cNvSpPr/>
      </dsp:nvSpPr>
      <dsp:spPr>
        <a:xfrm>
          <a:off x="6832335" y="1669"/>
          <a:ext cx="2813314" cy="168798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For each element, use a separate flip chart to jot down specific  ‘what’ ideas in </a:t>
          </a:r>
          <a:r>
            <a:rPr lang="en-US" sz="2200" i="1" kern="1200" dirty="0"/>
            <a:t>opportunity</a:t>
          </a:r>
          <a:r>
            <a:rPr lang="en-US" sz="2200" kern="1200" dirty="0"/>
            <a:t> format</a:t>
          </a:r>
        </a:p>
      </dsp:txBody>
      <dsp:txXfrm>
        <a:off x="6832335" y="1669"/>
        <a:ext cx="2813314" cy="1687988"/>
      </dsp:txXfrm>
    </dsp:sp>
    <dsp:sp modelId="{BB9257AD-F35F-47BF-9223-D5FEDF3998E0}">
      <dsp:nvSpPr>
        <dsp:cNvPr id="0" name=""/>
        <dsp:cNvSpPr/>
      </dsp:nvSpPr>
      <dsp:spPr>
        <a:xfrm>
          <a:off x="643043" y="1970989"/>
          <a:ext cx="2813314" cy="168798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That is…</a:t>
          </a:r>
        </a:p>
        <a:p>
          <a:pPr marL="171450" lvl="1" indent="-171450" algn="l" defTabSz="755650">
            <a:lnSpc>
              <a:spcPct val="90000"/>
            </a:lnSpc>
            <a:spcBef>
              <a:spcPct val="0"/>
            </a:spcBef>
            <a:spcAft>
              <a:spcPct val="15000"/>
            </a:spcAft>
            <a:buChar char="•"/>
          </a:pPr>
          <a:r>
            <a:rPr lang="en-US" sz="1700" kern="1200"/>
            <a:t>‘There is an opportunity to…..’</a:t>
          </a:r>
        </a:p>
      </dsp:txBody>
      <dsp:txXfrm>
        <a:off x="643043" y="1970989"/>
        <a:ext cx="2813314" cy="1687988"/>
      </dsp:txXfrm>
    </dsp:sp>
    <dsp:sp modelId="{42D2AB0C-9034-44B2-9CF4-531B9B3EE1E5}">
      <dsp:nvSpPr>
        <dsp:cNvPr id="0" name=""/>
        <dsp:cNvSpPr/>
      </dsp:nvSpPr>
      <dsp:spPr>
        <a:xfrm>
          <a:off x="3737689" y="1970989"/>
          <a:ext cx="2813314" cy="168798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No over analysis, just churn ‘em out (try for ten for each)</a:t>
          </a:r>
        </a:p>
      </dsp:txBody>
      <dsp:txXfrm>
        <a:off x="3737689" y="1970989"/>
        <a:ext cx="2813314" cy="1687988"/>
      </dsp:txXfrm>
    </dsp:sp>
    <dsp:sp modelId="{9101D6FC-DAD7-4AEC-BED5-FA6101D929D3}">
      <dsp:nvSpPr>
        <dsp:cNvPr id="0" name=""/>
        <dsp:cNvSpPr/>
      </dsp:nvSpPr>
      <dsp:spPr>
        <a:xfrm>
          <a:off x="6832335" y="1970989"/>
          <a:ext cx="2813314" cy="168798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If you were involved in the earlier NSS work, bear those ideas in mind too</a:t>
          </a:r>
        </a:p>
      </dsp:txBody>
      <dsp:txXfrm>
        <a:off x="6832335" y="1970989"/>
        <a:ext cx="2813314" cy="16879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F19C7-B19E-4741-A3C8-AA62B47C9A3D}">
      <dsp:nvSpPr>
        <dsp:cNvPr id="0" name=""/>
        <dsp:cNvSpPr/>
      </dsp:nvSpPr>
      <dsp:spPr>
        <a:xfrm>
          <a:off x="1281424" y="296442"/>
          <a:ext cx="4058907" cy="1538835"/>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3ECBFA8E-1C39-4487-87CA-B95F3B89947C}">
      <dsp:nvSpPr>
        <dsp:cNvPr id="0" name=""/>
        <dsp:cNvSpPr/>
      </dsp:nvSpPr>
      <dsp:spPr>
        <a:xfrm>
          <a:off x="2878370" y="3760283"/>
          <a:ext cx="746918" cy="478028"/>
        </a:xfrm>
        <a:prstGeom prst="downArrow">
          <a:avLst/>
        </a:prstGeom>
        <a:solidFill>
          <a:schemeClr val="tx2"/>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38E4CEAF-1B02-4949-BAF5-C0A742477816}">
      <dsp:nvSpPr>
        <dsp:cNvPr id="0" name=""/>
        <dsp:cNvSpPr/>
      </dsp:nvSpPr>
      <dsp:spPr>
        <a:xfrm>
          <a:off x="1414520" y="4310697"/>
          <a:ext cx="3585210" cy="896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NZ" sz="3200" kern="1200" dirty="0">
              <a:solidFill>
                <a:schemeClr val="accent5">
                  <a:lumMod val="75000"/>
                </a:schemeClr>
              </a:solidFill>
            </a:rPr>
            <a:t>What are our priorities?</a:t>
          </a:r>
        </a:p>
      </dsp:txBody>
      <dsp:txXfrm>
        <a:off x="1414520" y="4310697"/>
        <a:ext cx="3585210" cy="896302"/>
      </dsp:txXfrm>
    </dsp:sp>
    <dsp:sp modelId="{B2155343-A4BB-4C52-8D3F-BCFE4D3D38E2}">
      <dsp:nvSpPr>
        <dsp:cNvPr id="0" name=""/>
        <dsp:cNvSpPr/>
      </dsp:nvSpPr>
      <dsp:spPr>
        <a:xfrm>
          <a:off x="2455868" y="1914498"/>
          <a:ext cx="1344453" cy="134445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NZ" sz="3100" kern="1200" dirty="0"/>
            <a:t>FR2</a:t>
          </a:r>
        </a:p>
      </dsp:txBody>
      <dsp:txXfrm>
        <a:off x="2652759" y="2111389"/>
        <a:ext cx="950671" cy="950671"/>
      </dsp:txXfrm>
    </dsp:sp>
    <dsp:sp modelId="{68D56E59-2345-497F-9F68-3D6109800B90}">
      <dsp:nvSpPr>
        <dsp:cNvPr id="0" name=""/>
        <dsp:cNvSpPr/>
      </dsp:nvSpPr>
      <dsp:spPr>
        <a:xfrm>
          <a:off x="1539575" y="834737"/>
          <a:ext cx="1344453" cy="134445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solidFill>
            <a:schemeClr val="accent4"/>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NZ" sz="3100" kern="1200" dirty="0"/>
            <a:t>S3</a:t>
          </a:r>
        </a:p>
      </dsp:txBody>
      <dsp:txXfrm>
        <a:off x="1736466" y="1031628"/>
        <a:ext cx="950671" cy="950671"/>
      </dsp:txXfrm>
    </dsp:sp>
    <dsp:sp modelId="{7469E2B2-5F7E-4E89-B0AE-2875C18E93EB}">
      <dsp:nvSpPr>
        <dsp:cNvPr id="0" name=""/>
        <dsp:cNvSpPr/>
      </dsp:nvSpPr>
      <dsp:spPr>
        <a:xfrm>
          <a:off x="2868168" y="622007"/>
          <a:ext cx="1344453" cy="126203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solidFill>
            <a:schemeClr val="accent4"/>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NZ" sz="3100" kern="1200" dirty="0"/>
            <a:t>WB1</a:t>
          </a:r>
        </a:p>
      </dsp:txBody>
      <dsp:txXfrm>
        <a:off x="3065059" y="806828"/>
        <a:ext cx="950671" cy="892396"/>
      </dsp:txXfrm>
    </dsp:sp>
    <dsp:sp modelId="{0FAFA70A-0710-4DC9-AAAC-C240C503C3DA}">
      <dsp:nvSpPr>
        <dsp:cNvPr id="0" name=""/>
        <dsp:cNvSpPr/>
      </dsp:nvSpPr>
      <dsp:spPr>
        <a:xfrm>
          <a:off x="1204278" y="288615"/>
          <a:ext cx="4182745" cy="3346196"/>
        </a:xfrm>
        <a:prstGeom prst="funnel">
          <a:avLst/>
        </a:prstGeom>
        <a:solidFill>
          <a:schemeClr val="accent2">
            <a:alpha val="4000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22463-450A-494F-9440-67917E46C1D6}">
      <dsp:nvSpPr>
        <dsp:cNvPr id="0" name=""/>
        <dsp:cNvSpPr/>
      </dsp:nvSpPr>
      <dsp:spPr>
        <a:xfrm>
          <a:off x="0" y="531"/>
          <a:ext cx="102870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8E6451-E204-4062-85CB-52EBA1ECF1A8}">
      <dsp:nvSpPr>
        <dsp:cNvPr id="0" name=""/>
        <dsp:cNvSpPr/>
      </dsp:nvSpPr>
      <dsp:spPr>
        <a:xfrm>
          <a:off x="375988" y="280191"/>
          <a:ext cx="683614" cy="683614"/>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203FB9-76D4-46D3-A86B-F1179FC9ECF7}">
      <dsp:nvSpPr>
        <dsp:cNvPr id="0" name=""/>
        <dsp:cNvSpPr/>
      </dsp:nvSpPr>
      <dsp:spPr>
        <a:xfrm>
          <a:off x="1435590" y="531"/>
          <a:ext cx="462915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NZ" sz="2500" kern="1200"/>
            <a:t>Quick wins</a:t>
          </a:r>
        </a:p>
      </dsp:txBody>
      <dsp:txXfrm>
        <a:off x="1435590" y="531"/>
        <a:ext cx="4629150" cy="1242935"/>
      </dsp:txXfrm>
    </dsp:sp>
    <dsp:sp modelId="{74543C66-9611-4128-813A-DB89204A064F}">
      <dsp:nvSpPr>
        <dsp:cNvPr id="0" name=""/>
        <dsp:cNvSpPr/>
      </dsp:nvSpPr>
      <dsp:spPr>
        <a:xfrm>
          <a:off x="6064740" y="531"/>
          <a:ext cx="422225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11200">
            <a:lnSpc>
              <a:spcPct val="90000"/>
            </a:lnSpc>
            <a:spcBef>
              <a:spcPct val="0"/>
            </a:spcBef>
            <a:spcAft>
              <a:spcPct val="35000"/>
            </a:spcAft>
            <a:buNone/>
          </a:pPr>
          <a:r>
            <a:rPr lang="en-NZ" sz="1600" b="1" kern="1200" dirty="0">
              <a:solidFill>
                <a:schemeClr val="accent5">
                  <a:lumMod val="75000"/>
                </a:schemeClr>
              </a:solidFill>
            </a:rPr>
            <a:t>6-12 months</a:t>
          </a:r>
        </a:p>
        <a:p>
          <a:pPr marL="0" lvl="0" indent="0" algn="l" defTabSz="711200">
            <a:lnSpc>
              <a:spcPct val="90000"/>
            </a:lnSpc>
            <a:spcBef>
              <a:spcPct val="0"/>
            </a:spcBef>
            <a:spcAft>
              <a:spcPct val="35000"/>
            </a:spcAft>
            <a:buNone/>
          </a:pPr>
          <a:r>
            <a:rPr lang="en-NZ" sz="1600" b="1" kern="1200" dirty="0">
              <a:solidFill>
                <a:schemeClr val="accent5">
                  <a:lumMod val="75000"/>
                </a:schemeClr>
              </a:solidFill>
            </a:rPr>
            <a:t>For example: S2, etc</a:t>
          </a:r>
        </a:p>
        <a:p>
          <a:pPr marL="0" lvl="0" indent="0" algn="l" defTabSz="711200">
            <a:lnSpc>
              <a:spcPct val="90000"/>
            </a:lnSpc>
            <a:spcBef>
              <a:spcPct val="0"/>
            </a:spcBef>
            <a:spcAft>
              <a:spcPct val="35000"/>
            </a:spcAft>
            <a:buNone/>
          </a:pPr>
          <a:r>
            <a:rPr lang="en-NZ" sz="1600" b="1" kern="1200" dirty="0">
              <a:solidFill>
                <a:schemeClr val="accent5">
                  <a:lumMod val="75000"/>
                </a:schemeClr>
              </a:solidFill>
            </a:rPr>
            <a:t>List your quick win opportunities  here</a:t>
          </a:r>
        </a:p>
      </dsp:txBody>
      <dsp:txXfrm>
        <a:off x="6064740" y="531"/>
        <a:ext cx="4222259" cy="1242935"/>
      </dsp:txXfrm>
    </dsp:sp>
    <dsp:sp modelId="{37D7577B-F11C-408D-AB05-00521C9F34D5}">
      <dsp:nvSpPr>
        <dsp:cNvPr id="0" name=""/>
        <dsp:cNvSpPr/>
      </dsp:nvSpPr>
      <dsp:spPr>
        <a:xfrm>
          <a:off x="0" y="1554201"/>
          <a:ext cx="102870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3CB5A6-8A6C-4932-9916-8B079E7022F8}">
      <dsp:nvSpPr>
        <dsp:cNvPr id="0" name=""/>
        <dsp:cNvSpPr/>
      </dsp:nvSpPr>
      <dsp:spPr>
        <a:xfrm>
          <a:off x="375988" y="1833861"/>
          <a:ext cx="683614" cy="683614"/>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B9ADCA-64BF-4323-B221-BAB3604BEAAB}">
      <dsp:nvSpPr>
        <dsp:cNvPr id="0" name=""/>
        <dsp:cNvSpPr/>
      </dsp:nvSpPr>
      <dsp:spPr>
        <a:xfrm>
          <a:off x="1435590" y="1554201"/>
          <a:ext cx="462915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NZ" sz="2500" kern="1200"/>
            <a:t>Performance improvements</a:t>
          </a:r>
        </a:p>
      </dsp:txBody>
      <dsp:txXfrm>
        <a:off x="1435590" y="1554201"/>
        <a:ext cx="4629150" cy="1242935"/>
      </dsp:txXfrm>
    </dsp:sp>
    <dsp:sp modelId="{DE90693A-96CB-477B-A682-D141FCF1D4A6}">
      <dsp:nvSpPr>
        <dsp:cNvPr id="0" name=""/>
        <dsp:cNvSpPr/>
      </dsp:nvSpPr>
      <dsp:spPr>
        <a:xfrm>
          <a:off x="6064740" y="1554201"/>
          <a:ext cx="422225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11200">
            <a:lnSpc>
              <a:spcPct val="90000"/>
            </a:lnSpc>
            <a:spcBef>
              <a:spcPct val="0"/>
            </a:spcBef>
            <a:spcAft>
              <a:spcPct val="35000"/>
            </a:spcAft>
            <a:buNone/>
          </a:pPr>
          <a:r>
            <a:rPr lang="en-NZ" sz="1600" b="1" kern="1200" dirty="0">
              <a:solidFill>
                <a:schemeClr val="accent5">
                  <a:lumMod val="75000"/>
                </a:schemeClr>
              </a:solidFill>
            </a:rPr>
            <a:t>1-3 years</a:t>
          </a:r>
        </a:p>
        <a:p>
          <a:pPr marL="0" lvl="0" indent="0" algn="l" defTabSz="711200">
            <a:lnSpc>
              <a:spcPct val="90000"/>
            </a:lnSpc>
            <a:spcBef>
              <a:spcPct val="0"/>
            </a:spcBef>
            <a:spcAft>
              <a:spcPct val="35000"/>
            </a:spcAft>
            <a:buNone/>
          </a:pPr>
          <a:r>
            <a:rPr lang="en-NZ" sz="1600" b="1" kern="1200" dirty="0">
              <a:solidFill>
                <a:schemeClr val="accent5">
                  <a:lumMod val="75000"/>
                </a:schemeClr>
              </a:solidFill>
            </a:rPr>
            <a:t>List your medium term opportunities here</a:t>
          </a:r>
        </a:p>
      </dsp:txBody>
      <dsp:txXfrm>
        <a:off x="6064740" y="1554201"/>
        <a:ext cx="4222259" cy="1242935"/>
      </dsp:txXfrm>
    </dsp:sp>
    <dsp:sp modelId="{3DAECBA0-592D-4BA4-B147-CE78A6E7E918}">
      <dsp:nvSpPr>
        <dsp:cNvPr id="0" name=""/>
        <dsp:cNvSpPr/>
      </dsp:nvSpPr>
      <dsp:spPr>
        <a:xfrm>
          <a:off x="0" y="3107870"/>
          <a:ext cx="102870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A7E5E2-D37E-4AEA-8134-3DC21AA89BC4}">
      <dsp:nvSpPr>
        <dsp:cNvPr id="0" name=""/>
        <dsp:cNvSpPr/>
      </dsp:nvSpPr>
      <dsp:spPr>
        <a:xfrm>
          <a:off x="375988" y="3387531"/>
          <a:ext cx="683614" cy="683614"/>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02A354-A43D-4B25-BC5A-451FFC425B87}">
      <dsp:nvSpPr>
        <dsp:cNvPr id="0" name=""/>
        <dsp:cNvSpPr/>
      </dsp:nvSpPr>
      <dsp:spPr>
        <a:xfrm>
          <a:off x="1435590" y="3107870"/>
          <a:ext cx="462915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NZ" sz="2500" kern="1200"/>
            <a:t>Game changers</a:t>
          </a:r>
        </a:p>
      </dsp:txBody>
      <dsp:txXfrm>
        <a:off x="1435590" y="3107870"/>
        <a:ext cx="4629150" cy="1242935"/>
      </dsp:txXfrm>
    </dsp:sp>
    <dsp:sp modelId="{85DDF1C3-D483-4D60-AF35-C1711B44C927}">
      <dsp:nvSpPr>
        <dsp:cNvPr id="0" name=""/>
        <dsp:cNvSpPr/>
      </dsp:nvSpPr>
      <dsp:spPr>
        <a:xfrm>
          <a:off x="6064740" y="3107870"/>
          <a:ext cx="422225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11200">
            <a:lnSpc>
              <a:spcPct val="90000"/>
            </a:lnSpc>
            <a:spcBef>
              <a:spcPct val="0"/>
            </a:spcBef>
            <a:spcAft>
              <a:spcPct val="35000"/>
            </a:spcAft>
            <a:buNone/>
          </a:pPr>
          <a:r>
            <a:rPr lang="en-NZ" sz="1600" b="1" kern="1200" dirty="0">
              <a:solidFill>
                <a:schemeClr val="accent5">
                  <a:lumMod val="75000"/>
                </a:schemeClr>
              </a:solidFill>
            </a:rPr>
            <a:t>3 years </a:t>
          </a:r>
        </a:p>
        <a:p>
          <a:pPr marL="0" lvl="0" indent="0" algn="l" defTabSz="711200">
            <a:lnSpc>
              <a:spcPct val="90000"/>
            </a:lnSpc>
            <a:spcBef>
              <a:spcPct val="0"/>
            </a:spcBef>
            <a:spcAft>
              <a:spcPct val="35000"/>
            </a:spcAft>
            <a:buNone/>
          </a:pPr>
          <a:r>
            <a:rPr lang="en-NZ" sz="1600" b="1" kern="1200" dirty="0">
              <a:solidFill>
                <a:schemeClr val="accent5">
                  <a:lumMod val="75000"/>
                </a:schemeClr>
              </a:solidFill>
            </a:rPr>
            <a:t>List your longer run opportunities here</a:t>
          </a:r>
        </a:p>
      </dsp:txBody>
      <dsp:txXfrm>
        <a:off x="6064740" y="3107870"/>
        <a:ext cx="4222259" cy="12429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6D371-635E-4BCC-AF95-855253848F76}">
      <dsp:nvSpPr>
        <dsp:cNvPr id="0" name=""/>
        <dsp:cNvSpPr/>
      </dsp:nvSpPr>
      <dsp:spPr>
        <a:xfrm>
          <a:off x="264008" y="101955"/>
          <a:ext cx="1362585" cy="136258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D71539-8CFE-415A-A5B4-EB7A09139A02}">
      <dsp:nvSpPr>
        <dsp:cNvPr id="0" name=""/>
        <dsp:cNvSpPr/>
      </dsp:nvSpPr>
      <dsp:spPr>
        <a:xfrm>
          <a:off x="550151" y="388098"/>
          <a:ext cx="790299" cy="790299"/>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6125F3-AE1B-4098-A433-6803BF32D0F8}">
      <dsp:nvSpPr>
        <dsp:cNvPr id="0" name=""/>
        <dsp:cNvSpPr/>
      </dsp:nvSpPr>
      <dsp:spPr>
        <a:xfrm>
          <a:off x="1918575" y="101955"/>
          <a:ext cx="3211807" cy="1362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kern="1200" dirty="0"/>
            <a:t>We’ll collate all this material </a:t>
          </a:r>
        </a:p>
      </dsp:txBody>
      <dsp:txXfrm>
        <a:off x="1918575" y="101955"/>
        <a:ext cx="3211807" cy="1362585"/>
      </dsp:txXfrm>
    </dsp:sp>
    <dsp:sp modelId="{C8E1294B-0F98-4BE4-A11B-42F06EA97EE9}">
      <dsp:nvSpPr>
        <dsp:cNvPr id="0" name=""/>
        <dsp:cNvSpPr/>
      </dsp:nvSpPr>
      <dsp:spPr>
        <a:xfrm>
          <a:off x="5690016" y="101955"/>
          <a:ext cx="1362585" cy="136258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9317DC-F6E5-4757-8D7B-0B90DE92D188}">
      <dsp:nvSpPr>
        <dsp:cNvPr id="0" name=""/>
        <dsp:cNvSpPr/>
      </dsp:nvSpPr>
      <dsp:spPr>
        <a:xfrm>
          <a:off x="5976159" y="388098"/>
          <a:ext cx="790299" cy="790299"/>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452A27-4BBC-423A-BE51-3C1255D374AE}">
      <dsp:nvSpPr>
        <dsp:cNvPr id="0" name=""/>
        <dsp:cNvSpPr/>
      </dsp:nvSpPr>
      <dsp:spPr>
        <a:xfrm>
          <a:off x="7344584" y="101955"/>
          <a:ext cx="3211807" cy="1362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kern="1200" dirty="0"/>
            <a:t>We’ll sketch the opportunity roadmap you created</a:t>
          </a:r>
        </a:p>
      </dsp:txBody>
      <dsp:txXfrm>
        <a:off x="7344584" y="101955"/>
        <a:ext cx="3211807" cy="1362585"/>
      </dsp:txXfrm>
    </dsp:sp>
    <dsp:sp modelId="{A33AEB75-B366-47D8-9376-EA857F040612}">
      <dsp:nvSpPr>
        <dsp:cNvPr id="0" name=""/>
        <dsp:cNvSpPr/>
      </dsp:nvSpPr>
      <dsp:spPr>
        <a:xfrm>
          <a:off x="264008" y="2064472"/>
          <a:ext cx="1362585" cy="13625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A1188A-7452-4416-A3E4-F864FC8E51E9}">
      <dsp:nvSpPr>
        <dsp:cNvPr id="0" name=""/>
        <dsp:cNvSpPr/>
      </dsp:nvSpPr>
      <dsp:spPr>
        <a:xfrm>
          <a:off x="550151" y="2350615"/>
          <a:ext cx="790299" cy="790299"/>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B0454A-804E-4F58-A95E-59D7219C02DE}">
      <dsp:nvSpPr>
        <dsp:cNvPr id="0" name=""/>
        <dsp:cNvSpPr/>
      </dsp:nvSpPr>
      <dsp:spPr>
        <a:xfrm>
          <a:off x="1397363" y="2000458"/>
          <a:ext cx="3211807" cy="1362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endParaRPr lang="en-US" sz="2300" kern="1200" dirty="0"/>
        </a:p>
      </dsp:txBody>
      <dsp:txXfrm>
        <a:off x="1397363" y="2000458"/>
        <a:ext cx="3211807" cy="1362585"/>
      </dsp:txXfrm>
    </dsp:sp>
    <dsp:sp modelId="{4606CE7D-4643-47BC-BDC9-BA67C1402C37}">
      <dsp:nvSpPr>
        <dsp:cNvPr id="0" name=""/>
        <dsp:cNvSpPr/>
      </dsp:nvSpPr>
      <dsp:spPr>
        <a:xfrm>
          <a:off x="5690016" y="2064472"/>
          <a:ext cx="1362585" cy="136258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5429D0-48B0-43DE-94BD-56E95F17AAC5}">
      <dsp:nvSpPr>
        <dsp:cNvPr id="0" name=""/>
        <dsp:cNvSpPr/>
      </dsp:nvSpPr>
      <dsp:spPr>
        <a:xfrm>
          <a:off x="5976159" y="2350615"/>
          <a:ext cx="790299" cy="790299"/>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E9FF10-E74E-4E5D-9B6D-3C3A328BF094}">
      <dsp:nvSpPr>
        <dsp:cNvPr id="0" name=""/>
        <dsp:cNvSpPr/>
      </dsp:nvSpPr>
      <dsp:spPr>
        <a:xfrm>
          <a:off x="7344584" y="2064472"/>
          <a:ext cx="3211807" cy="1362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kern="1200" dirty="0"/>
            <a:t>RG workshop 3: Designing principles and high-level objectives for the future state system</a:t>
          </a:r>
        </a:p>
      </dsp:txBody>
      <dsp:txXfrm>
        <a:off x="7344584" y="2064472"/>
        <a:ext cx="3211807" cy="136258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F54DEB-8A73-41D5-97CC-A41937B4CE36}" type="datetimeFigureOut">
              <a:rPr lang="en-NZ" smtClean="0"/>
              <a:t>8/09/2022</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D562CB-57F4-44F5-A4D4-B777E7A2AF2B}" type="slidenum">
              <a:rPr lang="en-NZ" smtClean="0"/>
              <a:t>‹#›</a:t>
            </a:fld>
            <a:endParaRPr lang="en-NZ"/>
          </a:p>
        </p:txBody>
      </p:sp>
    </p:spTree>
    <p:extLst>
      <p:ext uri="{BB962C8B-B14F-4D97-AF65-F5344CB8AC3E}">
        <p14:creationId xmlns:p14="http://schemas.microsoft.com/office/powerpoint/2010/main" val="293727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Plus, we are at a natural inflexion point…</a:t>
            </a:r>
          </a:p>
          <a:p>
            <a:endParaRPr lang="en-US" dirty="0"/>
          </a:p>
          <a:p>
            <a:r>
              <a:rPr lang="en-US" sz="1200" dirty="0"/>
              <a:t>The ANS has served Aotearoa well.</a:t>
            </a:r>
          </a:p>
          <a:p>
            <a:endParaRPr lang="en-US" dirty="0"/>
          </a:p>
          <a:p>
            <a:br>
              <a:rPr lang="en-US" sz="1200" dirty="0"/>
            </a:br>
            <a:r>
              <a:rPr lang="en-US" sz="1200" dirty="0"/>
              <a:t>But how do we deliver the ‘difficult second album’?</a:t>
            </a:r>
            <a:endParaRPr lang="en-NZ" dirty="0"/>
          </a:p>
        </p:txBody>
      </p:sp>
      <p:sp>
        <p:nvSpPr>
          <p:cNvPr id="4" name="Slide Number Placeholder 3"/>
          <p:cNvSpPr>
            <a:spLocks noGrp="1"/>
          </p:cNvSpPr>
          <p:nvPr>
            <p:ph type="sldNum" sz="quarter" idx="5"/>
          </p:nvPr>
        </p:nvSpPr>
        <p:spPr/>
        <p:txBody>
          <a:bodyPr/>
          <a:lstStyle/>
          <a:p>
            <a:fld id="{61D562CB-57F4-44F5-A4D4-B777E7A2AF2B}" type="slidenum">
              <a:rPr lang="en-NZ" smtClean="0"/>
              <a:t>22</a:t>
            </a:fld>
            <a:endParaRPr lang="en-NZ"/>
          </a:p>
        </p:txBody>
      </p:sp>
    </p:spTree>
    <p:extLst>
      <p:ext uri="{BB962C8B-B14F-4D97-AF65-F5344CB8AC3E}">
        <p14:creationId xmlns:p14="http://schemas.microsoft.com/office/powerpoint/2010/main" val="152219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blue sky with clouds&#10;&#10;Description automatically generated with medium confidence">
            <a:extLst>
              <a:ext uri="{FF2B5EF4-FFF2-40B4-BE49-F238E27FC236}">
                <a16:creationId xmlns:a16="http://schemas.microsoft.com/office/drawing/2014/main" id="{C7D92839-94C9-9058-1818-EBCCF110701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60E028F-53B4-364E-F020-41796FC01638}"/>
              </a:ext>
            </a:extLst>
          </p:cNvPr>
          <p:cNvSpPr>
            <a:spLocks noGrp="1"/>
          </p:cNvSpPr>
          <p:nvPr>
            <p:ph type="ctrTitle"/>
          </p:nvPr>
        </p:nvSpPr>
        <p:spPr>
          <a:xfrm>
            <a:off x="1074877" y="4898224"/>
            <a:ext cx="9144000" cy="365125"/>
          </a:xfrm>
        </p:spPr>
        <p:txBody>
          <a:bodyPr lIns="0" tIns="0" rIns="0" bIns="0" anchor="b">
            <a:normAutofit/>
          </a:bodyPr>
          <a:lstStyle>
            <a:lvl1pPr algn="l">
              <a:defRPr sz="2400" cap="none" baseline="0">
                <a:solidFill>
                  <a:schemeClr val="tx2"/>
                </a:solidFill>
              </a:defRPr>
            </a:lvl1pPr>
          </a:lstStyle>
          <a:p>
            <a:r>
              <a:rPr lang="en-US"/>
              <a:t>Click to edit Master title style</a:t>
            </a:r>
            <a:endParaRPr lang="en-NZ" dirty="0"/>
          </a:p>
        </p:txBody>
      </p:sp>
      <p:sp>
        <p:nvSpPr>
          <p:cNvPr id="3" name="Subtitle 2">
            <a:extLst>
              <a:ext uri="{FF2B5EF4-FFF2-40B4-BE49-F238E27FC236}">
                <a16:creationId xmlns:a16="http://schemas.microsoft.com/office/drawing/2014/main" id="{4ADCF378-15E2-377A-30D2-B972E0AF1E9F}"/>
              </a:ext>
            </a:extLst>
          </p:cNvPr>
          <p:cNvSpPr>
            <a:spLocks noGrp="1"/>
          </p:cNvSpPr>
          <p:nvPr>
            <p:ph type="subTitle" idx="1"/>
          </p:nvPr>
        </p:nvSpPr>
        <p:spPr>
          <a:xfrm>
            <a:off x="1074877" y="5289436"/>
            <a:ext cx="9144000" cy="365125"/>
          </a:xfrm>
        </p:spPr>
        <p:txBody>
          <a:bodyPr lIns="0" tIns="0" rIns="0" bIns="0"/>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dirty="0"/>
          </a:p>
        </p:txBody>
      </p:sp>
      <p:sp>
        <p:nvSpPr>
          <p:cNvPr id="9" name="Text Placeholder 8">
            <a:extLst>
              <a:ext uri="{FF2B5EF4-FFF2-40B4-BE49-F238E27FC236}">
                <a16:creationId xmlns:a16="http://schemas.microsoft.com/office/drawing/2014/main" id="{1D3E381A-CC8A-2382-BFCF-5695DD63D11C}"/>
              </a:ext>
            </a:extLst>
          </p:cNvPr>
          <p:cNvSpPr>
            <a:spLocks noGrp="1"/>
          </p:cNvSpPr>
          <p:nvPr>
            <p:ph type="body" sz="quarter" idx="10" hasCustomPrompt="1"/>
          </p:nvPr>
        </p:nvSpPr>
        <p:spPr>
          <a:xfrm>
            <a:off x="1074877" y="5803842"/>
            <a:ext cx="9144360" cy="452438"/>
          </a:xfrm>
        </p:spPr>
        <p:txBody>
          <a:bodyPr lIns="0" rIns="0"/>
          <a:lstStyle>
            <a:lvl1pPr marL="0" indent="0">
              <a:buNone/>
              <a:defRPr sz="1400">
                <a:solidFill>
                  <a:schemeClr val="bg1"/>
                </a:solidFill>
              </a:defRPr>
            </a:lvl1pPr>
          </a:lstStyle>
          <a:p>
            <a:pPr lvl="0"/>
            <a:r>
              <a:rPr lang="en-US" dirty="0"/>
              <a:t>May 2022</a:t>
            </a:r>
          </a:p>
          <a:p>
            <a:pPr lvl="1"/>
            <a:endParaRPr lang="en-NZ" dirty="0"/>
          </a:p>
        </p:txBody>
      </p:sp>
    </p:spTree>
    <p:extLst>
      <p:ext uri="{BB962C8B-B14F-4D97-AF65-F5344CB8AC3E}">
        <p14:creationId xmlns:p14="http://schemas.microsoft.com/office/powerpoint/2010/main" val="2241237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18803272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ZA" dirty="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620" indent="0">
              <a:buNone/>
              <a:defRPr/>
            </a:lvl2pPr>
            <a:lvl3pPr marL="542762" indent="0">
              <a:buNone/>
              <a:defRPr/>
            </a:lvl3pPr>
            <a:lvl4pPr marL="809382" indent="0">
              <a:buNone/>
              <a:defRPr/>
            </a:lvl4pPr>
            <a:lvl5pPr marL="1076002"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a:xfrm>
            <a:off x="685800" y="5870575"/>
            <a:ext cx="7827659" cy="377825"/>
          </a:xfrm>
          <a:prstGeom prst="rect">
            <a:avLst/>
          </a:prstGeom>
        </p:spPr>
        <p:txBody>
          <a:bodyPr/>
          <a:lstStyle/>
          <a:p>
            <a:r>
              <a:rPr lang="en-ZA" dirty="0"/>
              <a:t>TPK</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10266060" y="5870575"/>
            <a:ext cx="551167" cy="377825"/>
          </a:xfrm>
          <a:prstGeom prst="rect">
            <a:avLst/>
          </a:prstGeom>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2076086160"/>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867E2-2F67-035D-7CD0-D9074D3F06B6}"/>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BA094B1B-E369-6A46-32F4-A33C69E57C70}"/>
              </a:ext>
            </a:extLst>
          </p:cNvPr>
          <p:cNvSpPr>
            <a:spLocks noGrp="1"/>
          </p:cNvSpPr>
          <p:nvPr>
            <p:ph type="dt" sz="half" idx="10"/>
          </p:nvPr>
        </p:nvSpPr>
        <p:spPr/>
        <p:txBody>
          <a:bodyPr/>
          <a:lstStyle/>
          <a:p>
            <a:fld id="{27C93CD6-EF10-4A0E-862B-6F7E5B594EC7}" type="datetimeFigureOut">
              <a:rPr lang="en-NZ" smtClean="0"/>
              <a:t>8/09/2022</a:t>
            </a:fld>
            <a:endParaRPr lang="en-NZ"/>
          </a:p>
        </p:txBody>
      </p:sp>
      <p:sp>
        <p:nvSpPr>
          <p:cNvPr id="4" name="Footer Placeholder 3">
            <a:extLst>
              <a:ext uri="{FF2B5EF4-FFF2-40B4-BE49-F238E27FC236}">
                <a16:creationId xmlns:a16="http://schemas.microsoft.com/office/drawing/2014/main" id="{03D65134-72D0-490D-1463-8796BC97CBE2}"/>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97F3867C-E016-D526-68AC-0E693D2DA340}"/>
              </a:ext>
            </a:extLst>
          </p:cNvPr>
          <p:cNvSpPr>
            <a:spLocks noGrp="1"/>
          </p:cNvSpPr>
          <p:nvPr>
            <p:ph type="sldNum" sz="quarter" idx="12"/>
          </p:nvPr>
        </p:nvSpPr>
        <p:spPr/>
        <p:txBody>
          <a:bodyPr/>
          <a:lstStyle/>
          <a:p>
            <a:fld id="{4FBAF518-0415-4A19-BE6E-BD92CB75F1A7}" type="slidenum">
              <a:rPr lang="en-NZ" smtClean="0"/>
              <a:t>‹#›</a:t>
            </a:fld>
            <a:endParaRPr lang="en-NZ"/>
          </a:p>
        </p:txBody>
      </p:sp>
    </p:spTree>
    <p:extLst>
      <p:ext uri="{BB962C8B-B14F-4D97-AF65-F5344CB8AC3E}">
        <p14:creationId xmlns:p14="http://schemas.microsoft.com/office/powerpoint/2010/main" val="3164145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E028F-53B4-364E-F020-41796FC01638}"/>
              </a:ext>
            </a:extLst>
          </p:cNvPr>
          <p:cNvSpPr>
            <a:spLocks noGrp="1"/>
          </p:cNvSpPr>
          <p:nvPr>
            <p:ph type="ctrTitle"/>
          </p:nvPr>
        </p:nvSpPr>
        <p:spPr>
          <a:xfrm>
            <a:off x="1074877" y="4898224"/>
            <a:ext cx="9144000" cy="365125"/>
          </a:xfrm>
        </p:spPr>
        <p:txBody>
          <a:bodyPr lIns="0" tIns="0" rIns="0" bIns="0" anchor="b">
            <a:normAutofit/>
          </a:bodyPr>
          <a:lstStyle>
            <a:lvl1pPr algn="l">
              <a:defRPr sz="2400" cap="none" baseline="0">
                <a:solidFill>
                  <a:schemeClr val="bg2"/>
                </a:solidFill>
              </a:defRPr>
            </a:lvl1pPr>
          </a:lstStyle>
          <a:p>
            <a:r>
              <a:rPr lang="en-US"/>
              <a:t>Click to edit Master title style</a:t>
            </a:r>
            <a:endParaRPr lang="en-NZ" dirty="0"/>
          </a:p>
        </p:txBody>
      </p:sp>
      <p:sp>
        <p:nvSpPr>
          <p:cNvPr id="3" name="Subtitle 2">
            <a:extLst>
              <a:ext uri="{FF2B5EF4-FFF2-40B4-BE49-F238E27FC236}">
                <a16:creationId xmlns:a16="http://schemas.microsoft.com/office/drawing/2014/main" id="{4ADCF378-15E2-377A-30D2-B972E0AF1E9F}"/>
              </a:ext>
            </a:extLst>
          </p:cNvPr>
          <p:cNvSpPr>
            <a:spLocks noGrp="1"/>
          </p:cNvSpPr>
          <p:nvPr>
            <p:ph type="subTitle" idx="1"/>
          </p:nvPr>
        </p:nvSpPr>
        <p:spPr>
          <a:xfrm>
            <a:off x="1074877" y="5289436"/>
            <a:ext cx="9144000" cy="365125"/>
          </a:xfrm>
        </p:spPr>
        <p:txBody>
          <a:bodyPr lIns="0" tIns="0" rIns="0" bIns="0"/>
          <a:lstStyle>
            <a:lvl1pPr marL="0" indent="0" algn="l">
              <a:buNone/>
              <a:defRPr sz="24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dirty="0"/>
          </a:p>
        </p:txBody>
      </p:sp>
      <p:sp>
        <p:nvSpPr>
          <p:cNvPr id="9" name="Text Placeholder 8">
            <a:extLst>
              <a:ext uri="{FF2B5EF4-FFF2-40B4-BE49-F238E27FC236}">
                <a16:creationId xmlns:a16="http://schemas.microsoft.com/office/drawing/2014/main" id="{1D3E381A-CC8A-2382-BFCF-5695DD63D11C}"/>
              </a:ext>
            </a:extLst>
          </p:cNvPr>
          <p:cNvSpPr>
            <a:spLocks noGrp="1"/>
          </p:cNvSpPr>
          <p:nvPr>
            <p:ph type="body" sz="quarter" idx="10" hasCustomPrompt="1"/>
          </p:nvPr>
        </p:nvSpPr>
        <p:spPr>
          <a:xfrm>
            <a:off x="1074877" y="5803842"/>
            <a:ext cx="9144360" cy="452438"/>
          </a:xfrm>
        </p:spPr>
        <p:txBody>
          <a:bodyPr lIns="0" rIns="0"/>
          <a:lstStyle>
            <a:lvl1pPr marL="0" indent="0">
              <a:buNone/>
              <a:defRPr sz="1400">
                <a:solidFill>
                  <a:schemeClr val="tx2"/>
                </a:solidFill>
              </a:defRPr>
            </a:lvl1pPr>
            <a:lvl2pPr marL="255588" indent="0">
              <a:buNone/>
              <a:defRPr/>
            </a:lvl2pPr>
          </a:lstStyle>
          <a:p>
            <a:pPr lvl="0"/>
            <a:r>
              <a:rPr lang="en-US" dirty="0"/>
              <a:t>May 2022</a:t>
            </a:r>
          </a:p>
        </p:txBody>
      </p:sp>
      <p:pic>
        <p:nvPicPr>
          <p:cNvPr id="6" name="Picture 5" descr="A picture containing text&#10;&#10;Description automatically generated">
            <a:extLst>
              <a:ext uri="{FF2B5EF4-FFF2-40B4-BE49-F238E27FC236}">
                <a16:creationId xmlns:a16="http://schemas.microsoft.com/office/drawing/2014/main" id="{41913857-0790-92E9-387D-D73A929993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543" y="311972"/>
            <a:ext cx="3190297" cy="2076226"/>
          </a:xfrm>
          <a:prstGeom prst="rect">
            <a:avLst/>
          </a:prstGeom>
        </p:spPr>
      </p:pic>
      <p:cxnSp>
        <p:nvCxnSpPr>
          <p:cNvPr id="8" name="Straight Connector 7">
            <a:extLst>
              <a:ext uri="{FF2B5EF4-FFF2-40B4-BE49-F238E27FC236}">
                <a16:creationId xmlns:a16="http://schemas.microsoft.com/office/drawing/2014/main" id="{88784B9D-27E9-3353-C7D0-587236802123}"/>
              </a:ext>
            </a:extLst>
          </p:cNvPr>
          <p:cNvCxnSpPr>
            <a:cxnSpLocks/>
          </p:cNvCxnSpPr>
          <p:nvPr userDrawn="1"/>
        </p:nvCxnSpPr>
        <p:spPr>
          <a:xfrm>
            <a:off x="1086522" y="5706298"/>
            <a:ext cx="10327342" cy="0"/>
          </a:xfrm>
          <a:prstGeom prst="line">
            <a:avLst/>
          </a:prstGeom>
          <a:ln>
            <a:solidFill>
              <a:srgbClr val="59F2B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8766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3D0962-B9CF-926B-A76C-B29994B41C44}"/>
              </a:ext>
            </a:extLst>
          </p:cNvPr>
          <p:cNvSpPr>
            <a:spLocks noGrp="1"/>
          </p:cNvSpPr>
          <p:nvPr>
            <p:ph type="title" hasCustomPrompt="1"/>
          </p:nvPr>
        </p:nvSpPr>
        <p:spPr/>
        <p:txBody>
          <a:bodyPr/>
          <a:lstStyle>
            <a:lvl1pPr>
              <a:defRPr/>
            </a:lvl1pPr>
          </a:lstStyle>
          <a:p>
            <a:r>
              <a:rPr lang="en-US" dirty="0"/>
              <a:t>Title</a:t>
            </a:r>
            <a:endParaRPr lang="en-NZ" dirty="0"/>
          </a:p>
        </p:txBody>
      </p:sp>
      <p:sp>
        <p:nvSpPr>
          <p:cNvPr id="8" name="Text Placeholder 7">
            <a:extLst>
              <a:ext uri="{FF2B5EF4-FFF2-40B4-BE49-F238E27FC236}">
                <a16:creationId xmlns:a16="http://schemas.microsoft.com/office/drawing/2014/main" id="{D54ED0EB-3C59-F7D0-4BD7-688C35027F2A}"/>
              </a:ext>
            </a:extLst>
          </p:cNvPr>
          <p:cNvSpPr>
            <a:spLocks noGrp="1"/>
          </p:cNvSpPr>
          <p:nvPr>
            <p:ph type="body" sz="quarter" idx="13"/>
          </p:nvPr>
        </p:nvSpPr>
        <p:spPr>
          <a:xfrm>
            <a:off x="1066800" y="1828800"/>
            <a:ext cx="7239000" cy="398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Tree>
    <p:extLst>
      <p:ext uri="{BB962C8B-B14F-4D97-AF65-F5344CB8AC3E}">
        <p14:creationId xmlns:p14="http://schemas.microsoft.com/office/powerpoint/2010/main" val="239992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F882F63-75E7-929C-4C98-22389C69F93A}"/>
              </a:ext>
            </a:extLst>
          </p:cNvPr>
          <p:cNvSpPr>
            <a:spLocks noGrp="1"/>
          </p:cNvSpPr>
          <p:nvPr>
            <p:ph type="pic" sz="quarter" idx="14"/>
          </p:nvPr>
        </p:nvSpPr>
        <p:spPr>
          <a:xfrm>
            <a:off x="7519988" y="1463675"/>
            <a:ext cx="3833812" cy="5029200"/>
          </a:xfrm>
        </p:spPr>
        <p:txBody>
          <a:bodyPr/>
          <a:lstStyle/>
          <a:p>
            <a:r>
              <a:rPr lang="en-US"/>
              <a:t>Click icon to add picture</a:t>
            </a:r>
            <a:endParaRPr lang="en-NZ"/>
          </a:p>
        </p:txBody>
      </p:sp>
      <p:sp>
        <p:nvSpPr>
          <p:cNvPr id="6" name="Title 5">
            <a:extLst>
              <a:ext uri="{FF2B5EF4-FFF2-40B4-BE49-F238E27FC236}">
                <a16:creationId xmlns:a16="http://schemas.microsoft.com/office/drawing/2014/main" id="{733D0962-B9CF-926B-A76C-B29994B41C44}"/>
              </a:ext>
            </a:extLst>
          </p:cNvPr>
          <p:cNvSpPr>
            <a:spLocks noGrp="1"/>
          </p:cNvSpPr>
          <p:nvPr>
            <p:ph type="title" hasCustomPrompt="1"/>
          </p:nvPr>
        </p:nvSpPr>
        <p:spPr/>
        <p:txBody>
          <a:bodyPr/>
          <a:lstStyle>
            <a:lvl1pPr>
              <a:defRPr/>
            </a:lvl1pPr>
          </a:lstStyle>
          <a:p>
            <a:r>
              <a:rPr lang="en-US" dirty="0"/>
              <a:t>Title</a:t>
            </a:r>
            <a:endParaRPr lang="en-NZ" dirty="0"/>
          </a:p>
        </p:txBody>
      </p:sp>
      <p:sp>
        <p:nvSpPr>
          <p:cNvPr id="8" name="Text Placeholder 7">
            <a:extLst>
              <a:ext uri="{FF2B5EF4-FFF2-40B4-BE49-F238E27FC236}">
                <a16:creationId xmlns:a16="http://schemas.microsoft.com/office/drawing/2014/main" id="{D54ED0EB-3C59-F7D0-4BD7-688C35027F2A}"/>
              </a:ext>
            </a:extLst>
          </p:cNvPr>
          <p:cNvSpPr>
            <a:spLocks noGrp="1"/>
          </p:cNvSpPr>
          <p:nvPr>
            <p:ph type="body" sz="quarter" idx="13"/>
          </p:nvPr>
        </p:nvSpPr>
        <p:spPr>
          <a:xfrm>
            <a:off x="1066800" y="1828800"/>
            <a:ext cx="5753100" cy="398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1448422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5" name="Picture 4" descr="A picture containing mountain, sky, outdoor, nature&#10;&#10;Description automatically generated">
            <a:extLst>
              <a:ext uri="{FF2B5EF4-FFF2-40B4-BE49-F238E27FC236}">
                <a16:creationId xmlns:a16="http://schemas.microsoft.com/office/drawing/2014/main" id="{CACCA095-C077-37DD-69CD-94FD0769AC0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5">
            <a:extLst>
              <a:ext uri="{FF2B5EF4-FFF2-40B4-BE49-F238E27FC236}">
                <a16:creationId xmlns:a16="http://schemas.microsoft.com/office/drawing/2014/main" id="{733D0962-B9CF-926B-A76C-B29994B41C44}"/>
              </a:ext>
            </a:extLst>
          </p:cNvPr>
          <p:cNvSpPr>
            <a:spLocks noGrp="1"/>
          </p:cNvSpPr>
          <p:nvPr>
            <p:ph type="title" hasCustomPrompt="1"/>
          </p:nvPr>
        </p:nvSpPr>
        <p:spPr/>
        <p:txBody>
          <a:bodyPr/>
          <a:lstStyle>
            <a:lvl1pPr>
              <a:defRPr/>
            </a:lvl1pPr>
          </a:lstStyle>
          <a:p>
            <a:r>
              <a:rPr lang="en-US" dirty="0"/>
              <a:t>Title</a:t>
            </a:r>
            <a:endParaRPr lang="en-NZ" dirty="0"/>
          </a:p>
        </p:txBody>
      </p:sp>
    </p:spTree>
    <p:extLst>
      <p:ext uri="{BB962C8B-B14F-4D97-AF65-F5344CB8AC3E}">
        <p14:creationId xmlns:p14="http://schemas.microsoft.com/office/powerpoint/2010/main" val="646926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E028F-53B4-364E-F020-41796FC01638}"/>
              </a:ext>
            </a:extLst>
          </p:cNvPr>
          <p:cNvSpPr>
            <a:spLocks noGrp="1"/>
          </p:cNvSpPr>
          <p:nvPr>
            <p:ph type="ctrTitle" hasCustomPrompt="1"/>
          </p:nvPr>
        </p:nvSpPr>
        <p:spPr>
          <a:xfrm>
            <a:off x="3934311" y="5352151"/>
            <a:ext cx="5852571" cy="365125"/>
          </a:xfrm>
        </p:spPr>
        <p:txBody>
          <a:bodyPr lIns="0" tIns="0" rIns="0" bIns="0" anchor="b">
            <a:normAutofit/>
          </a:bodyPr>
          <a:lstStyle>
            <a:lvl1pPr algn="l">
              <a:defRPr sz="1800" cap="all" baseline="0">
                <a:solidFill>
                  <a:schemeClr val="tx2"/>
                </a:solidFill>
              </a:defRPr>
            </a:lvl1pPr>
          </a:lstStyle>
          <a:p>
            <a:r>
              <a:rPr lang="en-US" dirty="0"/>
              <a:t>TĒNĀ RAWA ATU KOE</a:t>
            </a:r>
          </a:p>
        </p:txBody>
      </p:sp>
      <p:sp>
        <p:nvSpPr>
          <p:cNvPr id="3" name="Subtitle 2">
            <a:extLst>
              <a:ext uri="{FF2B5EF4-FFF2-40B4-BE49-F238E27FC236}">
                <a16:creationId xmlns:a16="http://schemas.microsoft.com/office/drawing/2014/main" id="{4ADCF378-15E2-377A-30D2-B972E0AF1E9F}"/>
              </a:ext>
            </a:extLst>
          </p:cNvPr>
          <p:cNvSpPr>
            <a:spLocks noGrp="1"/>
          </p:cNvSpPr>
          <p:nvPr>
            <p:ph type="subTitle" idx="1" hasCustomPrompt="1"/>
          </p:nvPr>
        </p:nvSpPr>
        <p:spPr>
          <a:xfrm>
            <a:off x="3934311" y="5743363"/>
            <a:ext cx="5852571" cy="365125"/>
          </a:xfrm>
        </p:spPr>
        <p:txBody>
          <a:bodyPr lIns="0" tIns="0" rIns="0" bIns="0">
            <a:normAutofit/>
          </a:bodyPr>
          <a:lstStyle>
            <a:lvl1pPr marL="0" indent="0" algn="l">
              <a:buNone/>
              <a:defRPr sz="1800" b="1" cap="all"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THANK YOU</a:t>
            </a:r>
          </a:p>
        </p:txBody>
      </p:sp>
      <p:pic>
        <p:nvPicPr>
          <p:cNvPr id="7" name="Picture 6" descr="A picture containing text&#10;&#10;Description automatically generated">
            <a:extLst>
              <a:ext uri="{FF2B5EF4-FFF2-40B4-BE49-F238E27FC236}">
                <a16:creationId xmlns:a16="http://schemas.microsoft.com/office/drawing/2014/main" id="{556BC456-D0EF-E8C8-1263-18EB0CF32A0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1031" y="4591364"/>
            <a:ext cx="3190297" cy="2076226"/>
          </a:xfrm>
          <a:prstGeom prst="rect">
            <a:avLst/>
          </a:prstGeom>
        </p:spPr>
      </p:pic>
      <p:cxnSp>
        <p:nvCxnSpPr>
          <p:cNvPr id="10" name="Straight Connector 9">
            <a:extLst>
              <a:ext uri="{FF2B5EF4-FFF2-40B4-BE49-F238E27FC236}">
                <a16:creationId xmlns:a16="http://schemas.microsoft.com/office/drawing/2014/main" id="{6E4F99AC-CDE1-9436-59DD-AE8D973264FA}"/>
              </a:ext>
            </a:extLst>
          </p:cNvPr>
          <p:cNvCxnSpPr>
            <a:cxnSpLocks/>
          </p:cNvCxnSpPr>
          <p:nvPr userDrawn="1"/>
        </p:nvCxnSpPr>
        <p:spPr>
          <a:xfrm>
            <a:off x="3670300" y="5438661"/>
            <a:ext cx="0" cy="552564"/>
          </a:xfrm>
          <a:prstGeom prst="line">
            <a:avLst/>
          </a:prstGeom>
          <a:ln w="952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02255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FC221C-17A4-4F42-9F54-9F7E03AA1BBB}" type="datetime1">
              <a:rPr lang="en-US" smtClean="0"/>
              <a:t>9/8/2022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49165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6DC824-D0E7-4046-8B44-4AAD1C4DE2CF}" type="datetime1">
              <a:rPr lang="en-US" smtClean="0"/>
              <a:t>9/8/2022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68165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ubtitle Content and Image_Top shape white ba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334001" y="112976"/>
            <a:ext cx="6858000" cy="6745024"/>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2" name="Text Placeholder 16">
            <a:extLst>
              <a:ext uri="{FF2B5EF4-FFF2-40B4-BE49-F238E27FC236}">
                <a16:creationId xmlns:a16="http://schemas.microsoft.com/office/drawing/2014/main" id="{E59725C5-1168-4A5F-B420-8E0562019687}"/>
              </a:ext>
            </a:extLst>
          </p:cNvPr>
          <p:cNvSpPr>
            <a:spLocks noGrp="1"/>
          </p:cNvSpPr>
          <p:nvPr>
            <p:ph type="body" sz="quarter" idx="19" hasCustomPrompt="1"/>
          </p:nvPr>
        </p:nvSpPr>
        <p:spPr>
          <a:xfrm rot="5400000">
            <a:off x="5238089" y="208890"/>
            <a:ext cx="6745024" cy="6553200"/>
          </a:xfrm>
          <a:gradFill flip="none" rotWithShape="1">
            <a:gsLst>
              <a:gs pos="0">
                <a:schemeClr val="bg1"/>
              </a:gs>
              <a:gs pos="82000">
                <a:schemeClr val="bg1">
                  <a:alpha val="0"/>
                </a:schemeClr>
              </a:gs>
            </a:gsLst>
            <a:lin ang="16200000" scaled="1"/>
            <a:tileRect/>
          </a:gradFill>
          <a:effectLst/>
        </p:spPr>
        <p:txBody>
          <a:bodyPr/>
          <a:lstStyle>
            <a:lvl1pPr marL="0" indent="0">
              <a:buNone/>
              <a:defRPr>
                <a:solidFill>
                  <a:schemeClr val="tx1">
                    <a:alpha val="0"/>
                  </a:schemeClr>
                </a:solidFill>
              </a:defRPr>
            </a:lvl1pPr>
          </a:lstStyle>
          <a:p>
            <a:pPr lvl="0"/>
            <a:r>
              <a:rPr lang="en-US" noProof="0"/>
              <a:t>I</a:t>
            </a:r>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6" name="Slide Number Placeholder 5">
            <a:extLst>
              <a:ext uri="{FF2B5EF4-FFF2-40B4-BE49-F238E27FC236}">
                <a16:creationId xmlns:a16="http://schemas.microsoft.com/office/drawing/2014/main" id="{7532AFA8-ADE4-4C3E-AF0A-235C724999FF}"/>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71515271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guide id="3" pos="43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177B17-8DA4-F9F8-5796-5247E17B0E2F}"/>
              </a:ext>
            </a:extLst>
          </p:cNvPr>
          <p:cNvSpPr>
            <a:spLocks noGrp="1"/>
          </p:cNvSpPr>
          <p:nvPr>
            <p:ph type="title"/>
          </p:nvPr>
        </p:nvSpPr>
        <p:spPr>
          <a:xfrm>
            <a:off x="1066800" y="365125"/>
            <a:ext cx="10287000" cy="460375"/>
          </a:xfrm>
          <a:prstGeom prst="rect">
            <a:avLst/>
          </a:prstGeom>
        </p:spPr>
        <p:txBody>
          <a:bodyPr vert="horz" lIns="0" tIns="0" rIns="0" bIns="0" rtlCol="0" anchor="t" anchorCtr="0">
            <a:normAutofit/>
          </a:bodyPr>
          <a:lstStyle/>
          <a:p>
            <a:r>
              <a:rPr lang="en-US"/>
              <a:t>Click to edit Master title style</a:t>
            </a:r>
            <a:endParaRPr lang="en-NZ" dirty="0"/>
          </a:p>
        </p:txBody>
      </p:sp>
      <p:sp>
        <p:nvSpPr>
          <p:cNvPr id="3" name="Text Placeholder 2">
            <a:extLst>
              <a:ext uri="{FF2B5EF4-FFF2-40B4-BE49-F238E27FC236}">
                <a16:creationId xmlns:a16="http://schemas.microsoft.com/office/drawing/2014/main" id="{70659175-65F9-3AD9-81A0-C87951596488}"/>
              </a:ext>
            </a:extLst>
          </p:cNvPr>
          <p:cNvSpPr>
            <a:spLocks noGrp="1"/>
          </p:cNvSpPr>
          <p:nvPr>
            <p:ph type="body" idx="1"/>
          </p:nvPr>
        </p:nvSpPr>
        <p:spPr>
          <a:xfrm>
            <a:off x="1066800" y="1825625"/>
            <a:ext cx="10287000" cy="4351338"/>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cxnSp>
        <p:nvCxnSpPr>
          <p:cNvPr id="10" name="Straight Connector 9">
            <a:extLst>
              <a:ext uri="{FF2B5EF4-FFF2-40B4-BE49-F238E27FC236}">
                <a16:creationId xmlns:a16="http://schemas.microsoft.com/office/drawing/2014/main" id="{F70C44A7-A948-4D06-3EEC-84F628A09C80}"/>
              </a:ext>
            </a:extLst>
          </p:cNvPr>
          <p:cNvCxnSpPr/>
          <p:nvPr userDrawn="1"/>
        </p:nvCxnSpPr>
        <p:spPr>
          <a:xfrm>
            <a:off x="1066800" y="1231900"/>
            <a:ext cx="10287000" cy="0"/>
          </a:xfrm>
          <a:prstGeom prst="line">
            <a:avLst/>
          </a:prstGeom>
          <a:ln w="9525"/>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0765ED3A-5F5E-424B-9661-65F064433A6B}"/>
              </a:ext>
            </a:extLst>
          </p:cNvPr>
          <p:cNvSpPr txBox="1"/>
          <p:nvPr userDrawn="1"/>
        </p:nvSpPr>
        <p:spPr>
          <a:xfrm>
            <a:off x="548640" y="124691"/>
            <a:ext cx="11338560" cy="369332"/>
          </a:xfrm>
          <a:prstGeom prst="rect">
            <a:avLst/>
          </a:prstGeom>
          <a:noFill/>
        </p:spPr>
        <p:txBody>
          <a:bodyPr wrap="square" rtlCol="0">
            <a:spAutoFit/>
          </a:bodyPr>
          <a:lstStyle/>
          <a:p>
            <a:endParaRPr lang="en-NZ" dirty="0"/>
          </a:p>
        </p:txBody>
      </p:sp>
      <p:sp>
        <p:nvSpPr>
          <p:cNvPr id="5" name="TextBox 4">
            <a:extLst>
              <a:ext uri="{FF2B5EF4-FFF2-40B4-BE49-F238E27FC236}">
                <a16:creationId xmlns:a16="http://schemas.microsoft.com/office/drawing/2014/main" id="{3DCF46FB-D956-4717-B1B3-6F26835C8B22}"/>
              </a:ext>
            </a:extLst>
          </p:cNvPr>
          <p:cNvSpPr txBox="1"/>
          <p:nvPr userDrawn="1"/>
        </p:nvSpPr>
        <p:spPr>
          <a:xfrm>
            <a:off x="606829" y="6367549"/>
            <a:ext cx="11280371" cy="369332"/>
          </a:xfrm>
          <a:prstGeom prst="rect">
            <a:avLst/>
          </a:prstGeom>
          <a:noFill/>
        </p:spPr>
        <p:txBody>
          <a:bodyPr wrap="square" rtlCol="0">
            <a:spAutoFit/>
          </a:bodyPr>
          <a:lstStyle/>
          <a:p>
            <a:pPr algn="ctr"/>
            <a:r>
              <a:rPr lang="en-NZ" b="1" dirty="0">
                <a:solidFill>
                  <a:srgbClr val="7030A0"/>
                </a:solidFill>
              </a:rPr>
              <a:t>ANSR REFERENCE GROUP: SUMMARY OF WORKSHOP FEEDBACK </a:t>
            </a:r>
          </a:p>
        </p:txBody>
      </p:sp>
    </p:spTree>
    <p:extLst>
      <p:ext uri="{BB962C8B-B14F-4D97-AF65-F5344CB8AC3E}">
        <p14:creationId xmlns:p14="http://schemas.microsoft.com/office/powerpoint/2010/main" val="166451298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74" r:id="rId4"/>
    <p:sldLayoutId id="2147483653" r:id="rId5"/>
    <p:sldLayoutId id="2147483654" r:id="rId6"/>
    <p:sldLayoutId id="2147483675" r:id="rId7"/>
    <p:sldLayoutId id="2147483676" r:id="rId8"/>
    <p:sldLayoutId id="2147483677" r:id="rId9"/>
    <p:sldLayoutId id="2147483673" r:id="rId10"/>
    <p:sldLayoutId id="2147483669" r:id="rId11"/>
    <p:sldLayoutId id="2147483678" r:id="rId12"/>
  </p:sldLayoutIdLst>
  <p:txStyles>
    <p:titleStyle>
      <a:lvl1pPr algn="l" defTabSz="914400" rtl="0" eaLnBrk="1" latinLnBrk="0" hangingPunct="1">
        <a:lnSpc>
          <a:spcPct val="90000"/>
        </a:lnSpc>
        <a:spcBef>
          <a:spcPct val="0"/>
        </a:spcBef>
        <a:buNone/>
        <a:defRPr sz="2000" b="1" kern="1200" cap="all"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accent6"/>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accent6"/>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tx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bg2"/>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5.jpeg"/><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9.xml"/><Relationship Id="rId4" Type="http://schemas.openxmlformats.org/officeDocument/2006/relationships/image" Target="../media/image52.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2.jpeg"/><Relationship Id="rId7" Type="http://schemas.openxmlformats.org/officeDocument/2006/relationships/diagramColors" Target="../diagrams/colors4.xm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hyperlink" Target="https://www.duperrin.com/english/2020/05/22/vuca-yourself/" TargetMode="External"/><Relationship Id="rId4" Type="http://schemas.openxmlformats.org/officeDocument/2006/relationships/diagramData" Target="../diagrams/data4.xml"/><Relationship Id="rId9" Type="http://schemas.openxmlformats.org/officeDocument/2006/relationships/image" Target="../media/image53.jpeg"/></Relationships>
</file>

<file path=ppt/slides/_rels/slide23.xml.rels><?xml version="1.0" encoding="UTF-8" standalone="yes"?>
<Relationships xmlns="http://schemas.openxmlformats.org/package/2006/relationships"><Relationship Id="rId3" Type="http://schemas.openxmlformats.org/officeDocument/2006/relationships/hyperlink" Target="https://he.wikipedia.org/wiki/The_Beatles%27_Second_Album" TargetMode="External"/><Relationship Id="rId2" Type="http://schemas.openxmlformats.org/officeDocument/2006/relationships/image" Target="../media/image54.jpeg"/><Relationship Id="rId1" Type="http://schemas.openxmlformats.org/officeDocument/2006/relationships/slideLayout" Target="../slideLayouts/slideLayout4.xml"/><Relationship Id="rId4" Type="http://schemas.openxmlformats.org/officeDocument/2006/relationships/image" Target="../media/image5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6.jpeg"/><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svg"/><Relationship Id="rId3" Type="http://schemas.openxmlformats.org/officeDocument/2006/relationships/image" Target="../media/image58.svg"/><Relationship Id="rId7" Type="http://schemas.openxmlformats.org/officeDocument/2006/relationships/image" Target="../media/image62.svg"/><Relationship Id="rId12" Type="http://schemas.openxmlformats.org/officeDocument/2006/relationships/image" Target="../media/image67.png"/><Relationship Id="rId17" Type="http://schemas.openxmlformats.org/officeDocument/2006/relationships/image" Target="../media/image72.svg"/><Relationship Id="rId2" Type="http://schemas.openxmlformats.org/officeDocument/2006/relationships/image" Target="../media/image57.png"/><Relationship Id="rId16" Type="http://schemas.openxmlformats.org/officeDocument/2006/relationships/image" Target="../media/image71.png"/><Relationship Id="rId1" Type="http://schemas.openxmlformats.org/officeDocument/2006/relationships/slideLayout" Target="../slideLayouts/slideLayout3.xml"/><Relationship Id="rId6" Type="http://schemas.openxmlformats.org/officeDocument/2006/relationships/image" Target="../media/image61.png"/><Relationship Id="rId11" Type="http://schemas.openxmlformats.org/officeDocument/2006/relationships/image" Target="../media/image66.svg"/><Relationship Id="rId5" Type="http://schemas.openxmlformats.org/officeDocument/2006/relationships/image" Target="../media/image60.svg"/><Relationship Id="rId15" Type="http://schemas.openxmlformats.org/officeDocument/2006/relationships/image" Target="../media/image70.sv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svg"/><Relationship Id="rId14" Type="http://schemas.openxmlformats.org/officeDocument/2006/relationships/image" Target="../media/image69.pn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freebie.photography/office/slides/phone_appointments.htm" TargetMode="External"/><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fabiusmaximus.com/2015/04/07/books-about-future-new-gender-roles-82224/" TargetMode="External"/><Relationship Id="rId2" Type="http://schemas.openxmlformats.org/officeDocument/2006/relationships/image" Target="../media/image17.jpeg"/><Relationship Id="rId1" Type="http://schemas.openxmlformats.org/officeDocument/2006/relationships/slideLayout" Target="../slideLayouts/slideLayout3.xml"/><Relationship Id="rId5" Type="http://schemas.openxmlformats.org/officeDocument/2006/relationships/hyperlink" Target="https://www.flickr.com/photos/x-ray_delta_one/4265174302/" TargetMode="Externa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20.sv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3CC5CC-9D9F-2E8B-D4FA-286E420F210F}"/>
              </a:ext>
            </a:extLst>
          </p:cNvPr>
          <p:cNvSpPr>
            <a:spLocks noGrp="1"/>
          </p:cNvSpPr>
          <p:nvPr>
            <p:ph type="ctrTitle"/>
          </p:nvPr>
        </p:nvSpPr>
        <p:spPr>
          <a:xfrm>
            <a:off x="1261490" y="4326590"/>
            <a:ext cx="9144000" cy="365125"/>
          </a:xfrm>
        </p:spPr>
        <p:txBody>
          <a:bodyPr/>
          <a:lstStyle/>
          <a:p>
            <a:r>
              <a:rPr lang="fi-FI" dirty="0"/>
              <a:t>He arotake i te pūnaha Tere-Rangi</a:t>
            </a:r>
            <a:endParaRPr lang="en-NZ" dirty="0"/>
          </a:p>
        </p:txBody>
      </p:sp>
      <p:sp>
        <p:nvSpPr>
          <p:cNvPr id="5" name="Subtitle 4">
            <a:extLst>
              <a:ext uri="{FF2B5EF4-FFF2-40B4-BE49-F238E27FC236}">
                <a16:creationId xmlns:a16="http://schemas.microsoft.com/office/drawing/2014/main" id="{774C4027-6AC7-40E7-3960-6C3BA91C27A3}"/>
              </a:ext>
            </a:extLst>
          </p:cNvPr>
          <p:cNvSpPr>
            <a:spLocks noGrp="1"/>
          </p:cNvSpPr>
          <p:nvPr>
            <p:ph type="subTitle" idx="1"/>
          </p:nvPr>
        </p:nvSpPr>
        <p:spPr>
          <a:xfrm>
            <a:off x="1261490" y="4874278"/>
            <a:ext cx="9144000" cy="365125"/>
          </a:xfrm>
        </p:spPr>
        <p:txBody>
          <a:bodyPr/>
          <a:lstStyle/>
          <a:p>
            <a:r>
              <a:rPr lang="en-US" dirty="0"/>
              <a:t>Air Navigation System Review</a:t>
            </a:r>
            <a:endParaRPr lang="en-NZ" dirty="0"/>
          </a:p>
        </p:txBody>
      </p:sp>
      <p:sp>
        <p:nvSpPr>
          <p:cNvPr id="6" name="Text Placeholder 5">
            <a:extLst>
              <a:ext uri="{FF2B5EF4-FFF2-40B4-BE49-F238E27FC236}">
                <a16:creationId xmlns:a16="http://schemas.microsoft.com/office/drawing/2014/main" id="{EF6FF5C9-BD5D-F2B5-96ED-D2B602200B12}"/>
              </a:ext>
            </a:extLst>
          </p:cNvPr>
          <p:cNvSpPr>
            <a:spLocks noGrp="1"/>
          </p:cNvSpPr>
          <p:nvPr>
            <p:ph type="body" sz="quarter" idx="10"/>
          </p:nvPr>
        </p:nvSpPr>
        <p:spPr>
          <a:xfrm>
            <a:off x="1261130" y="5421966"/>
            <a:ext cx="9144360" cy="452438"/>
          </a:xfrm>
        </p:spPr>
        <p:txBody>
          <a:bodyPr/>
          <a:lstStyle/>
          <a:p>
            <a:r>
              <a:rPr lang="en-NZ" b="1" dirty="0">
                <a:solidFill>
                  <a:schemeClr val="accent5">
                    <a:lumMod val="60000"/>
                    <a:lumOff val="40000"/>
                  </a:schemeClr>
                </a:solidFill>
              </a:rPr>
              <a:t>July 2022</a:t>
            </a:r>
          </a:p>
        </p:txBody>
      </p:sp>
      <p:sp>
        <p:nvSpPr>
          <p:cNvPr id="2" name="TextBox 1">
            <a:extLst>
              <a:ext uri="{FF2B5EF4-FFF2-40B4-BE49-F238E27FC236}">
                <a16:creationId xmlns:a16="http://schemas.microsoft.com/office/drawing/2014/main" id="{F5A69B83-3329-4A4A-BC1B-2633D2BD60A7}"/>
              </a:ext>
            </a:extLst>
          </p:cNvPr>
          <p:cNvSpPr txBox="1"/>
          <p:nvPr/>
        </p:nvSpPr>
        <p:spPr>
          <a:xfrm>
            <a:off x="1074877" y="2578186"/>
            <a:ext cx="10190886" cy="2031325"/>
          </a:xfrm>
          <a:prstGeom prst="rect">
            <a:avLst/>
          </a:prstGeom>
          <a:noFill/>
        </p:spPr>
        <p:txBody>
          <a:bodyPr wrap="square" rtlCol="0">
            <a:spAutoFit/>
          </a:bodyPr>
          <a:lstStyle/>
          <a:p>
            <a:pPr>
              <a:lnSpc>
                <a:spcPct val="90000"/>
              </a:lnSpc>
              <a:spcBef>
                <a:spcPct val="0"/>
              </a:spcBef>
            </a:pPr>
            <a:r>
              <a:rPr lang="en-NZ" sz="3600" b="1" dirty="0">
                <a:solidFill>
                  <a:schemeClr val="tx2"/>
                </a:solidFill>
                <a:latin typeface="+mj-lt"/>
                <a:ea typeface="+mj-ea"/>
                <a:cs typeface="+mj-cs"/>
              </a:rPr>
              <a:t>AIR NAVIGATION SYSTEM REVIEW REFERENCE GROUP</a:t>
            </a:r>
            <a:endParaRPr lang="en-NZ" sz="3600" b="1" dirty="0">
              <a:solidFill>
                <a:srgbClr val="FFFF00"/>
              </a:solidFill>
              <a:latin typeface="+mj-lt"/>
              <a:ea typeface="+mj-ea"/>
              <a:cs typeface="+mj-cs"/>
            </a:endParaRPr>
          </a:p>
          <a:p>
            <a:pPr>
              <a:lnSpc>
                <a:spcPct val="90000"/>
              </a:lnSpc>
              <a:spcBef>
                <a:spcPct val="0"/>
              </a:spcBef>
            </a:pPr>
            <a:endParaRPr lang="en-NZ" sz="2400" b="1" dirty="0">
              <a:solidFill>
                <a:schemeClr val="tx2"/>
              </a:solidFill>
              <a:latin typeface="+mj-lt"/>
              <a:ea typeface="+mj-ea"/>
              <a:cs typeface="+mj-cs"/>
            </a:endParaRPr>
          </a:p>
          <a:p>
            <a:pPr>
              <a:lnSpc>
                <a:spcPct val="90000"/>
              </a:lnSpc>
              <a:spcBef>
                <a:spcPct val="0"/>
              </a:spcBef>
            </a:pPr>
            <a:r>
              <a:rPr lang="en-NZ" sz="2400" b="1" dirty="0">
                <a:solidFill>
                  <a:schemeClr val="tx2"/>
                </a:solidFill>
                <a:latin typeface="+mj-lt"/>
                <a:ea typeface="+mj-ea"/>
                <a:cs typeface="+mj-cs"/>
              </a:rPr>
              <a:t>CURRENT STATE, FUTURE DIRECTION WORKSHOP</a:t>
            </a:r>
          </a:p>
          <a:p>
            <a:endParaRPr lang="en-NZ" dirty="0"/>
          </a:p>
        </p:txBody>
      </p:sp>
      <p:sp>
        <p:nvSpPr>
          <p:cNvPr id="3" name="Rectangle 2">
            <a:extLst>
              <a:ext uri="{FF2B5EF4-FFF2-40B4-BE49-F238E27FC236}">
                <a16:creationId xmlns:a16="http://schemas.microsoft.com/office/drawing/2014/main" id="{3BAE7F6A-0321-4D86-922D-3957EB6F4675}"/>
              </a:ext>
            </a:extLst>
          </p:cNvPr>
          <p:cNvSpPr/>
          <p:nvPr/>
        </p:nvSpPr>
        <p:spPr>
          <a:xfrm rot="19641049">
            <a:off x="1365231" y="2997793"/>
            <a:ext cx="9366472" cy="923330"/>
          </a:xfrm>
          <a:prstGeom prst="rect">
            <a:avLst/>
          </a:prstGeom>
          <a:noFill/>
        </p:spPr>
        <p:txBody>
          <a:bodyPr wrap="square" lIns="91440" tIns="45720" rIns="91440" bIns="45720">
            <a:spAutoFit/>
          </a:bodyPr>
          <a:lstStyle/>
          <a:p>
            <a:pPr algn="ctr"/>
            <a:r>
              <a:rPr lang="en-US" sz="5400" b="1" cap="none" spc="0" dirty="0">
                <a:ln w="12700">
                  <a:solidFill>
                    <a:schemeClr val="accent3">
                      <a:lumMod val="50000"/>
                    </a:schemeClr>
                  </a:solidFill>
                  <a:prstDash val="solid"/>
                </a:ln>
                <a:solidFill>
                  <a:srgbClr val="FFFF00"/>
                </a:solidFill>
                <a:effectLst>
                  <a:innerShdw blurRad="177800">
                    <a:schemeClr val="accent3">
                      <a:lumMod val="50000"/>
                    </a:schemeClr>
                  </a:innerShdw>
                </a:effectLst>
              </a:rPr>
              <a:t>YOUR FEEDBACK </a:t>
            </a:r>
          </a:p>
        </p:txBody>
      </p:sp>
    </p:spTree>
    <p:extLst>
      <p:ext uri="{BB962C8B-B14F-4D97-AF65-F5344CB8AC3E}">
        <p14:creationId xmlns:p14="http://schemas.microsoft.com/office/powerpoint/2010/main" val="335997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t="-9000" b="-9000"/>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79CC432-21AE-422B-979A-F5A46ADB1CAB}"/>
              </a:ext>
            </a:extLst>
          </p:cNvPr>
          <p:cNvSpPr>
            <a:spLocks noGrp="1"/>
          </p:cNvSpPr>
          <p:nvPr>
            <p:ph type="body" sz="quarter" idx="13"/>
          </p:nvPr>
        </p:nvSpPr>
        <p:spPr>
          <a:xfrm>
            <a:off x="342900" y="833054"/>
            <a:ext cx="11288108" cy="4803118"/>
          </a:xfrm>
        </p:spPr>
        <p:txBody>
          <a:bodyPr/>
          <a:lstStyle/>
          <a:p>
            <a:pPr marL="0" indent="0">
              <a:buNone/>
            </a:pPr>
            <a:endParaRPr lang="en-NZ" dirty="0"/>
          </a:p>
          <a:p>
            <a:endParaRPr lang="en-NZ" dirty="0"/>
          </a:p>
        </p:txBody>
      </p:sp>
      <p:sp>
        <p:nvSpPr>
          <p:cNvPr id="8" name="Rectangle 7">
            <a:extLst>
              <a:ext uri="{FF2B5EF4-FFF2-40B4-BE49-F238E27FC236}">
                <a16:creationId xmlns:a16="http://schemas.microsoft.com/office/drawing/2014/main" id="{5D959A0B-912A-449B-9419-F63700000F3B}"/>
              </a:ext>
            </a:extLst>
          </p:cNvPr>
          <p:cNvSpPr/>
          <p:nvPr/>
        </p:nvSpPr>
        <p:spPr>
          <a:xfrm>
            <a:off x="268014" y="118070"/>
            <a:ext cx="11288109" cy="430887"/>
          </a:xfrm>
          <a:prstGeom prst="rect">
            <a:avLst/>
          </a:prstGeom>
          <a:noFill/>
          <a:ln>
            <a:solidFill>
              <a:schemeClr val="tx2">
                <a:lumMod val="60000"/>
                <a:lumOff val="40000"/>
              </a:schemeClr>
            </a:solidFill>
          </a:ln>
        </p:spPr>
        <p:txBody>
          <a:bodyPr wrap="square" lIns="91440" tIns="45720" rIns="91440" bIns="45720">
            <a:spAutoFit/>
          </a:bodyPr>
          <a:lstStyle/>
          <a:p>
            <a:pPr algn="ctr"/>
            <a:r>
              <a:rPr lang="en-NZ" sz="2200" b="1" i="1" u="sng" cap="none" spc="0" dirty="0">
                <a:ln w="22225">
                  <a:solidFill>
                    <a:schemeClr val="accent5">
                      <a:lumMod val="40000"/>
                      <a:lumOff val="60000"/>
                    </a:schemeClr>
                  </a:solidFill>
                  <a:prstDash val="solid"/>
                </a:ln>
                <a:solidFill>
                  <a:schemeClr val="accent5">
                    <a:lumMod val="60000"/>
                    <a:lumOff val="40000"/>
                  </a:schemeClr>
                </a:solidFill>
                <a:effectLst/>
              </a:rPr>
              <a:t>DRAFT </a:t>
            </a:r>
            <a:r>
              <a:rPr lang="en-NZ" sz="2200" b="1" i="1" cap="none" spc="0" dirty="0">
                <a:ln w="22225">
                  <a:solidFill>
                    <a:schemeClr val="accent5">
                      <a:lumMod val="40000"/>
                      <a:lumOff val="60000"/>
                    </a:schemeClr>
                  </a:solidFill>
                  <a:prstDash val="solid"/>
                </a:ln>
                <a:solidFill>
                  <a:schemeClr val="accent5">
                    <a:lumMod val="60000"/>
                    <a:lumOff val="40000"/>
                  </a:schemeClr>
                </a:solidFill>
                <a:effectLst/>
              </a:rPr>
              <a:t>Future vision: in 20-30 years New Zealand’s air navigation system will be…</a:t>
            </a:r>
            <a:endParaRPr lang="en-NZ" sz="2200" b="1" cap="none" spc="0" dirty="0">
              <a:ln w="22225">
                <a:solidFill>
                  <a:schemeClr val="accent5">
                    <a:lumMod val="40000"/>
                    <a:lumOff val="60000"/>
                  </a:schemeClr>
                </a:solidFill>
                <a:prstDash val="solid"/>
              </a:ln>
              <a:solidFill>
                <a:schemeClr val="accent5">
                  <a:lumMod val="60000"/>
                  <a:lumOff val="40000"/>
                </a:schemeClr>
              </a:solidFill>
              <a:effectLst/>
            </a:endParaRPr>
          </a:p>
        </p:txBody>
      </p:sp>
      <p:sp>
        <p:nvSpPr>
          <p:cNvPr id="15" name="TextBox 14">
            <a:extLst>
              <a:ext uri="{FF2B5EF4-FFF2-40B4-BE49-F238E27FC236}">
                <a16:creationId xmlns:a16="http://schemas.microsoft.com/office/drawing/2014/main" id="{2AB72CD5-835C-40EB-BF45-407EA0A85C76}"/>
              </a:ext>
            </a:extLst>
          </p:cNvPr>
          <p:cNvSpPr txBox="1"/>
          <p:nvPr/>
        </p:nvSpPr>
        <p:spPr>
          <a:xfrm>
            <a:off x="268014" y="1306241"/>
            <a:ext cx="11288108" cy="5355312"/>
          </a:xfrm>
          <a:prstGeom prst="rect">
            <a:avLst/>
          </a:prstGeom>
          <a:noFill/>
        </p:spPr>
        <p:txBody>
          <a:bodyPr wrap="square" rtlCol="0">
            <a:spAutoFit/>
          </a:bodyPr>
          <a:lstStyle/>
          <a:p>
            <a:pPr marL="285750" indent="-285750">
              <a:buFont typeface="Arial" panose="020B0604020202020204" pitchFamily="34" charset="0"/>
              <a:buChar char="•"/>
            </a:pPr>
            <a:r>
              <a:rPr lang="en-NZ" dirty="0"/>
              <a:t>Safe </a:t>
            </a:r>
            <a:r>
              <a:rPr lang="en-NZ" b="1" i="1" dirty="0"/>
              <a:t>and</a:t>
            </a:r>
            <a:r>
              <a:rPr lang="en-NZ" i="1" dirty="0"/>
              <a:t>…</a:t>
            </a:r>
            <a:endParaRPr lang="en-NZ" dirty="0"/>
          </a:p>
          <a:p>
            <a:endParaRPr lang="en-NZ" dirty="0"/>
          </a:p>
          <a:p>
            <a:pPr marL="285750" indent="-285750">
              <a:buFont typeface="Arial" panose="020B0604020202020204" pitchFamily="34" charset="0"/>
              <a:buChar char="•"/>
            </a:pPr>
            <a:r>
              <a:rPr lang="en-NZ" dirty="0"/>
              <a:t>Guided by a long-term system-wide plan and strong agency leadership </a:t>
            </a:r>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r>
              <a:rPr lang="en-NZ" dirty="0"/>
              <a:t>Resourced to deliver an agreed set of national level outcomes </a:t>
            </a:r>
          </a:p>
          <a:p>
            <a:endParaRPr lang="en-NZ" dirty="0"/>
          </a:p>
          <a:p>
            <a:pPr marL="285750" indent="-285750">
              <a:buFont typeface="Arial" panose="020B0604020202020204" pitchFamily="34" charset="0"/>
              <a:buChar char="•"/>
            </a:pPr>
            <a:r>
              <a:rPr lang="en-NZ" dirty="0"/>
              <a:t>Visible, valued, and a priority for investment </a:t>
            </a:r>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r>
              <a:rPr lang="en-NZ" dirty="0"/>
              <a:t>World leading in our chosen priority areas: learning from and adding to global best practice </a:t>
            </a:r>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r>
              <a:rPr lang="en-NZ" dirty="0"/>
              <a:t>Designed, delivered, regulated, and overseen by a highly skilled, diverse, connected workforce</a:t>
            </a:r>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r>
              <a:rPr lang="en-NZ" dirty="0"/>
              <a:t>Reflecting Te </a:t>
            </a:r>
            <a:r>
              <a:rPr lang="en-NZ" dirty="0" err="1"/>
              <a:t>Tiriti</a:t>
            </a:r>
            <a:r>
              <a:rPr lang="en-NZ" dirty="0"/>
              <a:t> o Waitangi and te </a:t>
            </a:r>
            <a:r>
              <a:rPr lang="en-NZ" dirty="0" err="1"/>
              <a:t>ao</a:t>
            </a:r>
            <a:r>
              <a:rPr lang="en-NZ" dirty="0"/>
              <a:t> Māori perspectives</a:t>
            </a:r>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r>
              <a:rPr lang="en-NZ" dirty="0"/>
              <a:t>Constantly evolving to get the most from new technologies, procedures and operations </a:t>
            </a:r>
          </a:p>
          <a:p>
            <a:endParaRPr lang="en-NZ" dirty="0"/>
          </a:p>
          <a:p>
            <a:pPr marL="285750" indent="-285750">
              <a:buFont typeface="Arial" panose="020B0604020202020204" pitchFamily="34" charset="0"/>
              <a:buChar char="•"/>
            </a:pPr>
            <a:r>
              <a:rPr lang="en-NZ" dirty="0"/>
              <a:t>Carbon neutral					 </a:t>
            </a:r>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r>
              <a:rPr lang="en-NZ" dirty="0"/>
              <a:t>Resilient to shocks and threats</a:t>
            </a:r>
          </a:p>
        </p:txBody>
      </p:sp>
    </p:spTree>
    <p:extLst>
      <p:ext uri="{BB962C8B-B14F-4D97-AF65-F5344CB8AC3E}">
        <p14:creationId xmlns:p14="http://schemas.microsoft.com/office/powerpoint/2010/main" val="2658798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5" name="Picture 4" descr="Vintage aircraft">
            <a:extLst>
              <a:ext uri="{FF2B5EF4-FFF2-40B4-BE49-F238E27FC236}">
                <a16:creationId xmlns:a16="http://schemas.microsoft.com/office/drawing/2014/main" id="{9A9F9508-8700-D6A9-4C84-E9DFF945FD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2255415" cy="6858000"/>
          </a:xfrm>
          <a:prstGeom prst="rect">
            <a:avLst/>
          </a:prstGeom>
        </p:spPr>
      </p:pic>
      <p:sp>
        <p:nvSpPr>
          <p:cNvPr id="2" name="Title 1">
            <a:extLst>
              <a:ext uri="{FF2B5EF4-FFF2-40B4-BE49-F238E27FC236}">
                <a16:creationId xmlns:a16="http://schemas.microsoft.com/office/drawing/2014/main" id="{5F3F5F38-29ED-4640-BBC7-B5A89E0E08EB}"/>
              </a:ext>
            </a:extLst>
          </p:cNvPr>
          <p:cNvSpPr>
            <a:spLocks noGrp="1"/>
          </p:cNvSpPr>
          <p:nvPr>
            <p:ph type="ctrTitle"/>
          </p:nvPr>
        </p:nvSpPr>
        <p:spPr>
          <a:xfrm>
            <a:off x="1020799" y="4082840"/>
            <a:ext cx="2692451" cy="352136"/>
          </a:xfrm>
        </p:spPr>
        <p:txBody>
          <a:bodyPr vert="horz" lIns="91440" tIns="45720" rIns="91440" bIns="45720" rtlCol="0" anchor="b">
            <a:noAutofit/>
          </a:bodyPr>
          <a:lstStyle/>
          <a:p>
            <a:r>
              <a:rPr lang="en-US" sz="4000" dirty="0">
                <a:solidFill>
                  <a:schemeClr val="tx1"/>
                </a:solidFill>
              </a:rPr>
              <a:t>What could stop us getting there?</a:t>
            </a:r>
          </a:p>
        </p:txBody>
      </p:sp>
      <p:sp>
        <p:nvSpPr>
          <p:cNvPr id="4" name="Subtitle 3">
            <a:extLst>
              <a:ext uri="{FF2B5EF4-FFF2-40B4-BE49-F238E27FC236}">
                <a16:creationId xmlns:a16="http://schemas.microsoft.com/office/drawing/2014/main" id="{98E50C96-B262-47FF-B36E-4A5C8C8EAEA8}"/>
              </a:ext>
            </a:extLst>
          </p:cNvPr>
          <p:cNvSpPr>
            <a:spLocks noGrp="1"/>
          </p:cNvSpPr>
          <p:nvPr>
            <p:ph type="subTitle" idx="1"/>
          </p:nvPr>
        </p:nvSpPr>
        <p:spPr/>
        <p:txBody>
          <a:bodyPr/>
          <a:lstStyle/>
          <a:p>
            <a:r>
              <a:rPr lang="en-NZ" dirty="0"/>
              <a:t>Risks, threats…</a:t>
            </a:r>
          </a:p>
        </p:txBody>
      </p:sp>
    </p:spTree>
    <p:extLst>
      <p:ext uri="{BB962C8B-B14F-4D97-AF65-F5344CB8AC3E}">
        <p14:creationId xmlns:p14="http://schemas.microsoft.com/office/powerpoint/2010/main" val="127483056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F04F25-9038-4DFB-9BDB-12B92F84D20A}"/>
              </a:ext>
            </a:extLst>
          </p:cNvPr>
          <p:cNvSpPr>
            <a:spLocks noGrp="1"/>
          </p:cNvSpPr>
          <p:nvPr>
            <p:ph type="title"/>
          </p:nvPr>
        </p:nvSpPr>
        <p:spPr/>
        <p:txBody>
          <a:bodyPr/>
          <a:lstStyle/>
          <a:p>
            <a:r>
              <a:rPr lang="en-NZ" dirty="0"/>
              <a:t>What would stop us? Your thoughts</a:t>
            </a:r>
          </a:p>
        </p:txBody>
      </p:sp>
      <p:sp>
        <p:nvSpPr>
          <p:cNvPr id="8" name="Text Placeholder 9">
            <a:extLst>
              <a:ext uri="{FF2B5EF4-FFF2-40B4-BE49-F238E27FC236}">
                <a16:creationId xmlns:a16="http://schemas.microsoft.com/office/drawing/2014/main" id="{9424301C-7AAA-4114-880C-984C3942BFB9}"/>
              </a:ext>
            </a:extLst>
          </p:cNvPr>
          <p:cNvSpPr txBox="1">
            <a:spLocks noGrp="1"/>
          </p:cNvSpPr>
          <p:nvPr>
            <p:ph type="body" sz="quarter" idx="13"/>
          </p:nvPr>
        </p:nvSpPr>
        <p:spPr>
          <a:xfrm>
            <a:off x="143904" y="1303161"/>
            <a:ext cx="1031966" cy="1145270"/>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We assume we have a solution before we’ve figured out the problem </a:t>
            </a:r>
          </a:p>
        </p:txBody>
      </p:sp>
      <p:sp>
        <p:nvSpPr>
          <p:cNvPr id="9" name="Text Placeholder 9">
            <a:extLst>
              <a:ext uri="{FF2B5EF4-FFF2-40B4-BE49-F238E27FC236}">
                <a16:creationId xmlns:a16="http://schemas.microsoft.com/office/drawing/2014/main" id="{6C6C10FA-4211-4D63-A4CD-674C48096A06}"/>
              </a:ext>
            </a:extLst>
          </p:cNvPr>
          <p:cNvSpPr txBox="1">
            <a:spLocks/>
          </p:cNvSpPr>
          <p:nvPr/>
        </p:nvSpPr>
        <p:spPr>
          <a:xfrm>
            <a:off x="7706447" y="2294621"/>
            <a:ext cx="922232" cy="969502"/>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100" dirty="0">
                <a:solidFill>
                  <a:schemeClr val="tx1"/>
                </a:solidFill>
                <a:latin typeface="Baguet Script" panose="020B0604020202020204" pitchFamily="2" charset="0"/>
              </a:rPr>
              <a:t>Security, in a whole range of contexts </a:t>
            </a:r>
          </a:p>
        </p:txBody>
      </p:sp>
      <p:sp>
        <p:nvSpPr>
          <p:cNvPr id="10" name="Text Placeholder 9">
            <a:extLst>
              <a:ext uri="{FF2B5EF4-FFF2-40B4-BE49-F238E27FC236}">
                <a16:creationId xmlns:a16="http://schemas.microsoft.com/office/drawing/2014/main" id="{1603C7CB-0B0C-4ACA-9803-5C8FA69CA57A}"/>
              </a:ext>
            </a:extLst>
          </p:cNvPr>
          <p:cNvSpPr txBox="1">
            <a:spLocks/>
          </p:cNvSpPr>
          <p:nvPr/>
        </p:nvSpPr>
        <p:spPr>
          <a:xfrm>
            <a:off x="6738158" y="1336603"/>
            <a:ext cx="695425"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Social </a:t>
            </a:r>
            <a:r>
              <a:rPr lang="en-US" sz="1000" dirty="0" err="1">
                <a:solidFill>
                  <a:schemeClr val="tx1"/>
                </a:solidFill>
                <a:latin typeface="Baguet Script" panose="020B0604020202020204" pitchFamily="2" charset="0"/>
              </a:rPr>
              <a:t>licence</a:t>
            </a:r>
            <a:r>
              <a:rPr lang="en-US" sz="1000" dirty="0">
                <a:solidFill>
                  <a:schemeClr val="tx1"/>
                </a:solidFill>
                <a:latin typeface="Baguet Script" panose="020B0604020202020204" pitchFamily="2" charset="0"/>
              </a:rPr>
              <a:t> </a:t>
            </a:r>
          </a:p>
        </p:txBody>
      </p:sp>
      <p:sp>
        <p:nvSpPr>
          <p:cNvPr id="11" name="Text Placeholder 9">
            <a:extLst>
              <a:ext uri="{FF2B5EF4-FFF2-40B4-BE49-F238E27FC236}">
                <a16:creationId xmlns:a16="http://schemas.microsoft.com/office/drawing/2014/main" id="{A82A2068-383F-41EE-836F-54F3BF1919BF}"/>
              </a:ext>
            </a:extLst>
          </p:cNvPr>
          <p:cNvSpPr txBox="1">
            <a:spLocks/>
          </p:cNvSpPr>
          <p:nvPr/>
        </p:nvSpPr>
        <p:spPr>
          <a:xfrm>
            <a:off x="4885510" y="1465899"/>
            <a:ext cx="1670956" cy="621598"/>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Sustainability </a:t>
            </a:r>
          </a:p>
        </p:txBody>
      </p:sp>
      <p:sp>
        <p:nvSpPr>
          <p:cNvPr id="12" name="Text Placeholder 9">
            <a:extLst>
              <a:ext uri="{FF2B5EF4-FFF2-40B4-BE49-F238E27FC236}">
                <a16:creationId xmlns:a16="http://schemas.microsoft.com/office/drawing/2014/main" id="{07B322AC-E9CD-4D8A-B1AF-1236167122D6}"/>
              </a:ext>
            </a:extLst>
          </p:cNvPr>
          <p:cNvSpPr txBox="1">
            <a:spLocks/>
          </p:cNvSpPr>
          <p:nvPr/>
        </p:nvSpPr>
        <p:spPr>
          <a:xfrm>
            <a:off x="3024156" y="4510407"/>
            <a:ext cx="1678916"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Problems aren’t visible so there’s no pressure to invest / improve </a:t>
            </a:r>
          </a:p>
        </p:txBody>
      </p:sp>
      <p:sp>
        <p:nvSpPr>
          <p:cNvPr id="13" name="Text Placeholder 9">
            <a:extLst>
              <a:ext uri="{FF2B5EF4-FFF2-40B4-BE49-F238E27FC236}">
                <a16:creationId xmlns:a16="http://schemas.microsoft.com/office/drawing/2014/main" id="{0CAE949D-60BF-4F1E-8493-413F93BD5DA6}"/>
              </a:ext>
            </a:extLst>
          </p:cNvPr>
          <p:cNvSpPr txBox="1">
            <a:spLocks/>
          </p:cNvSpPr>
          <p:nvPr/>
        </p:nvSpPr>
        <p:spPr>
          <a:xfrm>
            <a:off x="4827065" y="2224021"/>
            <a:ext cx="1517128" cy="735419"/>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Dollars: who has the gold make the rules</a:t>
            </a:r>
          </a:p>
        </p:txBody>
      </p:sp>
      <p:sp>
        <p:nvSpPr>
          <p:cNvPr id="14" name="Text Placeholder 9">
            <a:extLst>
              <a:ext uri="{FF2B5EF4-FFF2-40B4-BE49-F238E27FC236}">
                <a16:creationId xmlns:a16="http://schemas.microsoft.com/office/drawing/2014/main" id="{C9A5EBB7-E377-474A-95FB-15F555AC2B75}"/>
              </a:ext>
            </a:extLst>
          </p:cNvPr>
          <p:cNvSpPr txBox="1">
            <a:spLocks/>
          </p:cNvSpPr>
          <p:nvPr/>
        </p:nvSpPr>
        <p:spPr>
          <a:xfrm>
            <a:off x="2872334" y="1406912"/>
            <a:ext cx="1670956"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Participants aren’t aware of the gaps / problems </a:t>
            </a:r>
          </a:p>
        </p:txBody>
      </p:sp>
      <p:sp>
        <p:nvSpPr>
          <p:cNvPr id="15" name="Text Placeholder 9">
            <a:extLst>
              <a:ext uri="{FF2B5EF4-FFF2-40B4-BE49-F238E27FC236}">
                <a16:creationId xmlns:a16="http://schemas.microsoft.com/office/drawing/2014/main" id="{3BCE0035-8E34-42B9-9315-F847EDF5AA6A}"/>
              </a:ext>
            </a:extLst>
          </p:cNvPr>
          <p:cNvSpPr txBox="1">
            <a:spLocks/>
          </p:cNvSpPr>
          <p:nvPr/>
        </p:nvSpPr>
        <p:spPr>
          <a:xfrm>
            <a:off x="151261" y="2559495"/>
            <a:ext cx="1741716" cy="801371"/>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Failure to </a:t>
            </a:r>
            <a:r>
              <a:rPr lang="en-US" sz="1000" dirty="0" err="1">
                <a:solidFill>
                  <a:schemeClr val="tx1"/>
                </a:solidFill>
                <a:latin typeface="Baguet Script" panose="020B0604020202020204" pitchFamily="2" charset="0"/>
              </a:rPr>
              <a:t>recognise</a:t>
            </a:r>
            <a:r>
              <a:rPr lang="en-US" sz="1000" dirty="0">
                <a:solidFill>
                  <a:schemeClr val="tx1"/>
                </a:solidFill>
                <a:latin typeface="Baguet Script" panose="020B0604020202020204" pitchFamily="2" charset="0"/>
              </a:rPr>
              <a:t> the importance of aviation to New Zealand </a:t>
            </a:r>
          </a:p>
        </p:txBody>
      </p:sp>
      <p:sp>
        <p:nvSpPr>
          <p:cNvPr id="16" name="Text Placeholder 9">
            <a:extLst>
              <a:ext uri="{FF2B5EF4-FFF2-40B4-BE49-F238E27FC236}">
                <a16:creationId xmlns:a16="http://schemas.microsoft.com/office/drawing/2014/main" id="{8AFF5103-2EE7-4569-9DA8-52B504A874E5}"/>
              </a:ext>
            </a:extLst>
          </p:cNvPr>
          <p:cNvSpPr txBox="1">
            <a:spLocks/>
          </p:cNvSpPr>
          <p:nvPr/>
        </p:nvSpPr>
        <p:spPr>
          <a:xfrm>
            <a:off x="1809117" y="3810532"/>
            <a:ext cx="1103472"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Gaps in the framework</a:t>
            </a:r>
          </a:p>
        </p:txBody>
      </p:sp>
      <p:sp>
        <p:nvSpPr>
          <p:cNvPr id="17" name="Text Placeholder 9">
            <a:extLst>
              <a:ext uri="{FF2B5EF4-FFF2-40B4-BE49-F238E27FC236}">
                <a16:creationId xmlns:a16="http://schemas.microsoft.com/office/drawing/2014/main" id="{BF0E2520-1E59-43A7-9BE3-0610EF12F2E6}"/>
              </a:ext>
            </a:extLst>
          </p:cNvPr>
          <p:cNvSpPr txBox="1">
            <a:spLocks/>
          </p:cNvSpPr>
          <p:nvPr/>
        </p:nvSpPr>
        <p:spPr>
          <a:xfrm>
            <a:off x="10461299" y="2935857"/>
            <a:ext cx="158679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Failure of this review </a:t>
            </a:r>
          </a:p>
        </p:txBody>
      </p:sp>
      <p:sp>
        <p:nvSpPr>
          <p:cNvPr id="18" name="Text Placeholder 9">
            <a:extLst>
              <a:ext uri="{FF2B5EF4-FFF2-40B4-BE49-F238E27FC236}">
                <a16:creationId xmlns:a16="http://schemas.microsoft.com/office/drawing/2014/main" id="{E1F2A6E7-A0D6-4DF9-890D-3847F7C473F1}"/>
              </a:ext>
            </a:extLst>
          </p:cNvPr>
          <p:cNvSpPr txBox="1">
            <a:spLocks/>
          </p:cNvSpPr>
          <p:nvPr/>
        </p:nvSpPr>
        <p:spPr>
          <a:xfrm>
            <a:off x="8729478" y="2277748"/>
            <a:ext cx="1586797" cy="532494"/>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Multiple destinations </a:t>
            </a:r>
          </a:p>
        </p:txBody>
      </p:sp>
      <p:sp>
        <p:nvSpPr>
          <p:cNvPr id="19" name="Text Placeholder 9">
            <a:extLst>
              <a:ext uri="{FF2B5EF4-FFF2-40B4-BE49-F238E27FC236}">
                <a16:creationId xmlns:a16="http://schemas.microsoft.com/office/drawing/2014/main" id="{F81833E7-A8F8-437C-AA97-34CB48C1349D}"/>
              </a:ext>
            </a:extLst>
          </p:cNvPr>
          <p:cNvSpPr txBox="1">
            <a:spLocks/>
          </p:cNvSpPr>
          <p:nvPr/>
        </p:nvSpPr>
        <p:spPr>
          <a:xfrm>
            <a:off x="8745003" y="2944106"/>
            <a:ext cx="158679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Time – things don’t usually change quickly in aviation </a:t>
            </a:r>
          </a:p>
        </p:txBody>
      </p:sp>
      <p:sp>
        <p:nvSpPr>
          <p:cNvPr id="20" name="Text Placeholder 9">
            <a:extLst>
              <a:ext uri="{FF2B5EF4-FFF2-40B4-BE49-F238E27FC236}">
                <a16:creationId xmlns:a16="http://schemas.microsoft.com/office/drawing/2014/main" id="{D303474E-466A-499D-B58B-E47ABC9F1570}"/>
              </a:ext>
            </a:extLst>
          </p:cNvPr>
          <p:cNvSpPr txBox="1">
            <a:spLocks/>
          </p:cNvSpPr>
          <p:nvPr/>
        </p:nvSpPr>
        <p:spPr>
          <a:xfrm>
            <a:off x="6933166" y="4133905"/>
            <a:ext cx="1586797" cy="566144"/>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Capacity / workforce </a:t>
            </a:r>
          </a:p>
        </p:txBody>
      </p:sp>
      <p:sp>
        <p:nvSpPr>
          <p:cNvPr id="21" name="Text Placeholder 9">
            <a:extLst>
              <a:ext uri="{FF2B5EF4-FFF2-40B4-BE49-F238E27FC236}">
                <a16:creationId xmlns:a16="http://schemas.microsoft.com/office/drawing/2014/main" id="{15737043-C665-4BC2-AE69-2906E9ACA2F7}"/>
              </a:ext>
            </a:extLst>
          </p:cNvPr>
          <p:cNvSpPr txBox="1">
            <a:spLocks/>
          </p:cNvSpPr>
          <p:nvPr/>
        </p:nvSpPr>
        <p:spPr>
          <a:xfrm>
            <a:off x="6448485" y="2257630"/>
            <a:ext cx="1157163"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100" dirty="0">
                <a:solidFill>
                  <a:schemeClr val="tx1"/>
                </a:solidFill>
                <a:latin typeface="Baguet Script" panose="020B0604020202020204" pitchFamily="2" charset="0"/>
              </a:rPr>
              <a:t>Lack of a convincing narrative on the ‘why’ for making a shift </a:t>
            </a:r>
          </a:p>
        </p:txBody>
      </p:sp>
      <p:sp>
        <p:nvSpPr>
          <p:cNvPr id="22" name="Text Placeholder 9">
            <a:extLst>
              <a:ext uri="{FF2B5EF4-FFF2-40B4-BE49-F238E27FC236}">
                <a16:creationId xmlns:a16="http://schemas.microsoft.com/office/drawing/2014/main" id="{5432DF78-FB61-479E-8801-F73C988819DB}"/>
              </a:ext>
            </a:extLst>
          </p:cNvPr>
          <p:cNvSpPr txBox="1">
            <a:spLocks/>
          </p:cNvSpPr>
          <p:nvPr/>
        </p:nvSpPr>
        <p:spPr>
          <a:xfrm>
            <a:off x="9859536" y="1353693"/>
            <a:ext cx="2168398" cy="460375"/>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Failure to be open to change </a:t>
            </a:r>
          </a:p>
        </p:txBody>
      </p:sp>
      <p:sp>
        <p:nvSpPr>
          <p:cNvPr id="23" name="Text Placeholder 9">
            <a:extLst>
              <a:ext uri="{FF2B5EF4-FFF2-40B4-BE49-F238E27FC236}">
                <a16:creationId xmlns:a16="http://schemas.microsoft.com/office/drawing/2014/main" id="{FC4B81AA-7157-47BE-BF35-B80A566D4807}"/>
              </a:ext>
            </a:extLst>
          </p:cNvPr>
          <p:cNvSpPr txBox="1">
            <a:spLocks/>
          </p:cNvSpPr>
          <p:nvPr/>
        </p:nvSpPr>
        <p:spPr>
          <a:xfrm>
            <a:off x="10461656" y="3879403"/>
            <a:ext cx="158679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Lack of unity </a:t>
            </a:r>
          </a:p>
        </p:txBody>
      </p:sp>
      <p:sp>
        <p:nvSpPr>
          <p:cNvPr id="24" name="Text Placeholder 9">
            <a:extLst>
              <a:ext uri="{FF2B5EF4-FFF2-40B4-BE49-F238E27FC236}">
                <a16:creationId xmlns:a16="http://schemas.microsoft.com/office/drawing/2014/main" id="{9D321B67-7794-4764-A216-0A8AD0F0B16D}"/>
              </a:ext>
            </a:extLst>
          </p:cNvPr>
          <p:cNvSpPr txBox="1">
            <a:spLocks/>
          </p:cNvSpPr>
          <p:nvPr/>
        </p:nvSpPr>
        <p:spPr>
          <a:xfrm>
            <a:off x="7874183" y="4850974"/>
            <a:ext cx="739398"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Limited ability to be agile </a:t>
            </a:r>
          </a:p>
        </p:txBody>
      </p:sp>
      <p:sp>
        <p:nvSpPr>
          <p:cNvPr id="25" name="Text Placeholder 9">
            <a:extLst>
              <a:ext uri="{FF2B5EF4-FFF2-40B4-BE49-F238E27FC236}">
                <a16:creationId xmlns:a16="http://schemas.microsoft.com/office/drawing/2014/main" id="{FB39DE4C-81A4-408E-83ED-F607E8A4D112}"/>
              </a:ext>
            </a:extLst>
          </p:cNvPr>
          <p:cNvSpPr txBox="1">
            <a:spLocks/>
          </p:cNvSpPr>
          <p:nvPr/>
        </p:nvSpPr>
        <p:spPr>
          <a:xfrm>
            <a:off x="143904" y="5673952"/>
            <a:ext cx="158679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Not shifting culture and practice </a:t>
            </a:r>
          </a:p>
        </p:txBody>
      </p:sp>
      <p:sp>
        <p:nvSpPr>
          <p:cNvPr id="26" name="Text Placeholder 9">
            <a:extLst>
              <a:ext uri="{FF2B5EF4-FFF2-40B4-BE49-F238E27FC236}">
                <a16:creationId xmlns:a16="http://schemas.microsoft.com/office/drawing/2014/main" id="{88CB0F2F-9183-4D16-9264-F3014082BCAD}"/>
              </a:ext>
            </a:extLst>
          </p:cNvPr>
          <p:cNvSpPr txBox="1">
            <a:spLocks/>
          </p:cNvSpPr>
          <p:nvPr/>
        </p:nvSpPr>
        <p:spPr>
          <a:xfrm>
            <a:off x="4838272" y="4832679"/>
            <a:ext cx="158679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Lack of outcome focus or system thinking, relying on linear thinking </a:t>
            </a:r>
          </a:p>
        </p:txBody>
      </p:sp>
      <p:sp>
        <p:nvSpPr>
          <p:cNvPr id="27" name="Text Placeholder 9">
            <a:extLst>
              <a:ext uri="{FF2B5EF4-FFF2-40B4-BE49-F238E27FC236}">
                <a16:creationId xmlns:a16="http://schemas.microsoft.com/office/drawing/2014/main" id="{9F00134E-642C-4440-8B00-B4A4E3E00C8A}"/>
              </a:ext>
            </a:extLst>
          </p:cNvPr>
          <p:cNvSpPr txBox="1">
            <a:spLocks/>
          </p:cNvSpPr>
          <p:nvPr/>
        </p:nvSpPr>
        <p:spPr>
          <a:xfrm>
            <a:off x="152736" y="3471930"/>
            <a:ext cx="158679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Influence of international standards </a:t>
            </a:r>
          </a:p>
        </p:txBody>
      </p:sp>
      <p:sp>
        <p:nvSpPr>
          <p:cNvPr id="28" name="Text Placeholder 9">
            <a:extLst>
              <a:ext uri="{FF2B5EF4-FFF2-40B4-BE49-F238E27FC236}">
                <a16:creationId xmlns:a16="http://schemas.microsoft.com/office/drawing/2014/main" id="{CAEAF07C-9D9C-46F0-8252-7FCBCD13149A}"/>
              </a:ext>
            </a:extLst>
          </p:cNvPr>
          <p:cNvSpPr txBox="1">
            <a:spLocks/>
          </p:cNvSpPr>
          <p:nvPr/>
        </p:nvSpPr>
        <p:spPr>
          <a:xfrm>
            <a:off x="1285537" y="4742242"/>
            <a:ext cx="158679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Absence of long-term, politically neutral commitment to a shared goal </a:t>
            </a:r>
          </a:p>
        </p:txBody>
      </p:sp>
      <p:sp>
        <p:nvSpPr>
          <p:cNvPr id="29" name="Text Placeholder 9">
            <a:extLst>
              <a:ext uri="{FF2B5EF4-FFF2-40B4-BE49-F238E27FC236}">
                <a16:creationId xmlns:a16="http://schemas.microsoft.com/office/drawing/2014/main" id="{8AD57D47-DC16-45B9-8466-E2A95BD92EF4}"/>
              </a:ext>
            </a:extLst>
          </p:cNvPr>
          <p:cNvSpPr txBox="1">
            <a:spLocks/>
          </p:cNvSpPr>
          <p:nvPr/>
        </p:nvSpPr>
        <p:spPr>
          <a:xfrm>
            <a:off x="8719796" y="5788603"/>
            <a:ext cx="158679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Always thinking about the players, not the field </a:t>
            </a:r>
          </a:p>
        </p:txBody>
      </p:sp>
      <p:sp>
        <p:nvSpPr>
          <p:cNvPr id="30" name="Text Placeholder 9">
            <a:extLst>
              <a:ext uri="{FF2B5EF4-FFF2-40B4-BE49-F238E27FC236}">
                <a16:creationId xmlns:a16="http://schemas.microsoft.com/office/drawing/2014/main" id="{944845D7-E082-5F56-8D27-7EE7FBF9B790}"/>
              </a:ext>
            </a:extLst>
          </p:cNvPr>
          <p:cNvSpPr txBox="1">
            <a:spLocks/>
          </p:cNvSpPr>
          <p:nvPr/>
        </p:nvSpPr>
        <p:spPr>
          <a:xfrm>
            <a:off x="1827084" y="5681310"/>
            <a:ext cx="158679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Fear of the unknown, fear of change – need to bring public along and allow for new market entrants</a:t>
            </a:r>
          </a:p>
        </p:txBody>
      </p:sp>
      <p:sp>
        <p:nvSpPr>
          <p:cNvPr id="31" name="Text Placeholder 9">
            <a:extLst>
              <a:ext uri="{FF2B5EF4-FFF2-40B4-BE49-F238E27FC236}">
                <a16:creationId xmlns:a16="http://schemas.microsoft.com/office/drawing/2014/main" id="{69F88D7D-8B72-EA5D-CC8C-DFAD6B126325}"/>
              </a:ext>
            </a:extLst>
          </p:cNvPr>
          <p:cNvSpPr txBox="1">
            <a:spLocks/>
          </p:cNvSpPr>
          <p:nvPr/>
        </p:nvSpPr>
        <p:spPr>
          <a:xfrm>
            <a:off x="4838271" y="5799017"/>
            <a:ext cx="158679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Nothing can operate without supporting infrastructure – funding is a key element of this</a:t>
            </a:r>
          </a:p>
        </p:txBody>
      </p:sp>
      <p:sp>
        <p:nvSpPr>
          <p:cNvPr id="32" name="Text Placeholder 9">
            <a:extLst>
              <a:ext uri="{FF2B5EF4-FFF2-40B4-BE49-F238E27FC236}">
                <a16:creationId xmlns:a16="http://schemas.microsoft.com/office/drawing/2014/main" id="{5CA24BBA-2C78-FB6A-FB4F-5ABE63E02ABA}"/>
              </a:ext>
            </a:extLst>
          </p:cNvPr>
          <p:cNvSpPr txBox="1">
            <a:spLocks/>
          </p:cNvSpPr>
          <p:nvPr/>
        </p:nvSpPr>
        <p:spPr>
          <a:xfrm>
            <a:off x="6556466" y="5807920"/>
            <a:ext cx="1983484"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Risk of falling out of line with international consensus on new technology and innovation – need to lead that conversation</a:t>
            </a:r>
          </a:p>
        </p:txBody>
      </p:sp>
      <p:sp>
        <p:nvSpPr>
          <p:cNvPr id="33" name="Text Placeholder 9">
            <a:extLst>
              <a:ext uri="{FF2B5EF4-FFF2-40B4-BE49-F238E27FC236}">
                <a16:creationId xmlns:a16="http://schemas.microsoft.com/office/drawing/2014/main" id="{9CCECCFA-49FE-DEE6-F4FF-9B96F8B3EFE8}"/>
              </a:ext>
            </a:extLst>
          </p:cNvPr>
          <p:cNvSpPr txBox="1">
            <a:spLocks/>
          </p:cNvSpPr>
          <p:nvPr/>
        </p:nvSpPr>
        <p:spPr>
          <a:xfrm>
            <a:off x="10461299" y="5808542"/>
            <a:ext cx="158679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fontScale="92500" lnSpcReduction="10000"/>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Not big enough to go it alone – reliant on overseas systems and technologies, inevitably bound by pace of change internationally (can’t keep up and too slow to change)</a:t>
            </a:r>
          </a:p>
        </p:txBody>
      </p:sp>
      <p:sp>
        <p:nvSpPr>
          <p:cNvPr id="34" name="Text Placeholder 9">
            <a:extLst>
              <a:ext uri="{FF2B5EF4-FFF2-40B4-BE49-F238E27FC236}">
                <a16:creationId xmlns:a16="http://schemas.microsoft.com/office/drawing/2014/main" id="{1CF7A762-9CA6-C7C5-17A1-A0DE24F07656}"/>
              </a:ext>
            </a:extLst>
          </p:cNvPr>
          <p:cNvSpPr txBox="1">
            <a:spLocks/>
          </p:cNvSpPr>
          <p:nvPr/>
        </p:nvSpPr>
        <p:spPr>
          <a:xfrm>
            <a:off x="10461814" y="1971014"/>
            <a:ext cx="158679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Physical disruption to services (e.g. emergencies)</a:t>
            </a:r>
          </a:p>
        </p:txBody>
      </p:sp>
      <p:sp>
        <p:nvSpPr>
          <p:cNvPr id="35" name="Text Placeholder 9">
            <a:extLst>
              <a:ext uri="{FF2B5EF4-FFF2-40B4-BE49-F238E27FC236}">
                <a16:creationId xmlns:a16="http://schemas.microsoft.com/office/drawing/2014/main" id="{247D0D23-11EC-D298-1E2A-768987E7183D}"/>
              </a:ext>
            </a:extLst>
          </p:cNvPr>
          <p:cNvSpPr txBox="1">
            <a:spLocks/>
          </p:cNvSpPr>
          <p:nvPr/>
        </p:nvSpPr>
        <p:spPr>
          <a:xfrm>
            <a:off x="8672483" y="3879403"/>
            <a:ext cx="158679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Key skillsets and capabilities needed across entire network – difficult to get in NZ</a:t>
            </a:r>
          </a:p>
        </p:txBody>
      </p:sp>
      <p:sp>
        <p:nvSpPr>
          <p:cNvPr id="36" name="Text Placeholder 9">
            <a:extLst>
              <a:ext uri="{FF2B5EF4-FFF2-40B4-BE49-F238E27FC236}">
                <a16:creationId xmlns:a16="http://schemas.microsoft.com/office/drawing/2014/main" id="{F9740A4F-AFCC-B156-5F5C-DF3614F9155D}"/>
              </a:ext>
            </a:extLst>
          </p:cNvPr>
          <p:cNvSpPr txBox="1">
            <a:spLocks/>
          </p:cNvSpPr>
          <p:nvPr/>
        </p:nvSpPr>
        <p:spPr>
          <a:xfrm>
            <a:off x="10461299" y="4856995"/>
            <a:ext cx="158679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Safety consequences of organizational and systemic design – risk for regulator and large operators</a:t>
            </a:r>
          </a:p>
        </p:txBody>
      </p:sp>
      <p:sp>
        <p:nvSpPr>
          <p:cNvPr id="37" name="Text Placeholder 9">
            <a:extLst>
              <a:ext uri="{FF2B5EF4-FFF2-40B4-BE49-F238E27FC236}">
                <a16:creationId xmlns:a16="http://schemas.microsoft.com/office/drawing/2014/main" id="{C62C8981-AA0C-1AB7-FC16-3FAE4EA1A8C3}"/>
              </a:ext>
            </a:extLst>
          </p:cNvPr>
          <p:cNvSpPr txBox="1">
            <a:spLocks/>
          </p:cNvSpPr>
          <p:nvPr/>
        </p:nvSpPr>
        <p:spPr>
          <a:xfrm>
            <a:off x="7615276" y="1352380"/>
            <a:ext cx="2114413"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lnSpcReduction="10000"/>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Air NZ </a:t>
            </a:r>
            <a:r>
              <a:rPr lang="en-US" sz="1000" dirty="0" err="1">
                <a:solidFill>
                  <a:schemeClr val="tx1"/>
                </a:solidFill>
                <a:latin typeface="Baguet Script" panose="020B0604020202020204" pitchFamily="2" charset="0"/>
              </a:rPr>
              <a:t>subsidisation</a:t>
            </a:r>
            <a:r>
              <a:rPr lang="en-US" sz="1000" dirty="0">
                <a:solidFill>
                  <a:schemeClr val="tx1"/>
                </a:solidFill>
                <a:latin typeface="Baguet Script" panose="020B0604020202020204" pitchFamily="2" charset="0"/>
              </a:rPr>
              <a:t> of airspace users – sharp focus needed on greater equity given proliferation of other users in the system. Through whose lens and </a:t>
            </a:r>
            <a:r>
              <a:rPr lang="en-US" sz="1000" dirty="0" err="1">
                <a:solidFill>
                  <a:schemeClr val="tx1"/>
                </a:solidFill>
                <a:latin typeface="Baguet Script" panose="020B0604020202020204" pitchFamily="2" charset="0"/>
              </a:rPr>
              <a:t>prioritisation</a:t>
            </a:r>
            <a:r>
              <a:rPr lang="en-US" sz="1000" dirty="0">
                <a:solidFill>
                  <a:schemeClr val="tx1"/>
                </a:solidFill>
                <a:latin typeface="Baguet Script" panose="020B0604020202020204" pitchFamily="2" charset="0"/>
              </a:rPr>
              <a:t>?</a:t>
            </a:r>
          </a:p>
        </p:txBody>
      </p:sp>
      <p:sp>
        <p:nvSpPr>
          <p:cNvPr id="38" name="Text Placeholder 9">
            <a:extLst>
              <a:ext uri="{FF2B5EF4-FFF2-40B4-BE49-F238E27FC236}">
                <a16:creationId xmlns:a16="http://schemas.microsoft.com/office/drawing/2014/main" id="{1857A0CD-33A9-FBE2-2FB9-CB78D0FFA0E8}"/>
              </a:ext>
            </a:extLst>
          </p:cNvPr>
          <p:cNvSpPr txBox="1">
            <a:spLocks/>
          </p:cNvSpPr>
          <p:nvPr/>
        </p:nvSpPr>
        <p:spPr>
          <a:xfrm>
            <a:off x="8755570" y="4853306"/>
            <a:ext cx="158679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lnSpcReduction="10000"/>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US" sz="1000" dirty="0">
                <a:solidFill>
                  <a:schemeClr val="tx1"/>
                </a:solidFill>
                <a:latin typeface="Baguet Script" panose="020B0604020202020204" pitchFamily="2" charset="0"/>
              </a:rPr>
              <a:t>User charges scheme should be distributed across whole system infrastructure, irrespective of passenger vs freight, etc.</a:t>
            </a:r>
          </a:p>
        </p:txBody>
      </p:sp>
      <p:sp>
        <p:nvSpPr>
          <p:cNvPr id="39" name="Text Placeholder 9">
            <a:extLst>
              <a:ext uri="{FF2B5EF4-FFF2-40B4-BE49-F238E27FC236}">
                <a16:creationId xmlns:a16="http://schemas.microsoft.com/office/drawing/2014/main" id="{62975787-C6E6-918F-EFA9-E0E248DA0757}"/>
              </a:ext>
            </a:extLst>
          </p:cNvPr>
          <p:cNvSpPr txBox="1">
            <a:spLocks/>
          </p:cNvSpPr>
          <p:nvPr/>
        </p:nvSpPr>
        <p:spPr>
          <a:xfrm>
            <a:off x="1248265" y="1371650"/>
            <a:ext cx="1519869" cy="855908"/>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Risk of picking the wrong technologies</a:t>
            </a:r>
          </a:p>
        </p:txBody>
      </p:sp>
      <p:sp>
        <p:nvSpPr>
          <p:cNvPr id="40" name="Text Placeholder 9">
            <a:extLst>
              <a:ext uri="{FF2B5EF4-FFF2-40B4-BE49-F238E27FC236}">
                <a16:creationId xmlns:a16="http://schemas.microsoft.com/office/drawing/2014/main" id="{12C7D801-6323-70FF-8F67-05DB47C2B900}"/>
              </a:ext>
            </a:extLst>
          </p:cNvPr>
          <p:cNvSpPr txBox="1">
            <a:spLocks/>
          </p:cNvSpPr>
          <p:nvPr/>
        </p:nvSpPr>
        <p:spPr>
          <a:xfrm>
            <a:off x="151261" y="4383152"/>
            <a:ext cx="1031966" cy="1145270"/>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Failing to set standards</a:t>
            </a:r>
          </a:p>
        </p:txBody>
      </p:sp>
      <p:sp>
        <p:nvSpPr>
          <p:cNvPr id="41" name="Text Placeholder 9">
            <a:extLst>
              <a:ext uri="{FF2B5EF4-FFF2-40B4-BE49-F238E27FC236}">
                <a16:creationId xmlns:a16="http://schemas.microsoft.com/office/drawing/2014/main" id="{C375F9A7-C32C-725F-AAFB-DCA34BE302C4}"/>
              </a:ext>
            </a:extLst>
          </p:cNvPr>
          <p:cNvSpPr txBox="1">
            <a:spLocks/>
          </p:cNvSpPr>
          <p:nvPr/>
        </p:nvSpPr>
        <p:spPr>
          <a:xfrm>
            <a:off x="6985940" y="3356694"/>
            <a:ext cx="1642739" cy="699720"/>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Accountability mechanisms for govt regulators – currently little opportunity to appeal/challenge decisions</a:t>
            </a:r>
          </a:p>
        </p:txBody>
      </p:sp>
      <p:sp>
        <p:nvSpPr>
          <p:cNvPr id="43" name="Text Placeholder 9">
            <a:extLst>
              <a:ext uri="{FF2B5EF4-FFF2-40B4-BE49-F238E27FC236}">
                <a16:creationId xmlns:a16="http://schemas.microsoft.com/office/drawing/2014/main" id="{C9DD7BDD-953A-F274-45AB-51BC631153DB}"/>
              </a:ext>
            </a:extLst>
          </p:cNvPr>
          <p:cNvSpPr txBox="1">
            <a:spLocks/>
          </p:cNvSpPr>
          <p:nvPr/>
        </p:nvSpPr>
        <p:spPr>
          <a:xfrm>
            <a:off x="2026018" y="2427737"/>
            <a:ext cx="847520" cy="1145270"/>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US" sz="1000" dirty="0">
                <a:solidFill>
                  <a:schemeClr val="tx1"/>
                </a:solidFill>
                <a:latin typeface="Baguet Script" panose="020B0604020202020204" pitchFamily="2" charset="0"/>
              </a:rPr>
              <a:t>Low tolerance and threshold for risk can’t afford to have accidents resulting in blunt responses</a:t>
            </a:r>
          </a:p>
        </p:txBody>
      </p:sp>
      <p:sp>
        <p:nvSpPr>
          <p:cNvPr id="44" name="Text Placeholder 9">
            <a:extLst>
              <a:ext uri="{FF2B5EF4-FFF2-40B4-BE49-F238E27FC236}">
                <a16:creationId xmlns:a16="http://schemas.microsoft.com/office/drawing/2014/main" id="{6AD743A0-B4E6-9818-0926-2C3F0EC76F5D}"/>
              </a:ext>
            </a:extLst>
          </p:cNvPr>
          <p:cNvSpPr txBox="1">
            <a:spLocks/>
          </p:cNvSpPr>
          <p:nvPr/>
        </p:nvSpPr>
        <p:spPr>
          <a:xfrm>
            <a:off x="6595539" y="4764161"/>
            <a:ext cx="1157163" cy="922742"/>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US" sz="1000" dirty="0">
                <a:solidFill>
                  <a:schemeClr val="tx1"/>
                </a:solidFill>
                <a:latin typeface="Baguet Script" panose="020B0604020202020204" pitchFamily="2" charset="0"/>
              </a:rPr>
              <a:t>Rules not being administered based on best available evidence or data</a:t>
            </a:r>
          </a:p>
        </p:txBody>
      </p:sp>
      <p:sp>
        <p:nvSpPr>
          <p:cNvPr id="45" name="Text Placeholder 9">
            <a:extLst>
              <a:ext uri="{FF2B5EF4-FFF2-40B4-BE49-F238E27FC236}">
                <a16:creationId xmlns:a16="http://schemas.microsoft.com/office/drawing/2014/main" id="{6E3B602E-62CD-B279-6943-D5E9467641D1}"/>
              </a:ext>
            </a:extLst>
          </p:cNvPr>
          <p:cNvSpPr txBox="1">
            <a:spLocks/>
          </p:cNvSpPr>
          <p:nvPr/>
        </p:nvSpPr>
        <p:spPr>
          <a:xfrm>
            <a:off x="3219584" y="3257787"/>
            <a:ext cx="1299792" cy="1145270"/>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fontScale="92500"/>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SOE ownership structure of Airways (commercial return model, lack of system view) not necessarily providing best outcomes for airports and airspace users</a:t>
            </a:r>
          </a:p>
        </p:txBody>
      </p:sp>
      <p:sp>
        <p:nvSpPr>
          <p:cNvPr id="46" name="Text Placeholder 9">
            <a:extLst>
              <a:ext uri="{FF2B5EF4-FFF2-40B4-BE49-F238E27FC236}">
                <a16:creationId xmlns:a16="http://schemas.microsoft.com/office/drawing/2014/main" id="{8982FED3-96C2-C8D7-1F60-BA23BF46D499}"/>
              </a:ext>
            </a:extLst>
          </p:cNvPr>
          <p:cNvSpPr txBox="1">
            <a:spLocks/>
          </p:cNvSpPr>
          <p:nvPr/>
        </p:nvSpPr>
        <p:spPr>
          <a:xfrm>
            <a:off x="5801927" y="3356694"/>
            <a:ext cx="1031966" cy="1334621"/>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Lack of international coordination and collaboration and R&amp;D investment relative to other countries</a:t>
            </a:r>
          </a:p>
        </p:txBody>
      </p:sp>
      <p:sp>
        <p:nvSpPr>
          <p:cNvPr id="47" name="Text Placeholder 9">
            <a:extLst>
              <a:ext uri="{FF2B5EF4-FFF2-40B4-BE49-F238E27FC236}">
                <a16:creationId xmlns:a16="http://schemas.microsoft.com/office/drawing/2014/main" id="{1FEED476-6A61-2130-6F03-64531972A4EB}"/>
              </a:ext>
            </a:extLst>
          </p:cNvPr>
          <p:cNvSpPr txBox="1">
            <a:spLocks/>
          </p:cNvSpPr>
          <p:nvPr/>
        </p:nvSpPr>
        <p:spPr>
          <a:xfrm>
            <a:off x="3049141" y="2343403"/>
            <a:ext cx="1517128" cy="7649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Lack of regulator oversight: CAA not good at </a:t>
            </a:r>
            <a:r>
              <a:rPr lang="en-US" sz="1000" dirty="0" err="1">
                <a:solidFill>
                  <a:schemeClr val="tx1"/>
                </a:solidFill>
                <a:latin typeface="Baguet Script" panose="020B0604020202020204" pitchFamily="2" charset="0"/>
              </a:rPr>
              <a:t>utilising</a:t>
            </a:r>
            <a:r>
              <a:rPr lang="en-US" sz="1000" dirty="0">
                <a:solidFill>
                  <a:schemeClr val="tx1"/>
                </a:solidFill>
                <a:latin typeface="Baguet Script" panose="020B0604020202020204" pitchFamily="2" charset="0"/>
              </a:rPr>
              <a:t> resources effectively</a:t>
            </a:r>
          </a:p>
        </p:txBody>
      </p:sp>
      <p:sp>
        <p:nvSpPr>
          <p:cNvPr id="48" name="Text Placeholder 9">
            <a:extLst>
              <a:ext uri="{FF2B5EF4-FFF2-40B4-BE49-F238E27FC236}">
                <a16:creationId xmlns:a16="http://schemas.microsoft.com/office/drawing/2014/main" id="{8B3DE8A4-B5EE-2F47-5AC3-B8B6C41FFD00}"/>
              </a:ext>
            </a:extLst>
          </p:cNvPr>
          <p:cNvSpPr txBox="1">
            <a:spLocks/>
          </p:cNvSpPr>
          <p:nvPr/>
        </p:nvSpPr>
        <p:spPr>
          <a:xfrm>
            <a:off x="4652674" y="3105132"/>
            <a:ext cx="1031966" cy="1145270"/>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Culture problems and resource gaps within the regulator</a:t>
            </a:r>
          </a:p>
        </p:txBody>
      </p:sp>
      <p:sp>
        <p:nvSpPr>
          <p:cNvPr id="49" name="Text Placeholder 9">
            <a:extLst>
              <a:ext uri="{FF2B5EF4-FFF2-40B4-BE49-F238E27FC236}">
                <a16:creationId xmlns:a16="http://schemas.microsoft.com/office/drawing/2014/main" id="{FBF73263-BEA9-85FB-181A-4A67EDD7FA85}"/>
              </a:ext>
            </a:extLst>
          </p:cNvPr>
          <p:cNvSpPr txBox="1">
            <a:spLocks/>
          </p:cNvSpPr>
          <p:nvPr/>
        </p:nvSpPr>
        <p:spPr>
          <a:xfrm>
            <a:off x="3587809" y="5474393"/>
            <a:ext cx="1031966" cy="1145270"/>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Pressures and drivers of sustainability and innovation (for ATM, ACDM, etc.)</a:t>
            </a:r>
          </a:p>
        </p:txBody>
      </p:sp>
    </p:spTree>
    <p:extLst>
      <p:ext uri="{BB962C8B-B14F-4D97-AF65-F5344CB8AC3E}">
        <p14:creationId xmlns:p14="http://schemas.microsoft.com/office/powerpoint/2010/main" val="526547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E5F741-D54E-41B1-86C0-F70BCEE7F791}"/>
              </a:ext>
            </a:extLst>
          </p:cNvPr>
          <p:cNvSpPr>
            <a:spLocks noGrp="1"/>
          </p:cNvSpPr>
          <p:nvPr>
            <p:ph type="title"/>
          </p:nvPr>
        </p:nvSpPr>
        <p:spPr/>
        <p:txBody>
          <a:bodyPr>
            <a:noAutofit/>
          </a:bodyPr>
          <a:lstStyle/>
          <a:p>
            <a:r>
              <a:rPr lang="en-NZ" sz="2400" dirty="0"/>
              <a:t>Ok, let’s try to distil the key shifts we are seeking over the period</a:t>
            </a:r>
          </a:p>
        </p:txBody>
      </p:sp>
      <p:sp>
        <p:nvSpPr>
          <p:cNvPr id="8" name="Text Placeholder 7">
            <a:extLst>
              <a:ext uri="{FF2B5EF4-FFF2-40B4-BE49-F238E27FC236}">
                <a16:creationId xmlns:a16="http://schemas.microsoft.com/office/drawing/2014/main" id="{6F98E987-2F82-4D9B-9D3F-30538918C1CA}"/>
              </a:ext>
            </a:extLst>
          </p:cNvPr>
          <p:cNvSpPr>
            <a:spLocks noGrp="1"/>
          </p:cNvSpPr>
          <p:nvPr>
            <p:ph type="body" sz="quarter" idx="13"/>
          </p:nvPr>
        </p:nvSpPr>
        <p:spPr>
          <a:xfrm>
            <a:off x="1066800" y="1606575"/>
            <a:ext cx="9704071" cy="3987800"/>
          </a:xfrm>
        </p:spPr>
        <p:txBody>
          <a:bodyPr>
            <a:normAutofit/>
          </a:bodyPr>
          <a:lstStyle/>
          <a:p>
            <a:pPr marL="0" indent="0">
              <a:buNone/>
            </a:pPr>
            <a:r>
              <a:rPr lang="en-NZ" sz="2800" dirty="0">
                <a:solidFill>
                  <a:schemeClr val="accent5">
                    <a:lumMod val="75000"/>
                  </a:schemeClr>
                </a:solidFill>
              </a:rPr>
              <a:t>From what, to what? For example…</a:t>
            </a:r>
          </a:p>
        </p:txBody>
      </p:sp>
      <p:graphicFrame>
        <p:nvGraphicFramePr>
          <p:cNvPr id="9" name="Table 9">
            <a:extLst>
              <a:ext uri="{FF2B5EF4-FFF2-40B4-BE49-F238E27FC236}">
                <a16:creationId xmlns:a16="http://schemas.microsoft.com/office/drawing/2014/main" id="{05C3958A-0C0E-464F-B64D-078BC89C1BD2}"/>
              </a:ext>
            </a:extLst>
          </p:cNvPr>
          <p:cNvGraphicFramePr>
            <a:graphicFrameLocks noGrp="1"/>
          </p:cNvGraphicFramePr>
          <p:nvPr>
            <p:ph sz="quarter" idx="4294967295"/>
            <p:extLst>
              <p:ext uri="{D42A27DB-BD31-4B8C-83A1-F6EECF244321}">
                <p14:modId xmlns:p14="http://schemas.microsoft.com/office/powerpoint/2010/main" val="611052394"/>
              </p:ext>
            </p:extLst>
          </p:nvPr>
        </p:nvGraphicFramePr>
        <p:xfrm>
          <a:off x="968829" y="2166258"/>
          <a:ext cx="9802042" cy="3254828"/>
        </p:xfrm>
        <a:graphic>
          <a:graphicData uri="http://schemas.openxmlformats.org/drawingml/2006/table">
            <a:tbl>
              <a:tblPr firstRow="1" bandRow="1">
                <a:tableStyleId>{BDBED569-4797-4DF1-A0F4-6AAB3CD982D8}</a:tableStyleId>
              </a:tblPr>
              <a:tblGrid>
                <a:gridCol w="4901021">
                  <a:extLst>
                    <a:ext uri="{9D8B030D-6E8A-4147-A177-3AD203B41FA5}">
                      <a16:colId xmlns:a16="http://schemas.microsoft.com/office/drawing/2014/main" val="585369875"/>
                    </a:ext>
                  </a:extLst>
                </a:gridCol>
                <a:gridCol w="4901021">
                  <a:extLst>
                    <a:ext uri="{9D8B030D-6E8A-4147-A177-3AD203B41FA5}">
                      <a16:colId xmlns:a16="http://schemas.microsoft.com/office/drawing/2014/main" val="3700951928"/>
                    </a:ext>
                  </a:extLst>
                </a:gridCol>
              </a:tblGrid>
              <a:tr h="543292">
                <a:tc>
                  <a:txBody>
                    <a:bodyPr/>
                    <a:lstStyle/>
                    <a:p>
                      <a:r>
                        <a:rPr lang="en-NZ" dirty="0"/>
                        <a:t>From….</a:t>
                      </a:r>
                    </a:p>
                  </a:txBody>
                  <a:tcPr/>
                </a:tc>
                <a:tc>
                  <a:txBody>
                    <a:bodyPr/>
                    <a:lstStyle/>
                    <a:p>
                      <a:r>
                        <a:rPr lang="en-NZ" dirty="0"/>
                        <a:t>To…</a:t>
                      </a:r>
                    </a:p>
                  </a:txBody>
                  <a:tcPr/>
                </a:tc>
                <a:extLst>
                  <a:ext uri="{0D108BD9-81ED-4DB2-BD59-A6C34878D82A}">
                    <a16:rowId xmlns:a16="http://schemas.microsoft.com/office/drawing/2014/main" val="3138123790"/>
                  </a:ext>
                </a:extLst>
              </a:tr>
              <a:tr h="901461">
                <a:tc>
                  <a:txBody>
                    <a:bodyPr/>
                    <a:lstStyle/>
                    <a:p>
                      <a:r>
                        <a:rPr lang="en-NZ" dirty="0"/>
                        <a:t>A reactive, tactical approach to problems in parts of the system</a:t>
                      </a:r>
                    </a:p>
                  </a:txBody>
                  <a:tcPr/>
                </a:tc>
                <a:tc>
                  <a:txBody>
                    <a:bodyPr/>
                    <a:lstStyle/>
                    <a:p>
                      <a:r>
                        <a:rPr lang="en-NZ" dirty="0"/>
                        <a:t>A stewardship focus on system outcomes in the interests of end users</a:t>
                      </a:r>
                    </a:p>
                  </a:txBody>
                  <a:tcPr/>
                </a:tc>
                <a:extLst>
                  <a:ext uri="{0D108BD9-81ED-4DB2-BD59-A6C34878D82A}">
                    <a16:rowId xmlns:a16="http://schemas.microsoft.com/office/drawing/2014/main" val="572800763"/>
                  </a:ext>
                </a:extLst>
              </a:tr>
              <a:tr h="1287800">
                <a:tc>
                  <a:txBody>
                    <a:bodyPr/>
                    <a:lstStyle/>
                    <a:p>
                      <a:r>
                        <a:rPr lang="en-NZ" dirty="0"/>
                        <a:t>Low focus on Treaty partnerships and Te </a:t>
                      </a:r>
                      <a:r>
                        <a:rPr lang="en-NZ" dirty="0" err="1"/>
                        <a:t>Ao</a:t>
                      </a:r>
                      <a:r>
                        <a:rPr lang="en-NZ" dirty="0"/>
                        <a:t> Māori approaches</a:t>
                      </a:r>
                    </a:p>
                  </a:txBody>
                  <a:tcPr/>
                </a:tc>
                <a:tc>
                  <a:txBody>
                    <a:bodyPr/>
                    <a:lstStyle/>
                    <a:p>
                      <a:r>
                        <a:rPr lang="en-NZ" dirty="0"/>
                        <a:t>Passionate commitment to partnering for outcomes and exploring Te </a:t>
                      </a:r>
                      <a:r>
                        <a:rPr lang="en-NZ" dirty="0" err="1"/>
                        <a:t>Ao</a:t>
                      </a:r>
                      <a:r>
                        <a:rPr lang="en-NZ" dirty="0"/>
                        <a:t> Māori approaches to regulation </a:t>
                      </a:r>
                    </a:p>
                  </a:txBody>
                  <a:tcPr/>
                </a:tc>
                <a:extLst>
                  <a:ext uri="{0D108BD9-81ED-4DB2-BD59-A6C34878D82A}">
                    <a16:rowId xmlns:a16="http://schemas.microsoft.com/office/drawing/2014/main" val="1994016983"/>
                  </a:ext>
                </a:extLst>
              </a:tr>
              <a:tr h="522275">
                <a:tc>
                  <a:txBody>
                    <a:bodyPr/>
                    <a:lstStyle/>
                    <a:p>
                      <a:r>
                        <a:rPr lang="en-NZ" dirty="0"/>
                        <a:t>Etc….</a:t>
                      </a:r>
                    </a:p>
                  </a:txBody>
                  <a:tcPr/>
                </a:tc>
                <a:tc>
                  <a:txBody>
                    <a:bodyPr/>
                    <a:lstStyle/>
                    <a:p>
                      <a:endParaRPr lang="en-NZ" dirty="0"/>
                    </a:p>
                  </a:txBody>
                  <a:tcPr/>
                </a:tc>
                <a:extLst>
                  <a:ext uri="{0D108BD9-81ED-4DB2-BD59-A6C34878D82A}">
                    <a16:rowId xmlns:a16="http://schemas.microsoft.com/office/drawing/2014/main" val="3331249042"/>
                  </a:ext>
                </a:extLst>
              </a:tr>
            </a:tbl>
          </a:graphicData>
        </a:graphic>
      </p:graphicFrame>
      <p:sp>
        <p:nvSpPr>
          <p:cNvPr id="12" name="Speech Bubble: Oval 11">
            <a:extLst>
              <a:ext uri="{FF2B5EF4-FFF2-40B4-BE49-F238E27FC236}">
                <a16:creationId xmlns:a16="http://schemas.microsoft.com/office/drawing/2014/main" id="{714AC7D2-C293-4440-B9F1-6AD0E2F53F97}"/>
              </a:ext>
            </a:extLst>
          </p:cNvPr>
          <p:cNvSpPr/>
          <p:nvPr/>
        </p:nvSpPr>
        <p:spPr>
          <a:xfrm>
            <a:off x="2219759" y="5126388"/>
            <a:ext cx="7488832" cy="122413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1" name="Rectangle 10">
            <a:extLst>
              <a:ext uri="{FF2B5EF4-FFF2-40B4-BE49-F238E27FC236}">
                <a16:creationId xmlns:a16="http://schemas.microsoft.com/office/drawing/2014/main" id="{D4E754CB-1320-45A2-97F0-C008551DD7B2}"/>
              </a:ext>
            </a:extLst>
          </p:cNvPr>
          <p:cNvSpPr/>
          <p:nvPr/>
        </p:nvSpPr>
        <p:spPr>
          <a:xfrm>
            <a:off x="2968804" y="5274186"/>
            <a:ext cx="5990743" cy="769441"/>
          </a:xfrm>
          <a:prstGeom prst="rect">
            <a:avLst/>
          </a:prstGeom>
          <a:noFill/>
        </p:spPr>
        <p:txBody>
          <a:bodyPr wrap="none" lIns="91440" tIns="45720" rIns="91440" bIns="45720">
            <a:spAutoFit/>
          </a:bodyPr>
          <a:lstStyle/>
          <a:p>
            <a:pPr algn="ctr"/>
            <a:r>
              <a:rPr lang="en-US" sz="4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What would </a:t>
            </a:r>
            <a:r>
              <a:rPr lang="en-US" sz="4400" b="1" i="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you</a:t>
            </a:r>
            <a:r>
              <a:rPr lang="en-US" sz="4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say?</a:t>
            </a:r>
          </a:p>
        </p:txBody>
      </p:sp>
    </p:spTree>
    <p:extLst>
      <p:ext uri="{BB962C8B-B14F-4D97-AF65-F5344CB8AC3E}">
        <p14:creationId xmlns:p14="http://schemas.microsoft.com/office/powerpoint/2010/main" val="22976788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E5F741-D54E-41B1-86C0-F70BCEE7F791}"/>
              </a:ext>
            </a:extLst>
          </p:cNvPr>
          <p:cNvSpPr>
            <a:spLocks noGrp="1"/>
          </p:cNvSpPr>
          <p:nvPr>
            <p:ph type="title"/>
          </p:nvPr>
        </p:nvSpPr>
        <p:spPr/>
        <p:txBody>
          <a:bodyPr>
            <a:noAutofit/>
          </a:bodyPr>
          <a:lstStyle/>
          <a:p>
            <a:r>
              <a:rPr lang="en-NZ" sz="2400" dirty="0"/>
              <a:t>What are the key shifts we are seeking by 2030? What you said</a:t>
            </a:r>
          </a:p>
        </p:txBody>
      </p:sp>
      <p:graphicFrame>
        <p:nvGraphicFramePr>
          <p:cNvPr id="9" name="Table 9">
            <a:extLst>
              <a:ext uri="{FF2B5EF4-FFF2-40B4-BE49-F238E27FC236}">
                <a16:creationId xmlns:a16="http://schemas.microsoft.com/office/drawing/2014/main" id="{05C3958A-0C0E-464F-B64D-078BC89C1BD2}"/>
              </a:ext>
            </a:extLst>
          </p:cNvPr>
          <p:cNvGraphicFramePr>
            <a:graphicFrameLocks noGrp="1"/>
          </p:cNvGraphicFramePr>
          <p:nvPr>
            <p:ph sz="quarter" idx="4294967295"/>
            <p:extLst>
              <p:ext uri="{D42A27DB-BD31-4B8C-83A1-F6EECF244321}">
                <p14:modId xmlns:p14="http://schemas.microsoft.com/office/powerpoint/2010/main" val="1725656845"/>
              </p:ext>
            </p:extLst>
          </p:nvPr>
        </p:nvGraphicFramePr>
        <p:xfrm>
          <a:off x="1066800" y="1451305"/>
          <a:ext cx="9802042" cy="4595469"/>
        </p:xfrm>
        <a:graphic>
          <a:graphicData uri="http://schemas.openxmlformats.org/drawingml/2006/table">
            <a:tbl>
              <a:tblPr firstRow="1" bandRow="1">
                <a:tableStyleId>{BDBED569-4797-4DF1-A0F4-6AAB3CD982D8}</a:tableStyleId>
              </a:tblPr>
              <a:tblGrid>
                <a:gridCol w="4901021">
                  <a:extLst>
                    <a:ext uri="{9D8B030D-6E8A-4147-A177-3AD203B41FA5}">
                      <a16:colId xmlns:a16="http://schemas.microsoft.com/office/drawing/2014/main" val="585369875"/>
                    </a:ext>
                  </a:extLst>
                </a:gridCol>
                <a:gridCol w="4901021">
                  <a:extLst>
                    <a:ext uri="{9D8B030D-6E8A-4147-A177-3AD203B41FA5}">
                      <a16:colId xmlns:a16="http://schemas.microsoft.com/office/drawing/2014/main" val="3700951928"/>
                    </a:ext>
                  </a:extLst>
                </a:gridCol>
              </a:tblGrid>
              <a:tr h="543292">
                <a:tc>
                  <a:txBody>
                    <a:bodyPr/>
                    <a:lstStyle/>
                    <a:p>
                      <a:r>
                        <a:rPr lang="en-NZ" dirty="0"/>
                        <a:t>From….</a:t>
                      </a:r>
                    </a:p>
                  </a:txBody>
                  <a:tcPr/>
                </a:tc>
                <a:tc>
                  <a:txBody>
                    <a:bodyPr/>
                    <a:lstStyle/>
                    <a:p>
                      <a:r>
                        <a:rPr lang="en-NZ" dirty="0"/>
                        <a:t>To…</a:t>
                      </a:r>
                    </a:p>
                  </a:txBody>
                  <a:tcPr/>
                </a:tc>
                <a:extLst>
                  <a:ext uri="{0D108BD9-81ED-4DB2-BD59-A6C34878D82A}">
                    <a16:rowId xmlns:a16="http://schemas.microsoft.com/office/drawing/2014/main" val="3138123790"/>
                  </a:ext>
                </a:extLst>
              </a:tr>
              <a:tr h="590999">
                <a:tc>
                  <a:txBody>
                    <a:bodyPr/>
                    <a:lstStyle/>
                    <a:p>
                      <a:r>
                        <a:rPr lang="en-NZ" dirty="0"/>
                        <a:t>Operates well today</a:t>
                      </a:r>
                    </a:p>
                  </a:txBody>
                  <a:tcPr/>
                </a:tc>
                <a:tc>
                  <a:txBody>
                    <a:bodyPr/>
                    <a:lstStyle/>
                    <a:p>
                      <a:r>
                        <a:rPr lang="en-NZ" dirty="0"/>
                        <a:t>Delivering for New Zealand Inc in 2050</a:t>
                      </a:r>
                    </a:p>
                  </a:txBody>
                  <a:tcPr/>
                </a:tc>
                <a:extLst>
                  <a:ext uri="{0D108BD9-81ED-4DB2-BD59-A6C34878D82A}">
                    <a16:rowId xmlns:a16="http://schemas.microsoft.com/office/drawing/2014/main" val="572800763"/>
                  </a:ext>
                </a:extLst>
              </a:tr>
              <a:tr h="496388">
                <a:tc>
                  <a:txBody>
                    <a:bodyPr/>
                    <a:lstStyle/>
                    <a:p>
                      <a:r>
                        <a:rPr lang="en-NZ" dirty="0"/>
                        <a:t>System driven by service provider profit</a:t>
                      </a:r>
                    </a:p>
                  </a:txBody>
                  <a:tcPr/>
                </a:tc>
                <a:tc>
                  <a:txBody>
                    <a:bodyPr/>
                    <a:lstStyle/>
                    <a:p>
                      <a:r>
                        <a:rPr lang="en-NZ" dirty="0"/>
                        <a:t>A system that benefits </a:t>
                      </a:r>
                      <a:r>
                        <a:rPr lang="en-NZ" i="1" dirty="0"/>
                        <a:t>all</a:t>
                      </a:r>
                      <a:r>
                        <a:rPr lang="en-NZ" i="0" dirty="0"/>
                        <a:t> New Zealand </a:t>
                      </a:r>
                      <a:endParaRPr lang="en-NZ" i="1" dirty="0"/>
                    </a:p>
                  </a:txBody>
                  <a:tcPr/>
                </a:tc>
                <a:extLst>
                  <a:ext uri="{0D108BD9-81ED-4DB2-BD59-A6C34878D82A}">
                    <a16:rowId xmlns:a16="http://schemas.microsoft.com/office/drawing/2014/main" val="1994016983"/>
                  </a:ext>
                </a:extLst>
              </a:tr>
              <a:tr h="522275">
                <a:tc>
                  <a:txBody>
                    <a:bodyPr/>
                    <a:lstStyle/>
                    <a:p>
                      <a:r>
                        <a:rPr lang="en-NZ" dirty="0"/>
                        <a:t>Not capturing the huge economic, social, cultural potential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The system’s value and benefits are visible: there is a picture of value </a:t>
                      </a:r>
                    </a:p>
                  </a:txBody>
                  <a:tcPr/>
                </a:tc>
                <a:extLst>
                  <a:ext uri="{0D108BD9-81ED-4DB2-BD59-A6C34878D82A}">
                    <a16:rowId xmlns:a16="http://schemas.microsoft.com/office/drawing/2014/main" val="3331249042"/>
                  </a:ext>
                </a:extLst>
              </a:tr>
              <a:tr h="522275">
                <a:tc>
                  <a:txBody>
                    <a:bodyPr/>
                    <a:lstStyle/>
                    <a:p>
                      <a:r>
                        <a:rPr lang="en-NZ" dirty="0"/>
                        <a:t>A system that’s valued when something goes wrong</a:t>
                      </a:r>
                    </a:p>
                  </a:txBody>
                  <a:tcPr/>
                </a:tc>
                <a:tc>
                  <a:txBody>
                    <a:bodyPr/>
                    <a:lstStyle/>
                    <a:p>
                      <a:r>
                        <a:rPr lang="en-NZ" dirty="0"/>
                        <a:t>A system that is visible and valued all the time</a:t>
                      </a:r>
                    </a:p>
                  </a:txBody>
                  <a:tcPr/>
                </a:tc>
                <a:extLst>
                  <a:ext uri="{0D108BD9-81ED-4DB2-BD59-A6C34878D82A}">
                    <a16:rowId xmlns:a16="http://schemas.microsoft.com/office/drawing/2014/main" val="3762146655"/>
                  </a:ext>
                </a:extLst>
              </a:tr>
              <a:tr h="522275">
                <a:tc>
                  <a:txBody>
                    <a:bodyPr/>
                    <a:lstStyle/>
                    <a:p>
                      <a:r>
                        <a:rPr lang="en-NZ" dirty="0"/>
                        <a:t>Cyclical and reactive</a:t>
                      </a:r>
                    </a:p>
                  </a:txBody>
                  <a:tcPr/>
                </a:tc>
                <a:tc>
                  <a:txBody>
                    <a:bodyPr/>
                    <a:lstStyle/>
                    <a:p>
                      <a:r>
                        <a:rPr lang="en-NZ" dirty="0"/>
                        <a:t>Stewardship and self-correcting </a:t>
                      </a:r>
                    </a:p>
                  </a:txBody>
                  <a:tcPr/>
                </a:tc>
                <a:extLst>
                  <a:ext uri="{0D108BD9-81ED-4DB2-BD59-A6C34878D82A}">
                    <a16:rowId xmlns:a16="http://schemas.microsoft.com/office/drawing/2014/main" val="3151748907"/>
                  </a:ext>
                </a:extLst>
              </a:tr>
              <a:tr h="522275">
                <a:tc>
                  <a:txBody>
                    <a:bodyPr/>
                    <a:lstStyle/>
                    <a:p>
                      <a:r>
                        <a:rPr lang="en-NZ" dirty="0"/>
                        <a:t>Success hides the gaps </a:t>
                      </a:r>
                    </a:p>
                  </a:txBody>
                  <a:tcPr/>
                </a:tc>
                <a:tc>
                  <a:txBody>
                    <a:bodyPr/>
                    <a:lstStyle/>
                    <a:p>
                      <a:r>
                        <a:rPr lang="en-NZ" dirty="0"/>
                        <a:t>System needs are understood and addressed</a:t>
                      </a:r>
                    </a:p>
                  </a:txBody>
                  <a:tcPr/>
                </a:tc>
                <a:extLst>
                  <a:ext uri="{0D108BD9-81ED-4DB2-BD59-A6C34878D82A}">
                    <a16:rowId xmlns:a16="http://schemas.microsoft.com/office/drawing/2014/main" val="1121277093"/>
                  </a:ext>
                </a:extLst>
              </a:tr>
              <a:tr h="522275">
                <a:tc>
                  <a:txBody>
                    <a:bodyPr/>
                    <a:lstStyle/>
                    <a:p>
                      <a:r>
                        <a:rPr lang="en-US" dirty="0"/>
                        <a:t>Different agendas and priorities across range of airspace users</a:t>
                      </a:r>
                      <a:endParaRPr lang="en-NZ" dirty="0"/>
                    </a:p>
                  </a:txBody>
                  <a:tcPr/>
                </a:tc>
                <a:tc>
                  <a:txBody>
                    <a:bodyPr/>
                    <a:lstStyle/>
                    <a:p>
                      <a:r>
                        <a:rPr lang="en-US" dirty="0"/>
                        <a:t>Diverse uses and priorities supported but not in conflict with one another</a:t>
                      </a:r>
                      <a:endParaRPr lang="en-NZ" dirty="0"/>
                    </a:p>
                  </a:txBody>
                  <a:tcPr/>
                </a:tc>
                <a:extLst>
                  <a:ext uri="{0D108BD9-81ED-4DB2-BD59-A6C34878D82A}">
                    <a16:rowId xmlns:a16="http://schemas.microsoft.com/office/drawing/2014/main" val="2721413873"/>
                  </a:ext>
                </a:extLst>
              </a:tr>
            </a:tbl>
          </a:graphicData>
        </a:graphic>
      </p:graphicFrame>
    </p:spTree>
    <p:extLst>
      <p:ext uri="{BB962C8B-B14F-4D97-AF65-F5344CB8AC3E}">
        <p14:creationId xmlns:p14="http://schemas.microsoft.com/office/powerpoint/2010/main" val="3431270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E5F741-D54E-41B1-86C0-F70BCEE7F791}"/>
              </a:ext>
            </a:extLst>
          </p:cNvPr>
          <p:cNvSpPr>
            <a:spLocks noGrp="1"/>
          </p:cNvSpPr>
          <p:nvPr>
            <p:ph type="title"/>
          </p:nvPr>
        </p:nvSpPr>
        <p:spPr/>
        <p:txBody>
          <a:bodyPr>
            <a:noAutofit/>
          </a:bodyPr>
          <a:lstStyle/>
          <a:p>
            <a:r>
              <a:rPr lang="en-NZ" sz="2400" dirty="0"/>
              <a:t>What are the key shifts we are seeking by 2030? What you said</a:t>
            </a:r>
          </a:p>
        </p:txBody>
      </p:sp>
      <p:graphicFrame>
        <p:nvGraphicFramePr>
          <p:cNvPr id="9" name="Table 9">
            <a:extLst>
              <a:ext uri="{FF2B5EF4-FFF2-40B4-BE49-F238E27FC236}">
                <a16:creationId xmlns:a16="http://schemas.microsoft.com/office/drawing/2014/main" id="{05C3958A-0C0E-464F-B64D-078BC89C1BD2}"/>
              </a:ext>
            </a:extLst>
          </p:cNvPr>
          <p:cNvGraphicFramePr>
            <a:graphicFrameLocks noGrp="1"/>
          </p:cNvGraphicFramePr>
          <p:nvPr>
            <p:ph sz="quarter" idx="4294967295"/>
            <p:extLst>
              <p:ext uri="{D42A27DB-BD31-4B8C-83A1-F6EECF244321}">
                <p14:modId xmlns:p14="http://schemas.microsoft.com/office/powerpoint/2010/main" val="3536947201"/>
              </p:ext>
            </p:extLst>
          </p:nvPr>
        </p:nvGraphicFramePr>
        <p:xfrm>
          <a:off x="1066800" y="1451305"/>
          <a:ext cx="9802042" cy="4422482"/>
        </p:xfrm>
        <a:graphic>
          <a:graphicData uri="http://schemas.openxmlformats.org/drawingml/2006/table">
            <a:tbl>
              <a:tblPr firstRow="1" bandRow="1">
                <a:tableStyleId>{BDBED569-4797-4DF1-A0F4-6AAB3CD982D8}</a:tableStyleId>
              </a:tblPr>
              <a:tblGrid>
                <a:gridCol w="4901021">
                  <a:extLst>
                    <a:ext uri="{9D8B030D-6E8A-4147-A177-3AD203B41FA5}">
                      <a16:colId xmlns:a16="http://schemas.microsoft.com/office/drawing/2014/main" val="585369875"/>
                    </a:ext>
                  </a:extLst>
                </a:gridCol>
                <a:gridCol w="4901021">
                  <a:extLst>
                    <a:ext uri="{9D8B030D-6E8A-4147-A177-3AD203B41FA5}">
                      <a16:colId xmlns:a16="http://schemas.microsoft.com/office/drawing/2014/main" val="3700951928"/>
                    </a:ext>
                  </a:extLst>
                </a:gridCol>
              </a:tblGrid>
              <a:tr h="543292">
                <a:tc>
                  <a:txBody>
                    <a:bodyPr/>
                    <a:lstStyle/>
                    <a:p>
                      <a:r>
                        <a:rPr lang="en-NZ" dirty="0"/>
                        <a:t>From….</a:t>
                      </a:r>
                    </a:p>
                  </a:txBody>
                  <a:tcPr/>
                </a:tc>
                <a:tc>
                  <a:txBody>
                    <a:bodyPr/>
                    <a:lstStyle/>
                    <a:p>
                      <a:r>
                        <a:rPr lang="en-NZ" dirty="0"/>
                        <a:t>To…</a:t>
                      </a:r>
                    </a:p>
                  </a:txBody>
                  <a:tcPr/>
                </a:tc>
                <a:extLst>
                  <a:ext uri="{0D108BD9-81ED-4DB2-BD59-A6C34878D82A}">
                    <a16:rowId xmlns:a16="http://schemas.microsoft.com/office/drawing/2014/main" val="3138123790"/>
                  </a:ext>
                </a:extLst>
              </a:tr>
              <a:tr h="590999">
                <a:tc>
                  <a:txBody>
                    <a:bodyPr/>
                    <a:lstStyle/>
                    <a:p>
                      <a:r>
                        <a:rPr lang="en-US" dirty="0"/>
                        <a:t>Safety sits with a specific set of experts within specific </a:t>
                      </a:r>
                      <a:r>
                        <a:rPr lang="en-US" dirty="0" err="1"/>
                        <a:t>organisations</a:t>
                      </a:r>
                      <a:endParaRPr lang="en-NZ" dirty="0"/>
                    </a:p>
                  </a:txBody>
                  <a:tcPr/>
                </a:tc>
                <a:tc>
                  <a:txBody>
                    <a:bodyPr/>
                    <a:lstStyle/>
                    <a:p>
                      <a:r>
                        <a:rPr lang="en-US" dirty="0"/>
                        <a:t>Everyone thinks of safety whether they’re in airplane or behind a desk</a:t>
                      </a:r>
                      <a:endParaRPr lang="en-NZ" dirty="0"/>
                    </a:p>
                  </a:txBody>
                  <a:tcPr/>
                </a:tc>
                <a:extLst>
                  <a:ext uri="{0D108BD9-81ED-4DB2-BD59-A6C34878D82A}">
                    <a16:rowId xmlns:a16="http://schemas.microsoft.com/office/drawing/2014/main" val="4012487589"/>
                  </a:ext>
                </a:extLst>
              </a:tr>
              <a:tr h="590999">
                <a:tc>
                  <a:txBody>
                    <a:bodyPr/>
                    <a:lstStyle/>
                    <a:p>
                      <a:r>
                        <a:rPr lang="en-US" dirty="0"/>
                        <a:t>Narrow understanding of safety/consequence and low appetite for risk</a:t>
                      </a:r>
                      <a:endParaRPr lang="en-NZ" dirty="0"/>
                    </a:p>
                  </a:txBody>
                  <a:tcPr/>
                </a:tc>
                <a:tc>
                  <a:txBody>
                    <a:bodyPr/>
                    <a:lstStyle/>
                    <a:p>
                      <a:r>
                        <a:rPr lang="en-US" dirty="0"/>
                        <a:t>Mature, nuanced understanding and discussion of risk and consequence, including at international level</a:t>
                      </a:r>
                      <a:endParaRPr lang="en-NZ" dirty="0"/>
                    </a:p>
                  </a:txBody>
                  <a:tcPr/>
                </a:tc>
                <a:extLst>
                  <a:ext uri="{0D108BD9-81ED-4DB2-BD59-A6C34878D82A}">
                    <a16:rowId xmlns:a16="http://schemas.microsoft.com/office/drawing/2014/main" val="572800763"/>
                  </a:ext>
                </a:extLst>
              </a:tr>
              <a:tr h="496388">
                <a:tc>
                  <a:txBody>
                    <a:bodyPr/>
                    <a:lstStyle/>
                    <a:p>
                      <a:r>
                        <a:rPr lang="en-US" sz="1800" b="0" i="0" kern="1200" dirty="0">
                          <a:solidFill>
                            <a:schemeClr val="tx1"/>
                          </a:solidFill>
                          <a:effectLst/>
                          <a:latin typeface="+mn-lt"/>
                          <a:ea typeface="+mn-ea"/>
                          <a:cs typeface="+mn-cs"/>
                        </a:rPr>
                        <a:t>An under-resourced regulator</a:t>
                      </a:r>
                      <a:endParaRPr lang="en-NZ" dirty="0"/>
                    </a:p>
                  </a:txBody>
                  <a:tcPr/>
                </a:tc>
                <a:tc>
                  <a:txBody>
                    <a:bodyPr/>
                    <a:lstStyle/>
                    <a:p>
                      <a:r>
                        <a:rPr lang="en-US" dirty="0"/>
                        <a:t>A well-connected regulator resourced across skills, knowledge and capacity</a:t>
                      </a:r>
                      <a:endParaRPr lang="en-NZ" i="1" dirty="0"/>
                    </a:p>
                  </a:txBody>
                  <a:tcPr/>
                </a:tc>
                <a:extLst>
                  <a:ext uri="{0D108BD9-81ED-4DB2-BD59-A6C34878D82A}">
                    <a16:rowId xmlns:a16="http://schemas.microsoft.com/office/drawing/2014/main" val="1994016983"/>
                  </a:ext>
                </a:extLst>
              </a:tr>
              <a:tr h="522275">
                <a:tc>
                  <a:txBody>
                    <a:bodyPr/>
                    <a:lstStyle/>
                    <a:p>
                      <a:r>
                        <a:rPr lang="en-US" sz="1800" b="0" i="0" kern="1200" dirty="0">
                          <a:solidFill>
                            <a:schemeClr val="tx1"/>
                          </a:solidFill>
                          <a:effectLst/>
                          <a:latin typeface="+mn-lt"/>
                          <a:ea typeface="+mn-ea"/>
                          <a:cs typeface="+mn-cs"/>
                        </a:rPr>
                        <a:t>A rigid rules-based system</a:t>
                      </a:r>
                      <a:endParaRPr lang="en-N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An adaptable, risk-based system</a:t>
                      </a:r>
                      <a:endParaRPr lang="en-NZ" dirty="0"/>
                    </a:p>
                  </a:txBody>
                  <a:tcPr/>
                </a:tc>
                <a:extLst>
                  <a:ext uri="{0D108BD9-81ED-4DB2-BD59-A6C34878D82A}">
                    <a16:rowId xmlns:a16="http://schemas.microsoft.com/office/drawing/2014/main" val="3331249042"/>
                  </a:ext>
                </a:extLst>
              </a:tr>
              <a:tr h="522275">
                <a:tc>
                  <a:txBody>
                    <a:bodyPr/>
                    <a:lstStyle/>
                    <a:p>
                      <a:r>
                        <a:rPr lang="en-US" sz="1800" b="0" i="0" kern="1200" dirty="0">
                          <a:solidFill>
                            <a:schemeClr val="tx1"/>
                          </a:solidFill>
                          <a:effectLst/>
                          <a:latin typeface="+mn-lt"/>
                          <a:ea typeface="+mn-ea"/>
                          <a:cs typeface="+mn-cs"/>
                        </a:rPr>
                        <a:t>A commercially driven SOE model </a:t>
                      </a:r>
                      <a:endParaRPr lang="en-NZ" dirty="0"/>
                    </a:p>
                  </a:txBody>
                  <a:tcPr/>
                </a:tc>
                <a:tc>
                  <a:txBody>
                    <a:bodyPr/>
                    <a:lstStyle/>
                    <a:p>
                      <a:r>
                        <a:rPr lang="en-US" sz="1800" b="0" i="0" kern="1200" dirty="0">
                          <a:solidFill>
                            <a:schemeClr val="tx1"/>
                          </a:solidFill>
                          <a:effectLst/>
                          <a:latin typeface="+mn-lt"/>
                          <a:ea typeface="+mn-ea"/>
                          <a:cs typeface="+mn-cs"/>
                        </a:rPr>
                        <a:t>Public good </a:t>
                      </a:r>
                      <a:endParaRPr lang="en-NZ" dirty="0"/>
                    </a:p>
                  </a:txBody>
                  <a:tcPr/>
                </a:tc>
                <a:extLst>
                  <a:ext uri="{0D108BD9-81ED-4DB2-BD59-A6C34878D82A}">
                    <a16:rowId xmlns:a16="http://schemas.microsoft.com/office/drawing/2014/main" val="3762146655"/>
                  </a:ext>
                </a:extLst>
              </a:tr>
              <a:tr h="522275">
                <a:tc>
                  <a:txBody>
                    <a:bodyPr/>
                    <a:lstStyle/>
                    <a:p>
                      <a:r>
                        <a:rPr lang="en-US" sz="1800" b="0" i="0" kern="1200" dirty="0">
                          <a:solidFill>
                            <a:schemeClr val="tx1"/>
                          </a:solidFill>
                          <a:effectLst/>
                          <a:latin typeface="+mn-lt"/>
                          <a:ea typeface="+mn-ea"/>
                          <a:cs typeface="+mn-cs"/>
                        </a:rPr>
                        <a:t>Traditional aviation system</a:t>
                      </a:r>
                      <a:endParaRPr lang="en-NZ" dirty="0"/>
                    </a:p>
                  </a:txBody>
                  <a:tcPr/>
                </a:tc>
                <a:tc>
                  <a:txBody>
                    <a:bodyPr/>
                    <a:lstStyle/>
                    <a:p>
                      <a:r>
                        <a:rPr lang="en-US" sz="1800" b="0" i="0" kern="1200" dirty="0">
                          <a:solidFill>
                            <a:schemeClr val="tx1"/>
                          </a:solidFill>
                          <a:effectLst/>
                          <a:latin typeface="+mn-lt"/>
                          <a:ea typeface="+mn-ea"/>
                          <a:cs typeface="+mn-cs"/>
                        </a:rPr>
                        <a:t>Dynamic, adaptive, sustainability-driven system</a:t>
                      </a:r>
                      <a:endParaRPr lang="en-NZ" dirty="0"/>
                    </a:p>
                  </a:txBody>
                  <a:tcPr/>
                </a:tc>
                <a:extLst>
                  <a:ext uri="{0D108BD9-81ED-4DB2-BD59-A6C34878D82A}">
                    <a16:rowId xmlns:a16="http://schemas.microsoft.com/office/drawing/2014/main" val="3151748907"/>
                  </a:ext>
                </a:extLst>
              </a:tr>
            </a:tbl>
          </a:graphicData>
        </a:graphic>
      </p:graphicFrame>
    </p:spTree>
    <p:extLst>
      <p:ext uri="{BB962C8B-B14F-4D97-AF65-F5344CB8AC3E}">
        <p14:creationId xmlns:p14="http://schemas.microsoft.com/office/powerpoint/2010/main" val="471875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E5F741-D54E-41B1-86C0-F70BCEE7F791}"/>
              </a:ext>
            </a:extLst>
          </p:cNvPr>
          <p:cNvSpPr>
            <a:spLocks noGrp="1"/>
          </p:cNvSpPr>
          <p:nvPr>
            <p:ph type="title"/>
          </p:nvPr>
        </p:nvSpPr>
        <p:spPr/>
        <p:txBody>
          <a:bodyPr>
            <a:noAutofit/>
          </a:bodyPr>
          <a:lstStyle/>
          <a:p>
            <a:r>
              <a:rPr lang="en-NZ" sz="2400" dirty="0"/>
              <a:t>What are the key shifts we are seeking by 2030? What you said (continued)</a:t>
            </a:r>
          </a:p>
        </p:txBody>
      </p:sp>
      <p:graphicFrame>
        <p:nvGraphicFramePr>
          <p:cNvPr id="9" name="Table 9">
            <a:extLst>
              <a:ext uri="{FF2B5EF4-FFF2-40B4-BE49-F238E27FC236}">
                <a16:creationId xmlns:a16="http://schemas.microsoft.com/office/drawing/2014/main" id="{05C3958A-0C0E-464F-B64D-078BC89C1BD2}"/>
              </a:ext>
            </a:extLst>
          </p:cNvPr>
          <p:cNvGraphicFramePr>
            <a:graphicFrameLocks noGrp="1"/>
          </p:cNvGraphicFramePr>
          <p:nvPr>
            <p:ph sz="quarter" idx="4294967295"/>
            <p:extLst>
              <p:ext uri="{D42A27DB-BD31-4B8C-83A1-F6EECF244321}">
                <p14:modId xmlns:p14="http://schemas.microsoft.com/office/powerpoint/2010/main" val="2955595297"/>
              </p:ext>
            </p:extLst>
          </p:nvPr>
        </p:nvGraphicFramePr>
        <p:xfrm>
          <a:off x="1066800" y="1451305"/>
          <a:ext cx="9802042" cy="3390277"/>
        </p:xfrm>
        <a:graphic>
          <a:graphicData uri="http://schemas.openxmlformats.org/drawingml/2006/table">
            <a:tbl>
              <a:tblPr firstRow="1" bandRow="1">
                <a:tableStyleId>{BDBED569-4797-4DF1-A0F4-6AAB3CD982D8}</a:tableStyleId>
              </a:tblPr>
              <a:tblGrid>
                <a:gridCol w="4901021">
                  <a:extLst>
                    <a:ext uri="{9D8B030D-6E8A-4147-A177-3AD203B41FA5}">
                      <a16:colId xmlns:a16="http://schemas.microsoft.com/office/drawing/2014/main" val="585369875"/>
                    </a:ext>
                  </a:extLst>
                </a:gridCol>
                <a:gridCol w="4901021">
                  <a:extLst>
                    <a:ext uri="{9D8B030D-6E8A-4147-A177-3AD203B41FA5}">
                      <a16:colId xmlns:a16="http://schemas.microsoft.com/office/drawing/2014/main" val="3700951928"/>
                    </a:ext>
                  </a:extLst>
                </a:gridCol>
              </a:tblGrid>
              <a:tr h="543292">
                <a:tc>
                  <a:txBody>
                    <a:bodyPr/>
                    <a:lstStyle/>
                    <a:p>
                      <a:r>
                        <a:rPr lang="en-NZ" dirty="0"/>
                        <a:t>From….</a:t>
                      </a:r>
                    </a:p>
                  </a:txBody>
                  <a:tcPr/>
                </a:tc>
                <a:tc>
                  <a:txBody>
                    <a:bodyPr/>
                    <a:lstStyle/>
                    <a:p>
                      <a:r>
                        <a:rPr lang="en-NZ" dirty="0"/>
                        <a:t>To…</a:t>
                      </a:r>
                    </a:p>
                  </a:txBody>
                  <a:tcPr/>
                </a:tc>
                <a:extLst>
                  <a:ext uri="{0D108BD9-81ED-4DB2-BD59-A6C34878D82A}">
                    <a16:rowId xmlns:a16="http://schemas.microsoft.com/office/drawing/2014/main" val="3138123790"/>
                  </a:ext>
                </a:extLst>
              </a:tr>
              <a:tr h="522275">
                <a:tc>
                  <a:txBody>
                    <a:bodyPr/>
                    <a:lstStyle/>
                    <a:p>
                      <a:r>
                        <a:rPr lang="en-US" sz="1800" b="0" i="0" kern="1200" dirty="0">
                          <a:solidFill>
                            <a:schemeClr val="tx1"/>
                          </a:solidFill>
                          <a:effectLst/>
                          <a:latin typeface="+mn-lt"/>
                          <a:ea typeface="+mn-ea"/>
                          <a:cs typeface="+mn-cs"/>
                        </a:rPr>
                        <a:t>Segregated</a:t>
                      </a:r>
                      <a:endParaRPr lang="en-NZ" dirty="0"/>
                    </a:p>
                  </a:txBody>
                  <a:tcPr/>
                </a:tc>
                <a:tc>
                  <a:txBody>
                    <a:bodyPr/>
                    <a:lstStyle/>
                    <a:p>
                      <a:r>
                        <a:rPr lang="en-US" sz="1800" b="0" i="0" kern="1200" dirty="0">
                          <a:solidFill>
                            <a:schemeClr val="tx1"/>
                          </a:solidFill>
                          <a:effectLst/>
                          <a:latin typeface="+mn-lt"/>
                          <a:ea typeface="+mn-ea"/>
                          <a:cs typeface="+mn-cs"/>
                        </a:rPr>
                        <a:t>Integrated</a:t>
                      </a:r>
                      <a:endParaRPr lang="en-NZ" dirty="0"/>
                    </a:p>
                  </a:txBody>
                  <a:tcPr/>
                </a:tc>
                <a:extLst>
                  <a:ext uri="{0D108BD9-81ED-4DB2-BD59-A6C34878D82A}">
                    <a16:rowId xmlns:a16="http://schemas.microsoft.com/office/drawing/2014/main" val="3151748907"/>
                  </a:ext>
                </a:extLst>
              </a:tr>
              <a:tr h="522275">
                <a:tc>
                  <a:txBody>
                    <a:bodyPr/>
                    <a:lstStyle/>
                    <a:p>
                      <a:r>
                        <a:rPr lang="en-US" sz="1800" b="0" i="0" kern="1200" dirty="0">
                          <a:solidFill>
                            <a:schemeClr val="tx1"/>
                          </a:solidFill>
                          <a:effectLst/>
                          <a:latin typeface="+mn-lt"/>
                          <a:ea typeface="+mn-ea"/>
                          <a:cs typeface="+mn-cs"/>
                        </a:rPr>
                        <a:t>Manually driven</a:t>
                      </a:r>
                      <a:endParaRPr lang="en-NZ" dirty="0"/>
                    </a:p>
                  </a:txBody>
                  <a:tcPr/>
                </a:tc>
                <a:tc>
                  <a:txBody>
                    <a:bodyPr/>
                    <a:lstStyle/>
                    <a:p>
                      <a:r>
                        <a:rPr lang="en-US" sz="1800" b="0" i="0" kern="1200" dirty="0">
                          <a:solidFill>
                            <a:schemeClr val="tx1"/>
                          </a:solidFill>
                          <a:effectLst/>
                          <a:latin typeface="+mn-lt"/>
                          <a:ea typeface="+mn-ea"/>
                          <a:cs typeface="+mn-cs"/>
                        </a:rPr>
                        <a:t>Automated</a:t>
                      </a:r>
                      <a:endParaRPr lang="en-NZ" dirty="0"/>
                    </a:p>
                  </a:txBody>
                  <a:tcPr/>
                </a:tc>
                <a:extLst>
                  <a:ext uri="{0D108BD9-81ED-4DB2-BD59-A6C34878D82A}">
                    <a16:rowId xmlns:a16="http://schemas.microsoft.com/office/drawing/2014/main" val="1121277093"/>
                  </a:ext>
                </a:extLst>
              </a:tr>
              <a:tr h="522275">
                <a:tc>
                  <a:txBody>
                    <a:bodyPr/>
                    <a:lstStyle/>
                    <a:p>
                      <a:r>
                        <a:rPr lang="en-US" sz="1800" b="0" i="0" kern="1200" dirty="0">
                          <a:solidFill>
                            <a:schemeClr val="tx1"/>
                          </a:solidFill>
                          <a:effectLst/>
                          <a:latin typeface="+mn-lt"/>
                          <a:ea typeface="+mn-ea"/>
                          <a:cs typeface="+mn-cs"/>
                        </a:rPr>
                        <a:t>Closed </a:t>
                      </a:r>
                      <a:endParaRPr lang="en-NZ" dirty="0"/>
                    </a:p>
                  </a:txBody>
                  <a:tcPr/>
                </a:tc>
                <a:tc>
                  <a:txBody>
                    <a:bodyPr/>
                    <a:lstStyle/>
                    <a:p>
                      <a:r>
                        <a:rPr lang="en-US" sz="1800" b="0" i="0" kern="1200" dirty="0">
                          <a:solidFill>
                            <a:schemeClr val="tx1"/>
                          </a:solidFill>
                          <a:effectLst/>
                          <a:latin typeface="+mn-lt"/>
                          <a:ea typeface="+mn-ea"/>
                          <a:cs typeface="+mn-cs"/>
                        </a:rPr>
                        <a:t>Open </a:t>
                      </a:r>
                      <a:endParaRPr lang="en-NZ" dirty="0"/>
                    </a:p>
                  </a:txBody>
                  <a:tcPr/>
                </a:tc>
                <a:extLst>
                  <a:ext uri="{0D108BD9-81ED-4DB2-BD59-A6C34878D82A}">
                    <a16:rowId xmlns:a16="http://schemas.microsoft.com/office/drawing/2014/main" val="3015898121"/>
                  </a:ext>
                </a:extLst>
              </a:tr>
              <a:tr h="522275">
                <a:tc>
                  <a:txBody>
                    <a:bodyPr/>
                    <a:lstStyle/>
                    <a:p>
                      <a:r>
                        <a:rPr lang="en-US" dirty="0"/>
                        <a:t>Failing to draw on international practice and evidence</a:t>
                      </a:r>
                      <a:endParaRPr lang="en-NZ" dirty="0"/>
                    </a:p>
                  </a:txBody>
                  <a:tcPr/>
                </a:tc>
                <a:tc>
                  <a:txBody>
                    <a:bodyPr/>
                    <a:lstStyle/>
                    <a:p>
                      <a:r>
                        <a:rPr lang="en-US" dirty="0"/>
                        <a:t>Leveraging international standards and applying to NZ context</a:t>
                      </a:r>
                      <a:endParaRPr lang="en-NZ" dirty="0"/>
                    </a:p>
                  </a:txBody>
                  <a:tcPr/>
                </a:tc>
                <a:extLst>
                  <a:ext uri="{0D108BD9-81ED-4DB2-BD59-A6C34878D82A}">
                    <a16:rowId xmlns:a16="http://schemas.microsoft.com/office/drawing/2014/main" val="2721413873"/>
                  </a:ext>
                </a:extLst>
              </a:tr>
              <a:tr h="522275">
                <a:tc>
                  <a:txBody>
                    <a:bodyPr/>
                    <a:lstStyle/>
                    <a:p>
                      <a:r>
                        <a:rPr lang="en-US" sz="1800" b="0" i="0" kern="1200" dirty="0">
                          <a:solidFill>
                            <a:schemeClr val="tx1"/>
                          </a:solidFill>
                          <a:effectLst/>
                          <a:latin typeface="+mn-lt"/>
                          <a:ea typeface="+mn-ea"/>
                          <a:cs typeface="+mn-cs"/>
                        </a:rPr>
                        <a:t>A siloed system of unilateral actors</a:t>
                      </a:r>
                      <a:endParaRPr lang="en-NZ" dirty="0"/>
                    </a:p>
                  </a:txBody>
                  <a:tcPr/>
                </a:tc>
                <a:tc>
                  <a:txBody>
                    <a:bodyPr/>
                    <a:lstStyle/>
                    <a:p>
                      <a:r>
                        <a:rPr lang="en-US" sz="1800" b="0" i="0" kern="1200" dirty="0">
                          <a:solidFill>
                            <a:schemeClr val="tx1"/>
                          </a:solidFill>
                          <a:effectLst/>
                          <a:latin typeface="+mn-lt"/>
                          <a:ea typeface="+mn-ea"/>
                          <a:cs typeface="+mn-cs"/>
                        </a:rPr>
                        <a:t>A unified and collaborative national strategic plan</a:t>
                      </a:r>
                      <a:endParaRPr lang="en-NZ" i="1" dirty="0"/>
                    </a:p>
                  </a:txBody>
                  <a:tcPr/>
                </a:tc>
                <a:extLst>
                  <a:ext uri="{0D108BD9-81ED-4DB2-BD59-A6C34878D82A}">
                    <a16:rowId xmlns:a16="http://schemas.microsoft.com/office/drawing/2014/main" val="2698749539"/>
                  </a:ext>
                </a:extLst>
              </a:tr>
            </a:tbl>
          </a:graphicData>
        </a:graphic>
      </p:graphicFrame>
    </p:spTree>
    <p:extLst>
      <p:ext uri="{BB962C8B-B14F-4D97-AF65-F5344CB8AC3E}">
        <p14:creationId xmlns:p14="http://schemas.microsoft.com/office/powerpoint/2010/main" val="119907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9" name="Picture 8" descr="Cockpit of a commercial airplane">
            <a:extLst>
              <a:ext uri="{FF2B5EF4-FFF2-40B4-BE49-F238E27FC236}">
                <a16:creationId xmlns:a16="http://schemas.microsoft.com/office/drawing/2014/main" id="{A7E16201-C2C7-555C-DB15-1C6E87D7D2AB}"/>
              </a:ext>
            </a:extLst>
          </p:cNvPr>
          <p:cNvPicPr>
            <a:picLocks noChangeAspect="1"/>
          </p:cNvPicPr>
          <p:nvPr/>
        </p:nvPicPr>
        <p:blipFill rotWithShape="1">
          <a:blip r:embed="rId3" cstate="email">
            <a:alphaModFix amt="70000"/>
            <a:extLst>
              <a:ext uri="{28A0092B-C50C-407E-A947-70E740481C1C}">
                <a14:useLocalDpi xmlns:a14="http://schemas.microsoft.com/office/drawing/2010/main"/>
              </a:ext>
            </a:extLst>
          </a:blip>
          <a:srcRect/>
          <a:stretch/>
        </p:blipFill>
        <p:spPr>
          <a:xfrm>
            <a:off x="0" y="10"/>
            <a:ext cx="12191980" cy="6857990"/>
          </a:xfrm>
          <a:prstGeom prst="rect">
            <a:avLst/>
          </a:prstGeom>
        </p:spPr>
      </p:pic>
      <p:sp>
        <p:nvSpPr>
          <p:cNvPr id="6" name="Title 5">
            <a:extLst>
              <a:ext uri="{FF2B5EF4-FFF2-40B4-BE49-F238E27FC236}">
                <a16:creationId xmlns:a16="http://schemas.microsoft.com/office/drawing/2014/main" id="{50E3C8CA-273A-1639-E37D-BB9DB7425A51}"/>
              </a:ext>
            </a:extLst>
          </p:cNvPr>
          <p:cNvSpPr>
            <a:spLocks noGrp="1"/>
          </p:cNvSpPr>
          <p:nvPr>
            <p:ph type="title"/>
          </p:nvPr>
        </p:nvSpPr>
        <p:spPr>
          <a:solidFill>
            <a:schemeClr val="bg1">
              <a:alpha val="39000"/>
            </a:schemeClr>
          </a:solidFill>
          <a:effectLst>
            <a:outerShdw blurRad="50800" dist="50800" dir="5400000" algn="ctr" rotWithShape="0">
              <a:srgbClr val="000000">
                <a:alpha val="44000"/>
              </a:srgbClr>
            </a:outerShdw>
            <a:softEdge rad="114300"/>
          </a:effectLst>
        </p:spPr>
        <p:txBody>
          <a:bodyPr vert="horz" lIns="91440" tIns="45720" rIns="91440" bIns="45720" rtlCol="0" anchor="b">
            <a:normAutofit fontScale="90000"/>
          </a:bodyPr>
          <a:lstStyle/>
          <a:p>
            <a:pPr algn="r"/>
            <a:r>
              <a:rPr lang="en-US" sz="4400" b="1" dirty="0">
                <a:solidFill>
                  <a:schemeClr val="bg1"/>
                </a:solidFill>
              </a:rPr>
              <a:t>Now let’s go deeper…</a:t>
            </a:r>
            <a:br>
              <a:rPr lang="en-US" sz="4400" b="1" dirty="0">
                <a:solidFill>
                  <a:schemeClr val="bg1"/>
                </a:solidFill>
              </a:rPr>
            </a:br>
            <a:r>
              <a:rPr lang="en-US" sz="4400" b="1" dirty="0">
                <a:solidFill>
                  <a:schemeClr val="bg1"/>
                </a:solidFill>
              </a:rPr>
              <a:t>Into the current state assessment</a:t>
            </a:r>
            <a:br>
              <a:rPr lang="en-US" sz="4800" b="1" dirty="0">
                <a:solidFill>
                  <a:schemeClr val="bg1"/>
                </a:solidFill>
              </a:rPr>
            </a:br>
            <a:endParaRPr lang="en-US" sz="4800" b="1" dirty="0">
              <a:solidFill>
                <a:schemeClr val="bg1"/>
              </a:solidFill>
            </a:endParaRPr>
          </a:p>
        </p:txBody>
      </p:sp>
      <p:sp>
        <p:nvSpPr>
          <p:cNvPr id="2" name="Text Placeholder 1">
            <a:extLst>
              <a:ext uri="{FF2B5EF4-FFF2-40B4-BE49-F238E27FC236}">
                <a16:creationId xmlns:a16="http://schemas.microsoft.com/office/drawing/2014/main" id="{444EE41A-B415-513D-27AE-8F71DCA2FA3F}"/>
              </a:ext>
            </a:extLst>
          </p:cNvPr>
          <p:cNvSpPr>
            <a:spLocks noGrp="1"/>
          </p:cNvSpPr>
          <p:nvPr>
            <p:ph type="body" idx="1"/>
          </p:nvPr>
        </p:nvSpPr>
        <p:spPr/>
        <p:txBody>
          <a:bodyPr/>
          <a:lstStyle/>
          <a:p>
            <a:r>
              <a:rPr lang="en-NZ" dirty="0">
                <a:solidFill>
                  <a:schemeClr val="bg1"/>
                </a:solidFill>
              </a:rPr>
              <a:t>Using the paper you were circulated earlier…</a:t>
            </a:r>
          </a:p>
        </p:txBody>
      </p:sp>
    </p:spTree>
    <p:extLst>
      <p:ext uri="{BB962C8B-B14F-4D97-AF65-F5344CB8AC3E}">
        <p14:creationId xmlns:p14="http://schemas.microsoft.com/office/powerpoint/2010/main" val="2264217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6E05E3-769C-2BF8-57CF-41623471F9D3}"/>
              </a:ext>
            </a:extLst>
          </p:cNvPr>
          <p:cNvSpPr>
            <a:spLocks noGrp="1"/>
          </p:cNvSpPr>
          <p:nvPr>
            <p:ph type="title"/>
          </p:nvPr>
        </p:nvSpPr>
        <p:spPr>
          <a:xfrm>
            <a:off x="438176" y="530352"/>
            <a:ext cx="10805160" cy="707886"/>
          </a:xfrm>
        </p:spPr>
        <p:txBody>
          <a:bodyPr anchor="t">
            <a:normAutofit/>
          </a:bodyPr>
          <a:lstStyle/>
          <a:p>
            <a:pPr>
              <a:lnSpc>
                <a:spcPct val="90000"/>
              </a:lnSpc>
            </a:pPr>
            <a:r>
              <a:rPr lang="en-NZ" sz="2400" b="1" dirty="0"/>
              <a:t>Remember, the themes used in your pre reading paper were….</a:t>
            </a:r>
          </a:p>
        </p:txBody>
      </p:sp>
      <p:pic>
        <p:nvPicPr>
          <p:cNvPr id="8" name="Picture Placeholder 7" descr="Drone carrying a parcel among modern buildings">
            <a:extLst>
              <a:ext uri="{FF2B5EF4-FFF2-40B4-BE49-F238E27FC236}">
                <a16:creationId xmlns:a16="http://schemas.microsoft.com/office/drawing/2014/main" id="{96B1FDED-DF40-3F73-9ED9-8F20111D1A97}"/>
              </a:ext>
            </a:extLst>
          </p:cNvPr>
          <p:cNvPicPr>
            <a:picLocks noGrp="1" noChangeAspect="1"/>
          </p:cNvPicPr>
          <p:nvPr>
            <p:ph type="pic" sz="quarter" idx="15"/>
          </p:nvPr>
        </p:nvPicPr>
        <p:blipFill>
          <a:blip r:embed="rId2" cstate="email">
            <a:extLst>
              <a:ext uri="{28A0092B-C50C-407E-A947-70E740481C1C}">
                <a14:useLocalDpi xmlns:a14="http://schemas.microsoft.com/office/drawing/2010/main"/>
              </a:ext>
            </a:extLst>
          </a:blip>
          <a:srcRect/>
          <a:stretch>
            <a:fillRect/>
          </a:stretch>
        </p:blipFill>
        <p:spPr>
          <a:xfrm>
            <a:off x="0" y="0"/>
            <a:ext cx="8329613" cy="457200"/>
          </a:xfrm>
        </p:spPr>
      </p:pic>
      <p:graphicFrame>
        <p:nvGraphicFramePr>
          <p:cNvPr id="7" name="Content Placeholder 4">
            <a:extLst>
              <a:ext uri="{FF2B5EF4-FFF2-40B4-BE49-F238E27FC236}">
                <a16:creationId xmlns:a16="http://schemas.microsoft.com/office/drawing/2014/main" id="{D8311BD3-3537-9A44-6F46-61D54D7922E5}"/>
              </a:ext>
            </a:extLst>
          </p:cNvPr>
          <p:cNvGraphicFramePr>
            <a:graphicFrameLocks noGrp="1"/>
          </p:cNvGraphicFramePr>
          <p:nvPr>
            <p:ph sz="quarter" idx="13"/>
            <p:extLst>
              <p:ext uri="{D42A27DB-BD31-4B8C-83A1-F6EECF244321}">
                <p14:modId xmlns:p14="http://schemas.microsoft.com/office/powerpoint/2010/main" val="2479318957"/>
              </p:ext>
            </p:extLst>
          </p:nvPr>
        </p:nvGraphicFramePr>
        <p:xfrm>
          <a:off x="548640" y="1620145"/>
          <a:ext cx="10288693" cy="4308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3159178"/>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723A71-6151-01CC-48B5-011D7DAA4D78}"/>
              </a:ext>
            </a:extLst>
          </p:cNvPr>
          <p:cNvSpPr>
            <a:spLocks noGrp="1"/>
          </p:cNvSpPr>
          <p:nvPr>
            <p:ph type="title"/>
          </p:nvPr>
        </p:nvSpPr>
        <p:spPr>
          <a:xfrm>
            <a:off x="1066800" y="365125"/>
            <a:ext cx="10287000" cy="460375"/>
          </a:xfrm>
        </p:spPr>
        <p:txBody>
          <a:bodyPr anchor="t">
            <a:noAutofit/>
          </a:bodyPr>
          <a:lstStyle/>
          <a:p>
            <a:r>
              <a:rPr lang="en-NZ" sz="3600" dirty="0"/>
              <a:t>Table group activity</a:t>
            </a:r>
          </a:p>
        </p:txBody>
      </p:sp>
      <p:graphicFrame>
        <p:nvGraphicFramePr>
          <p:cNvPr id="7" name="Content Placeholder 4">
            <a:extLst>
              <a:ext uri="{FF2B5EF4-FFF2-40B4-BE49-F238E27FC236}">
                <a16:creationId xmlns:a16="http://schemas.microsoft.com/office/drawing/2014/main" id="{939D0310-5353-B84E-D13A-B3AD40D23E6F}"/>
              </a:ext>
            </a:extLst>
          </p:cNvPr>
          <p:cNvGraphicFramePr>
            <a:graphicFrameLocks noGrp="1"/>
          </p:cNvGraphicFramePr>
          <p:nvPr>
            <p:ph idx="1"/>
            <p:extLst>
              <p:ext uri="{D42A27DB-BD31-4B8C-83A1-F6EECF244321}">
                <p14:modId xmlns:p14="http://schemas.microsoft.com/office/powerpoint/2010/main" val="210564222"/>
              </p:ext>
            </p:extLst>
          </p:nvPr>
        </p:nvGraphicFramePr>
        <p:xfrm>
          <a:off x="1066800" y="1825625"/>
          <a:ext cx="102870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5189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w Angle View Of Clouds In Sky">
            <a:extLst>
              <a:ext uri="{FF2B5EF4-FFF2-40B4-BE49-F238E27FC236}">
                <a16:creationId xmlns:a16="http://schemas.microsoft.com/office/drawing/2014/main" id="{CB77A966-A3DC-4842-48F5-0531EE5840C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5334001" y="112976"/>
            <a:ext cx="6858000" cy="6745024"/>
          </a:xfrm>
          <a:prstGeom prst="rect">
            <a:avLst/>
          </a:prstGeom>
          <a:noFill/>
        </p:spPr>
      </p:pic>
      <p:sp>
        <p:nvSpPr>
          <p:cNvPr id="10" name="Text Placeholder 2">
            <a:extLst>
              <a:ext uri="{FF2B5EF4-FFF2-40B4-BE49-F238E27FC236}">
                <a16:creationId xmlns:a16="http://schemas.microsoft.com/office/drawing/2014/main" id="{9A9B0244-BF23-8490-3ABA-897755E64E9B}"/>
              </a:ext>
            </a:extLst>
          </p:cNvPr>
          <p:cNvSpPr>
            <a:spLocks noGrp="1"/>
          </p:cNvSpPr>
          <p:nvPr>
            <p:ph type="body" sz="quarter" idx="19"/>
          </p:nvPr>
        </p:nvSpPr>
        <p:spPr>
          <a:xfrm rot="5400000">
            <a:off x="5238089" y="208890"/>
            <a:ext cx="6745024" cy="6553200"/>
          </a:xfrm>
        </p:spPr>
        <p:txBody>
          <a:bodyPr/>
          <a:lstStyle/>
          <a:p>
            <a:endParaRPr lang="en-US" dirty="0"/>
          </a:p>
        </p:txBody>
      </p:sp>
      <p:sp>
        <p:nvSpPr>
          <p:cNvPr id="2" name="Title 1">
            <a:extLst>
              <a:ext uri="{FF2B5EF4-FFF2-40B4-BE49-F238E27FC236}">
                <a16:creationId xmlns:a16="http://schemas.microsoft.com/office/drawing/2014/main" id="{9D7AA8F4-B7A9-9C84-0693-0BD601EB6D2B}"/>
              </a:ext>
            </a:extLst>
          </p:cNvPr>
          <p:cNvSpPr>
            <a:spLocks noGrp="1"/>
          </p:cNvSpPr>
          <p:nvPr>
            <p:ph type="title"/>
          </p:nvPr>
        </p:nvSpPr>
        <p:spPr>
          <a:xfrm>
            <a:off x="498398" y="530352"/>
            <a:ext cx="10805160" cy="707886"/>
          </a:xfrm>
        </p:spPr>
        <p:txBody>
          <a:bodyPr anchor="t">
            <a:normAutofit/>
          </a:bodyPr>
          <a:lstStyle/>
          <a:p>
            <a:r>
              <a:rPr lang="en-NZ" sz="3600" dirty="0"/>
              <a:t>Our </a:t>
            </a:r>
            <a:r>
              <a:rPr lang="en-NZ" sz="3600" dirty="0" err="1"/>
              <a:t>karakia</a:t>
            </a:r>
            <a:r>
              <a:rPr lang="en-NZ" sz="3600" dirty="0"/>
              <a:t> </a:t>
            </a:r>
          </a:p>
        </p:txBody>
      </p:sp>
      <p:sp>
        <p:nvSpPr>
          <p:cNvPr id="3" name="Text Placeholder 2">
            <a:extLst>
              <a:ext uri="{FF2B5EF4-FFF2-40B4-BE49-F238E27FC236}">
                <a16:creationId xmlns:a16="http://schemas.microsoft.com/office/drawing/2014/main" id="{2FD3AD76-1FCA-1E23-7493-BD7B342DD1EC}"/>
              </a:ext>
            </a:extLst>
          </p:cNvPr>
          <p:cNvSpPr>
            <a:spLocks noGrp="1"/>
          </p:cNvSpPr>
          <p:nvPr>
            <p:ph sz="quarter" idx="13"/>
          </p:nvPr>
        </p:nvSpPr>
        <p:spPr>
          <a:xfrm>
            <a:off x="548641" y="2667000"/>
            <a:ext cx="5775960" cy="3660648"/>
          </a:xfrm>
        </p:spPr>
        <p:txBody>
          <a:bodyPr anchor="t">
            <a:normAutofit/>
          </a:bodyPr>
          <a:lstStyle/>
          <a:p>
            <a:pPr marL="0" indent="0">
              <a:buNone/>
            </a:pPr>
            <a:r>
              <a:rPr lang="en-NZ" sz="2400" dirty="0" err="1"/>
              <a:t>Tuia</a:t>
            </a:r>
            <a:r>
              <a:rPr lang="en-NZ" sz="2400" dirty="0"/>
              <a:t> </a:t>
            </a:r>
            <a:r>
              <a:rPr lang="en-NZ" sz="2400" dirty="0" err="1"/>
              <a:t>i</a:t>
            </a:r>
            <a:r>
              <a:rPr lang="en-NZ" sz="2400" dirty="0"/>
              <a:t> </a:t>
            </a:r>
            <a:r>
              <a:rPr lang="en-NZ" sz="2400" dirty="0" err="1"/>
              <a:t>runga</a:t>
            </a:r>
            <a:r>
              <a:rPr lang="en-NZ" sz="2400" dirty="0"/>
              <a:t>, </a:t>
            </a:r>
            <a:r>
              <a:rPr lang="en-NZ" sz="2400" dirty="0" err="1"/>
              <a:t>tuia</a:t>
            </a:r>
            <a:r>
              <a:rPr lang="en-NZ" sz="2400" dirty="0"/>
              <a:t> </a:t>
            </a:r>
            <a:r>
              <a:rPr lang="en-NZ" sz="2400" dirty="0" err="1"/>
              <a:t>i</a:t>
            </a:r>
            <a:r>
              <a:rPr lang="en-NZ" sz="2400" dirty="0"/>
              <a:t> </a:t>
            </a:r>
            <a:r>
              <a:rPr lang="en-NZ" sz="2400" dirty="0" err="1"/>
              <a:t>raro</a:t>
            </a:r>
            <a:r>
              <a:rPr lang="en-NZ" sz="2400" dirty="0"/>
              <a:t>, </a:t>
            </a:r>
            <a:r>
              <a:rPr lang="en-NZ" sz="2400" dirty="0" err="1"/>
              <a:t>tuia</a:t>
            </a:r>
            <a:r>
              <a:rPr lang="en-NZ" sz="2400" dirty="0"/>
              <a:t> </a:t>
            </a:r>
            <a:r>
              <a:rPr lang="en-NZ" sz="2400" dirty="0" err="1"/>
              <a:t>i</a:t>
            </a:r>
            <a:r>
              <a:rPr lang="en-NZ" sz="2400" dirty="0"/>
              <a:t> roto, </a:t>
            </a:r>
            <a:r>
              <a:rPr lang="en-NZ" sz="2400" dirty="0" err="1"/>
              <a:t>tuia</a:t>
            </a:r>
            <a:r>
              <a:rPr lang="en-NZ" sz="2400" dirty="0"/>
              <a:t> </a:t>
            </a:r>
            <a:r>
              <a:rPr lang="en-NZ" sz="2400" dirty="0" err="1"/>
              <a:t>i</a:t>
            </a:r>
            <a:r>
              <a:rPr lang="en-NZ" sz="2400" dirty="0"/>
              <a:t> </a:t>
            </a:r>
            <a:r>
              <a:rPr lang="en-NZ" sz="2400" dirty="0" err="1"/>
              <a:t>waho</a:t>
            </a:r>
            <a:r>
              <a:rPr lang="en-NZ" sz="2400" dirty="0"/>
              <a:t>, </a:t>
            </a:r>
            <a:r>
              <a:rPr lang="en-NZ" sz="2400" dirty="0" err="1"/>
              <a:t>tuia</a:t>
            </a:r>
            <a:r>
              <a:rPr lang="en-NZ" sz="2400" dirty="0"/>
              <a:t> ki </a:t>
            </a:r>
            <a:r>
              <a:rPr lang="en-NZ" sz="2400" dirty="0" err="1"/>
              <a:t>te</a:t>
            </a:r>
            <a:r>
              <a:rPr lang="en-NZ" sz="2400" dirty="0"/>
              <a:t> </a:t>
            </a:r>
            <a:r>
              <a:rPr lang="en-NZ" sz="2400" dirty="0" err="1"/>
              <a:t>ao</a:t>
            </a:r>
            <a:r>
              <a:rPr lang="en-NZ" sz="2400" dirty="0"/>
              <a:t> </a:t>
            </a:r>
            <a:r>
              <a:rPr lang="en-NZ" sz="2400" dirty="0" err="1"/>
              <a:t>mārama</a:t>
            </a:r>
            <a:r>
              <a:rPr lang="en-NZ" sz="2400" dirty="0"/>
              <a:t>, </a:t>
            </a:r>
            <a:r>
              <a:rPr lang="en-NZ" sz="2400" dirty="0" err="1"/>
              <a:t>tihei</a:t>
            </a:r>
            <a:r>
              <a:rPr lang="en-NZ" sz="2400" dirty="0"/>
              <a:t> </a:t>
            </a:r>
            <a:r>
              <a:rPr lang="en-NZ" sz="2400" dirty="0" err="1"/>
              <a:t>mauriora</a:t>
            </a:r>
            <a:r>
              <a:rPr lang="en-NZ" sz="2400" dirty="0"/>
              <a:t>.</a:t>
            </a:r>
          </a:p>
          <a:p>
            <a:endParaRPr lang="en-NZ" dirty="0"/>
          </a:p>
          <a:p>
            <a:pPr marL="0" indent="0">
              <a:buNone/>
            </a:pPr>
            <a:r>
              <a:rPr lang="en-NZ" i="1" dirty="0"/>
              <a:t>By sewing together the essence from above to the earth below may we all be bound together inside and out, may we bring understanding in all the we are and all the we do through togetherness, and the breath of life</a:t>
            </a:r>
            <a:r>
              <a:rPr lang="en-NZ" dirty="0"/>
              <a:t>.</a:t>
            </a:r>
          </a:p>
          <a:p>
            <a:endParaRPr lang="en-NZ" dirty="0"/>
          </a:p>
        </p:txBody>
      </p:sp>
    </p:spTree>
    <p:extLst>
      <p:ext uri="{BB962C8B-B14F-4D97-AF65-F5344CB8AC3E}">
        <p14:creationId xmlns:p14="http://schemas.microsoft.com/office/powerpoint/2010/main" val="962591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Empty office area">
            <a:extLst>
              <a:ext uri="{FF2B5EF4-FFF2-40B4-BE49-F238E27FC236}">
                <a16:creationId xmlns:a16="http://schemas.microsoft.com/office/drawing/2014/main" id="{B2170B9C-28E5-4918-39B8-34D251D9441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5334001" y="112976"/>
            <a:ext cx="6858000" cy="6745024"/>
          </a:xfrm>
          <a:prstGeom prst="rect">
            <a:avLst/>
          </a:prstGeom>
          <a:noFill/>
        </p:spPr>
      </p:pic>
      <p:sp>
        <p:nvSpPr>
          <p:cNvPr id="15" name="Text Placeholder 2">
            <a:extLst>
              <a:ext uri="{FF2B5EF4-FFF2-40B4-BE49-F238E27FC236}">
                <a16:creationId xmlns:a16="http://schemas.microsoft.com/office/drawing/2014/main" id="{861E6580-3482-C5C3-BECE-5AB7F3C25306}"/>
              </a:ext>
            </a:extLst>
          </p:cNvPr>
          <p:cNvSpPr>
            <a:spLocks noGrp="1"/>
          </p:cNvSpPr>
          <p:nvPr>
            <p:ph type="body" sz="quarter" idx="19"/>
          </p:nvPr>
        </p:nvSpPr>
        <p:spPr>
          <a:xfrm rot="5400000">
            <a:off x="5238089" y="208890"/>
            <a:ext cx="6745024" cy="6553200"/>
          </a:xfrm>
        </p:spPr>
        <p:txBody>
          <a:bodyPr/>
          <a:lstStyle/>
          <a:p>
            <a:endParaRPr lang="en-US"/>
          </a:p>
        </p:txBody>
      </p:sp>
      <p:sp>
        <p:nvSpPr>
          <p:cNvPr id="9" name="TextBox 8">
            <a:extLst>
              <a:ext uri="{FF2B5EF4-FFF2-40B4-BE49-F238E27FC236}">
                <a16:creationId xmlns:a16="http://schemas.microsoft.com/office/drawing/2014/main" id="{E1B933F6-30F1-4E5F-A6F1-7A4A4E5F11A3}"/>
              </a:ext>
            </a:extLst>
          </p:cNvPr>
          <p:cNvSpPr txBox="1"/>
          <p:nvPr/>
        </p:nvSpPr>
        <p:spPr>
          <a:xfrm>
            <a:off x="548640" y="540745"/>
            <a:ext cx="10805160" cy="707886"/>
          </a:xfrm>
          <a:prstGeom prst="rect">
            <a:avLst/>
          </a:prstGeom>
        </p:spPr>
        <p:txBody>
          <a:bodyPr vert="horz" lIns="91440" tIns="0" rIns="0" bIns="0" rtlCol="0" anchor="t" anchorCtr="0">
            <a:normAutofit/>
          </a:bodyPr>
          <a:lstStyle/>
          <a:p>
            <a:pPr>
              <a:spcBef>
                <a:spcPct val="0"/>
              </a:spcBef>
              <a:spcAft>
                <a:spcPts val="600"/>
              </a:spcAft>
            </a:pPr>
            <a:r>
              <a:rPr lang="en-US" sz="3600" b="1" kern="1200" cap="all" baseline="0" dirty="0">
                <a:solidFill>
                  <a:schemeClr val="tx2"/>
                </a:solidFill>
                <a:latin typeface="+mj-lt"/>
                <a:ea typeface="+mj-ea"/>
                <a:cs typeface="+mj-cs"/>
              </a:rPr>
              <a:t>DEBRIEF: CURRENT STATE SPEED DATE</a:t>
            </a:r>
          </a:p>
        </p:txBody>
      </p:sp>
      <p:sp>
        <p:nvSpPr>
          <p:cNvPr id="7" name="Text Placeholder 6">
            <a:extLst>
              <a:ext uri="{FF2B5EF4-FFF2-40B4-BE49-F238E27FC236}">
                <a16:creationId xmlns:a16="http://schemas.microsoft.com/office/drawing/2014/main" id="{EE4B3560-3D59-49A7-A788-7007097FB42A}"/>
              </a:ext>
            </a:extLst>
          </p:cNvPr>
          <p:cNvSpPr>
            <a:spLocks noGrp="1"/>
          </p:cNvSpPr>
          <p:nvPr>
            <p:ph sz="quarter" idx="13"/>
          </p:nvPr>
        </p:nvSpPr>
        <p:spPr>
          <a:xfrm>
            <a:off x="548641" y="2667000"/>
            <a:ext cx="5775960" cy="3660648"/>
          </a:xfrm>
        </p:spPr>
        <p:txBody>
          <a:bodyPr vert="horz" lIns="91440" tIns="0" rIns="91440" bIns="0" rtlCol="0" anchor="t" anchorCtr="0">
            <a:normAutofit/>
          </a:bodyPr>
          <a:lstStyle/>
          <a:p>
            <a:r>
              <a:rPr lang="en-US" sz="2000" dirty="0"/>
              <a:t>Pick an articulate presenter to stay with the table and flip chart</a:t>
            </a:r>
          </a:p>
          <a:p>
            <a:r>
              <a:rPr lang="en-US" sz="2000" dirty="0"/>
              <a:t>The rest move one table clockwise, listen to the presenter communicate the work</a:t>
            </a:r>
          </a:p>
          <a:p>
            <a:r>
              <a:rPr lang="en-US" sz="2000" dirty="0"/>
              <a:t>Then probe, critique, add, change…</a:t>
            </a:r>
          </a:p>
          <a:p>
            <a:pPr marL="0" indent="0">
              <a:buFont typeface="Arial" panose="020B0604020202020204" pitchFamily="34" charset="0"/>
              <a:buNone/>
            </a:pPr>
            <a:endParaRPr lang="en-US" sz="2000" dirty="0"/>
          </a:p>
          <a:p>
            <a:pPr marL="0" indent="0">
              <a:buFont typeface="Arial" panose="020B0604020202020204" pitchFamily="34" charset="0"/>
              <a:buNone/>
            </a:pPr>
            <a:r>
              <a:rPr lang="en-US" sz="2000" dirty="0"/>
              <a:t>Five minutes. Go fast! </a:t>
            </a:r>
          </a:p>
          <a:p>
            <a:pPr marL="0" indent="0">
              <a:buFont typeface="Arial" panose="020B0604020202020204" pitchFamily="34" charset="0"/>
              <a:buNone/>
            </a:pPr>
            <a:endParaRPr lang="en-US" b="1" dirty="0"/>
          </a:p>
          <a:p>
            <a:pPr>
              <a:buFont typeface="Arial" panose="020B0604020202020204" pitchFamily="34" charset="0"/>
              <a:buBlip>
                <a:blip r:embed="rId3">
                  <a:extLst>
                    <a:ext uri="{96DAC541-7B7A-43D3-8B79-37D633B846F1}">
                      <asvg:svgBlip xmlns:asvg="http://schemas.microsoft.com/office/drawing/2016/SVG/main" r:embed="rId4"/>
                    </a:ext>
                  </a:extLst>
                </a:blip>
              </a:buBlip>
            </a:pPr>
            <a:endParaRPr lang="en-US" dirty="0"/>
          </a:p>
          <a:p>
            <a:endParaRPr lang="en-US" dirty="0"/>
          </a:p>
        </p:txBody>
      </p:sp>
    </p:spTree>
    <p:extLst>
      <p:ext uri="{BB962C8B-B14F-4D97-AF65-F5344CB8AC3E}">
        <p14:creationId xmlns:p14="http://schemas.microsoft.com/office/powerpoint/2010/main" val="19574045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D298C-B365-4B5A-8195-F3B8E9E630E2}"/>
              </a:ext>
            </a:extLst>
          </p:cNvPr>
          <p:cNvSpPr>
            <a:spLocks noGrp="1"/>
          </p:cNvSpPr>
          <p:nvPr>
            <p:ph type="title"/>
          </p:nvPr>
        </p:nvSpPr>
        <p:spPr>
          <a:xfrm>
            <a:off x="1085088" y="2276221"/>
            <a:ext cx="10287000" cy="460375"/>
          </a:xfrm>
        </p:spPr>
        <p:txBody>
          <a:bodyPr>
            <a:noAutofit/>
          </a:bodyPr>
          <a:lstStyle/>
          <a:p>
            <a:r>
              <a:rPr lang="en-NZ" sz="3600" dirty="0"/>
              <a:t>And now to the case for change…</a:t>
            </a:r>
            <a:br>
              <a:rPr lang="en-NZ" sz="3600" dirty="0"/>
            </a:br>
            <a:br>
              <a:rPr lang="en-NZ" sz="4000" dirty="0"/>
            </a:br>
            <a:r>
              <a:rPr lang="en-NZ" sz="3200" b="0" i="1" dirty="0"/>
              <a:t>Why </a:t>
            </a:r>
            <a:r>
              <a:rPr lang="en-NZ" sz="2400" dirty="0"/>
              <a:t>does the system need to be different in order to be future fit?</a:t>
            </a:r>
          </a:p>
        </p:txBody>
      </p:sp>
    </p:spTree>
    <p:extLst>
      <p:ext uri="{BB962C8B-B14F-4D97-AF65-F5344CB8AC3E}">
        <p14:creationId xmlns:p14="http://schemas.microsoft.com/office/powerpoint/2010/main" val="40989421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27E0C-7A43-4370-853E-A0F0C108CB99}"/>
              </a:ext>
            </a:extLst>
          </p:cNvPr>
          <p:cNvSpPr>
            <a:spLocks noGrp="1"/>
          </p:cNvSpPr>
          <p:nvPr>
            <p:ph type="title"/>
          </p:nvPr>
        </p:nvSpPr>
        <p:spPr>
          <a:xfrm>
            <a:off x="7865806" y="-68419"/>
            <a:ext cx="3706762" cy="1608124"/>
          </a:xfrm>
        </p:spPr>
        <p:txBody>
          <a:bodyPr vert="horz" lIns="91440" tIns="45720" rIns="91440" bIns="45720" rtlCol="0" anchor="ctr">
            <a:normAutofit fontScale="90000"/>
          </a:bodyPr>
          <a:lstStyle/>
          <a:p>
            <a:r>
              <a:rPr lang="en-US" sz="3600" b="1" dirty="0">
                <a:solidFill>
                  <a:schemeClr val="bg1"/>
                </a:solidFill>
              </a:rPr>
              <a:t>We have it all going on…</a:t>
            </a:r>
          </a:p>
        </p:txBody>
      </p:sp>
      <p:graphicFrame>
        <p:nvGraphicFramePr>
          <p:cNvPr id="20" name="Content Placeholder 2">
            <a:extLst>
              <a:ext uri="{FF2B5EF4-FFF2-40B4-BE49-F238E27FC236}">
                <a16:creationId xmlns:a16="http://schemas.microsoft.com/office/drawing/2014/main" id="{C46F8838-65E1-4C23-8352-4286564C656F}"/>
              </a:ext>
            </a:extLst>
          </p:cNvPr>
          <p:cNvGraphicFramePr>
            <a:graphicFrameLocks noGrp="1"/>
          </p:cNvGraphicFramePr>
          <p:nvPr>
            <p:ph sz="quarter" idx="13"/>
            <p:extLst>
              <p:ext uri="{D42A27DB-BD31-4B8C-83A1-F6EECF244321}">
                <p14:modId xmlns:p14="http://schemas.microsoft.com/office/powerpoint/2010/main" val="262624058"/>
              </p:ext>
            </p:extLst>
          </p:nvPr>
        </p:nvGraphicFramePr>
        <p:xfrm>
          <a:off x="7865806" y="2251587"/>
          <a:ext cx="3706762" cy="39722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10" descr="Text, whiteboard&#10;&#10;Description automatically generated">
            <a:extLst>
              <a:ext uri="{FF2B5EF4-FFF2-40B4-BE49-F238E27FC236}">
                <a16:creationId xmlns:a16="http://schemas.microsoft.com/office/drawing/2014/main" id="{21E0DAE7-34F6-41E6-8AA3-587E11EDC7A4}"/>
              </a:ext>
            </a:extLst>
          </p:cNvPr>
          <p:cNvPicPr>
            <a:picLocks noChangeAspect="1"/>
          </p:cNvPicPr>
          <p:nvPr/>
        </p:nvPicPr>
        <p:blipFill rotWithShape="1">
          <a:blip r:embed="rId9" cstate="email">
            <a:extLst>
              <a:ext uri="{28A0092B-C50C-407E-A947-70E740481C1C}">
                <a14:useLocalDpi xmlns:a14="http://schemas.microsoft.com/office/drawing/2010/main"/>
              </a:ext>
              <a:ext uri="{837473B0-CC2E-450A-ABE3-18F120FF3D39}">
                <a1611:picAttrSrcUrl xmlns:a1611="http://schemas.microsoft.com/office/drawing/2016/11/main" r:id="rId10"/>
              </a:ext>
            </a:extLst>
          </a:blip>
          <a:srcRect r="-2" b="-2"/>
          <a:stretch/>
        </p:blipFill>
        <p:spPr>
          <a:xfrm>
            <a:off x="20" y="975"/>
            <a:ext cx="7552924" cy="6858000"/>
          </a:xfrm>
          <a:prstGeom prst="rect">
            <a:avLst/>
          </a:prstGeom>
        </p:spPr>
      </p:pic>
    </p:spTree>
    <p:extLst>
      <p:ext uri="{BB962C8B-B14F-4D97-AF65-F5344CB8AC3E}">
        <p14:creationId xmlns:p14="http://schemas.microsoft.com/office/powerpoint/2010/main" val="3582612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Content Placeholder 4" descr="A newspaper with a person's face on it&#10;&#10;Description automatically generated with low confidence">
            <a:extLst>
              <a:ext uri="{FF2B5EF4-FFF2-40B4-BE49-F238E27FC236}">
                <a16:creationId xmlns:a16="http://schemas.microsoft.com/office/drawing/2014/main" id="{4683E0C8-A870-43D5-AC33-52EF38F607B5}"/>
              </a:ext>
            </a:extLst>
          </p:cNvPr>
          <p:cNvPicPr>
            <a:picLocks noChangeAspect="1"/>
          </p:cNvPicPr>
          <p:nvPr/>
        </p:nvPicPr>
        <p:blipFill rotWithShape="1">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38628" y="595312"/>
            <a:ext cx="3763204" cy="3526040"/>
          </a:xfrm>
          <a:prstGeom prst="rect">
            <a:avLst/>
          </a:prstGeom>
        </p:spPr>
      </p:pic>
      <p:pic>
        <p:nvPicPr>
          <p:cNvPr id="8" name="Picture 7" descr="Low angle view of airplanes performing air show in the sky">
            <a:extLst>
              <a:ext uri="{FF2B5EF4-FFF2-40B4-BE49-F238E27FC236}">
                <a16:creationId xmlns:a16="http://schemas.microsoft.com/office/drawing/2014/main" id="{19CE9390-DB4D-4574-8038-83FD9F66A5E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568461" y="2668524"/>
            <a:ext cx="3060318" cy="3709330"/>
          </a:xfrm>
          <a:prstGeom prst="rect">
            <a:avLst/>
          </a:prstGeom>
        </p:spPr>
      </p:pic>
      <p:sp>
        <p:nvSpPr>
          <p:cNvPr id="7" name="TextBox 6">
            <a:extLst>
              <a:ext uri="{FF2B5EF4-FFF2-40B4-BE49-F238E27FC236}">
                <a16:creationId xmlns:a16="http://schemas.microsoft.com/office/drawing/2014/main" id="{08E12527-A469-4142-BFAE-2CEBAF3D6C37}"/>
              </a:ext>
            </a:extLst>
          </p:cNvPr>
          <p:cNvSpPr txBox="1"/>
          <p:nvPr/>
        </p:nvSpPr>
        <p:spPr>
          <a:xfrm>
            <a:off x="7863840" y="1463040"/>
            <a:ext cx="3986784" cy="4293483"/>
          </a:xfrm>
          <a:prstGeom prst="rect">
            <a:avLst/>
          </a:prstGeom>
          <a:noFill/>
        </p:spPr>
        <p:txBody>
          <a:bodyPr wrap="square" rtlCol="0">
            <a:spAutoFit/>
          </a:bodyPr>
          <a:lstStyle/>
          <a:p>
            <a:endParaRPr kumimoji="0" lang="en-US" sz="2100" b="1" i="0" u="none" strike="noStrike" kern="1200" cap="all" spc="0" normalizeH="0" baseline="0" noProof="0" dirty="0">
              <a:ln>
                <a:noFill/>
              </a:ln>
              <a:solidFill>
                <a:srgbClr val="260F9E"/>
              </a:solidFill>
              <a:effectLst/>
              <a:uLnTx/>
              <a:uFillTx/>
              <a:latin typeface="Arial" panose="020B0604020202020204"/>
              <a:ea typeface="+mj-ea"/>
              <a:cs typeface="+mj-cs"/>
            </a:endParaRPr>
          </a:p>
          <a:p>
            <a:r>
              <a:rPr kumimoji="0" lang="en-US" sz="2100" b="1" i="0" u="none" strike="noStrike" kern="1200" cap="all" spc="0" normalizeH="0" baseline="0" noProof="0" dirty="0">
                <a:ln>
                  <a:noFill/>
                </a:ln>
                <a:solidFill>
                  <a:srgbClr val="260F9E"/>
                </a:solidFill>
                <a:effectLst/>
                <a:uLnTx/>
                <a:uFillTx/>
                <a:latin typeface="Arial" panose="020B0604020202020204"/>
                <a:ea typeface="+mj-ea"/>
                <a:cs typeface="+mj-cs"/>
              </a:rPr>
              <a:t>Plus, we are at a natural inflexion point…</a:t>
            </a:r>
          </a:p>
          <a:p>
            <a:endParaRPr lang="en-US" sz="2100" b="1" cap="all" dirty="0">
              <a:solidFill>
                <a:srgbClr val="260F9E"/>
              </a:solidFill>
              <a:latin typeface="Arial" panose="020B0604020202020204"/>
              <a:ea typeface="+mj-ea"/>
              <a:cs typeface="+mj-cs"/>
            </a:endParaRPr>
          </a:p>
          <a:p>
            <a:endParaRPr lang="en-US" sz="2100" b="1" cap="all" dirty="0">
              <a:solidFill>
                <a:srgbClr val="260F9E"/>
              </a:solidFill>
              <a:latin typeface="Arial" panose="020B0604020202020204"/>
              <a:ea typeface="+mj-ea"/>
              <a:cs typeface="+mj-cs"/>
            </a:endParaRPr>
          </a:p>
          <a:p>
            <a:r>
              <a:rPr kumimoji="0" lang="en-US" sz="2100" b="1" i="0" u="none" strike="noStrike" kern="1200" cap="all" spc="0" normalizeH="0" baseline="0" noProof="0" dirty="0">
                <a:ln>
                  <a:noFill/>
                </a:ln>
                <a:solidFill>
                  <a:srgbClr val="260F9E"/>
                </a:solidFill>
                <a:effectLst/>
                <a:uLnTx/>
                <a:uFillTx/>
                <a:latin typeface="Arial" panose="020B0604020202020204"/>
                <a:ea typeface="+mj-ea"/>
                <a:cs typeface="+mj-cs"/>
              </a:rPr>
              <a:t>The ANS has served Aotearoa well.</a:t>
            </a:r>
          </a:p>
          <a:p>
            <a:endParaRPr lang="en-US" sz="2100" b="1" cap="all" dirty="0">
              <a:solidFill>
                <a:srgbClr val="260F9E"/>
              </a:solidFill>
              <a:latin typeface="Arial" panose="020B0604020202020204"/>
              <a:ea typeface="+mj-ea"/>
              <a:cs typeface="+mj-cs"/>
            </a:endParaRPr>
          </a:p>
          <a:p>
            <a:br>
              <a:rPr kumimoji="0" lang="en-US" sz="2100" b="1" i="0" u="none" strike="noStrike" kern="1200" cap="all" spc="0" normalizeH="0" baseline="0" noProof="0" dirty="0">
                <a:ln>
                  <a:noFill/>
                </a:ln>
                <a:solidFill>
                  <a:srgbClr val="260F9E"/>
                </a:solidFill>
                <a:effectLst/>
                <a:uLnTx/>
                <a:uFillTx/>
                <a:latin typeface="Arial" panose="020B0604020202020204"/>
                <a:ea typeface="+mj-ea"/>
                <a:cs typeface="+mj-cs"/>
              </a:rPr>
            </a:br>
            <a:r>
              <a:rPr kumimoji="0" lang="en-US" sz="2100" b="1" i="0" u="none" strike="noStrike" kern="1200" cap="all" spc="0" normalizeH="0" baseline="0" noProof="0" dirty="0">
                <a:ln>
                  <a:noFill/>
                </a:ln>
                <a:solidFill>
                  <a:srgbClr val="260F9E"/>
                </a:solidFill>
                <a:effectLst/>
                <a:uLnTx/>
                <a:uFillTx/>
                <a:latin typeface="Arial" panose="020B0604020202020204"/>
                <a:ea typeface="+mj-ea"/>
                <a:cs typeface="+mj-cs"/>
              </a:rPr>
              <a:t>But how do we deliver the ‘difficult second album’?</a:t>
            </a:r>
            <a:endParaRPr lang="en-NZ" dirty="0"/>
          </a:p>
        </p:txBody>
      </p:sp>
    </p:spTree>
    <p:extLst>
      <p:ext uri="{BB962C8B-B14F-4D97-AF65-F5344CB8AC3E}">
        <p14:creationId xmlns:p14="http://schemas.microsoft.com/office/powerpoint/2010/main" val="1080846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12610-EF61-48FA-B139-BFEA2546F912}"/>
              </a:ext>
            </a:extLst>
          </p:cNvPr>
          <p:cNvSpPr>
            <a:spLocks noGrp="1"/>
          </p:cNvSpPr>
          <p:nvPr>
            <p:ph type="title"/>
          </p:nvPr>
        </p:nvSpPr>
        <p:spPr/>
        <p:txBody>
          <a:bodyPr/>
          <a:lstStyle/>
          <a:p>
            <a:r>
              <a:rPr lang="en-NZ" dirty="0"/>
              <a:t>DRAFT Case for change</a:t>
            </a:r>
          </a:p>
        </p:txBody>
      </p:sp>
      <p:graphicFrame>
        <p:nvGraphicFramePr>
          <p:cNvPr id="4" name="Table 4">
            <a:extLst>
              <a:ext uri="{FF2B5EF4-FFF2-40B4-BE49-F238E27FC236}">
                <a16:creationId xmlns:a16="http://schemas.microsoft.com/office/drawing/2014/main" id="{4BB8EDE0-8D86-4D9B-9D9A-32E379A997C4}"/>
              </a:ext>
            </a:extLst>
          </p:cNvPr>
          <p:cNvGraphicFramePr>
            <a:graphicFrameLocks noGrp="1"/>
          </p:cNvGraphicFramePr>
          <p:nvPr>
            <p:extLst>
              <p:ext uri="{D42A27DB-BD31-4B8C-83A1-F6EECF244321}">
                <p14:modId xmlns:p14="http://schemas.microsoft.com/office/powerpoint/2010/main" val="196732454"/>
              </p:ext>
            </p:extLst>
          </p:nvPr>
        </p:nvGraphicFramePr>
        <p:xfrm>
          <a:off x="1066800" y="902446"/>
          <a:ext cx="10620104" cy="5590429"/>
        </p:xfrm>
        <a:graphic>
          <a:graphicData uri="http://schemas.openxmlformats.org/drawingml/2006/table">
            <a:tbl>
              <a:tblPr firstRow="1" bandRow="1">
                <a:tableStyleId>{5C22544A-7EE6-4342-B048-85BDC9FD1C3A}</a:tableStyleId>
              </a:tblPr>
              <a:tblGrid>
                <a:gridCol w="2655026">
                  <a:extLst>
                    <a:ext uri="{9D8B030D-6E8A-4147-A177-3AD203B41FA5}">
                      <a16:colId xmlns:a16="http://schemas.microsoft.com/office/drawing/2014/main" val="1682588708"/>
                    </a:ext>
                  </a:extLst>
                </a:gridCol>
                <a:gridCol w="2655026">
                  <a:extLst>
                    <a:ext uri="{9D8B030D-6E8A-4147-A177-3AD203B41FA5}">
                      <a16:colId xmlns:a16="http://schemas.microsoft.com/office/drawing/2014/main" val="2451918010"/>
                    </a:ext>
                  </a:extLst>
                </a:gridCol>
                <a:gridCol w="2655026">
                  <a:extLst>
                    <a:ext uri="{9D8B030D-6E8A-4147-A177-3AD203B41FA5}">
                      <a16:colId xmlns:a16="http://schemas.microsoft.com/office/drawing/2014/main" val="759486804"/>
                    </a:ext>
                  </a:extLst>
                </a:gridCol>
                <a:gridCol w="2655026">
                  <a:extLst>
                    <a:ext uri="{9D8B030D-6E8A-4147-A177-3AD203B41FA5}">
                      <a16:colId xmlns:a16="http://schemas.microsoft.com/office/drawing/2014/main" val="3724125044"/>
                    </a:ext>
                  </a:extLst>
                </a:gridCol>
              </a:tblGrid>
              <a:tr h="334220">
                <a:tc rowSpan="2">
                  <a:txBody>
                    <a:bodyPr/>
                    <a:lstStyle/>
                    <a:p>
                      <a:r>
                        <a:rPr lang="en-NZ" dirty="0"/>
                        <a:t>Right now the ANS is…</a:t>
                      </a:r>
                    </a:p>
                  </a:txBody>
                  <a:tcPr/>
                </a:tc>
                <a:tc rowSpan="2">
                  <a:txBody>
                    <a:bodyPr/>
                    <a:lstStyle/>
                    <a:p>
                      <a:r>
                        <a:rPr lang="en-NZ" dirty="0"/>
                        <a:t>…but we know that…</a:t>
                      </a:r>
                    </a:p>
                  </a:txBody>
                  <a:tcPr/>
                </a:tc>
                <a:tc gridSpan="2">
                  <a:txBody>
                    <a:bodyPr/>
                    <a:lstStyle/>
                    <a:p>
                      <a:pPr algn="ctr"/>
                      <a:r>
                        <a:rPr lang="en-NZ" dirty="0"/>
                        <a:t>So we want to move </a:t>
                      </a:r>
                    </a:p>
                  </a:txBody>
                  <a:tcPr/>
                </a:tc>
                <a:tc hMerge="1">
                  <a:txBody>
                    <a:bodyPr/>
                    <a:lstStyle/>
                    <a:p>
                      <a:endParaRPr lang="en-NZ" dirty="0"/>
                    </a:p>
                  </a:txBody>
                  <a:tcPr/>
                </a:tc>
                <a:extLst>
                  <a:ext uri="{0D108BD9-81ED-4DB2-BD59-A6C34878D82A}">
                    <a16:rowId xmlns:a16="http://schemas.microsoft.com/office/drawing/2014/main" val="3373142815"/>
                  </a:ext>
                </a:extLst>
              </a:tr>
              <a:tr h="334220">
                <a:tc vMerge="1">
                  <a:txBody>
                    <a:bodyPr/>
                    <a:lstStyle/>
                    <a:p>
                      <a:endParaRPr lang="en-NZ"/>
                    </a:p>
                  </a:txBody>
                  <a:tcPr/>
                </a:tc>
                <a:tc vMerge="1">
                  <a:txBody>
                    <a:bodyPr/>
                    <a:lstStyle/>
                    <a:p>
                      <a:endParaRPr lang="en-NZ"/>
                    </a:p>
                  </a:txBody>
                  <a:tcPr/>
                </a:tc>
                <a:tc>
                  <a:txBody>
                    <a:bodyPr/>
                    <a:lstStyle/>
                    <a:p>
                      <a:r>
                        <a:rPr lang="en-NZ" dirty="0"/>
                        <a:t>From…</a:t>
                      </a:r>
                    </a:p>
                  </a:txBody>
                  <a:tcPr>
                    <a:solidFill>
                      <a:schemeClr val="accent3">
                        <a:lumMod val="75000"/>
                      </a:schemeClr>
                    </a:solidFill>
                  </a:tcPr>
                </a:tc>
                <a:tc>
                  <a:txBody>
                    <a:bodyPr/>
                    <a:lstStyle/>
                    <a:p>
                      <a:r>
                        <a:rPr lang="en-NZ" dirty="0"/>
                        <a:t>To…</a:t>
                      </a:r>
                    </a:p>
                  </a:txBody>
                  <a:tcPr>
                    <a:solidFill>
                      <a:schemeClr val="accent3">
                        <a:lumMod val="75000"/>
                      </a:schemeClr>
                    </a:solidFill>
                  </a:tcPr>
                </a:tc>
                <a:extLst>
                  <a:ext uri="{0D108BD9-81ED-4DB2-BD59-A6C34878D82A}">
                    <a16:rowId xmlns:a16="http://schemas.microsoft.com/office/drawing/2014/main" val="105150468"/>
                  </a:ext>
                </a:extLst>
              </a:tr>
              <a:tr h="835549">
                <a:tc>
                  <a:txBody>
                    <a:bodyPr/>
                    <a:lstStyle/>
                    <a:p>
                      <a:r>
                        <a:rPr lang="en-NZ" sz="1600" dirty="0"/>
                        <a:t>An essential part of the transport network</a:t>
                      </a:r>
                    </a:p>
                  </a:txBody>
                  <a:tcPr/>
                </a:tc>
                <a:tc>
                  <a:txBody>
                    <a:bodyPr/>
                    <a:lstStyle/>
                    <a:p>
                      <a:r>
                        <a:rPr lang="en-NZ" sz="1600" dirty="0"/>
                        <a:t>the system is invisible and undervalued</a:t>
                      </a:r>
                    </a:p>
                  </a:txBody>
                  <a:tcPr/>
                </a:tc>
                <a:tc>
                  <a:txBody>
                    <a:bodyPr/>
                    <a:lstStyle/>
                    <a:p>
                      <a:r>
                        <a:rPr lang="en-NZ" sz="1600" dirty="0"/>
                        <a:t>Public and govt assumptions that the system will tick over </a:t>
                      </a:r>
                    </a:p>
                  </a:txBody>
                  <a:tcPr/>
                </a:tc>
                <a:tc>
                  <a:txBody>
                    <a:bodyPr/>
                    <a:lstStyle/>
                    <a:p>
                      <a:r>
                        <a:rPr lang="en-NZ" sz="1600" dirty="0"/>
                        <a:t>A system-wide strategy that links ANS to whole of govt outcomes </a:t>
                      </a:r>
                    </a:p>
                  </a:txBody>
                  <a:tcPr/>
                </a:tc>
                <a:extLst>
                  <a:ext uri="{0D108BD9-81ED-4DB2-BD59-A6C34878D82A}">
                    <a16:rowId xmlns:a16="http://schemas.microsoft.com/office/drawing/2014/main" val="3996522838"/>
                  </a:ext>
                </a:extLst>
              </a:tr>
              <a:tr h="555403">
                <a:tc>
                  <a:txBody>
                    <a:bodyPr/>
                    <a:lstStyle/>
                    <a:p>
                      <a:r>
                        <a:rPr lang="en-NZ" sz="1600" dirty="0"/>
                        <a:t>Lacking a cohesive vision</a:t>
                      </a:r>
                    </a:p>
                  </a:txBody>
                  <a:tcPr/>
                </a:tc>
                <a:tc>
                  <a:txBody>
                    <a:bodyPr/>
                    <a:lstStyle/>
                    <a:p>
                      <a:r>
                        <a:rPr lang="en-NZ" sz="1600" dirty="0"/>
                        <a:t>the sector has a strong commitment to collaboration</a:t>
                      </a:r>
                    </a:p>
                  </a:txBody>
                  <a:tcPr/>
                </a:tc>
                <a:tc>
                  <a:txBody>
                    <a:bodyPr/>
                    <a:lstStyle/>
                    <a:p>
                      <a:r>
                        <a:rPr lang="en-NZ" sz="1600" dirty="0"/>
                        <a:t>Insular thinking, silos and agency by agency thinking and planning </a:t>
                      </a:r>
                    </a:p>
                  </a:txBody>
                  <a:tcPr/>
                </a:tc>
                <a:tc>
                  <a:txBody>
                    <a:bodyPr/>
                    <a:lstStyle/>
                    <a:p>
                      <a:r>
                        <a:rPr lang="en-NZ" sz="1600" dirty="0"/>
                        <a:t>A unifying future vision that delivers for New Zealand </a:t>
                      </a:r>
                    </a:p>
                  </a:txBody>
                  <a:tcPr/>
                </a:tc>
                <a:extLst>
                  <a:ext uri="{0D108BD9-81ED-4DB2-BD59-A6C34878D82A}">
                    <a16:rowId xmlns:a16="http://schemas.microsoft.com/office/drawing/2014/main" val="1891742394"/>
                  </a:ext>
                </a:extLst>
              </a:tr>
              <a:tr h="555403">
                <a:tc>
                  <a:txBody>
                    <a:bodyPr/>
                    <a:lstStyle/>
                    <a:p>
                      <a:r>
                        <a:rPr lang="en-NZ" sz="1600" dirty="0"/>
                        <a:t>Struggling to get and retain the right skills and experience and lacks diversity </a:t>
                      </a:r>
                    </a:p>
                  </a:txBody>
                  <a:tcPr/>
                </a:tc>
                <a:tc>
                  <a:txBody>
                    <a:bodyPr/>
                    <a:lstStyle/>
                    <a:p>
                      <a:r>
                        <a:rPr lang="en-NZ" sz="1600" dirty="0"/>
                        <a:t>establishing a skills pipeline with a focus on diversity will strengthen the ANS </a:t>
                      </a:r>
                    </a:p>
                  </a:txBody>
                  <a:tcPr/>
                </a:tc>
                <a:tc>
                  <a:txBody>
                    <a:bodyPr/>
                    <a:lstStyle/>
                    <a:p>
                      <a:r>
                        <a:rPr lang="en-NZ" sz="1600" dirty="0"/>
                        <a:t>The system being a passive taker of available capability and capacity </a:t>
                      </a:r>
                    </a:p>
                  </a:txBody>
                  <a:tcPr/>
                </a:tc>
                <a:tc>
                  <a:txBody>
                    <a:bodyPr/>
                    <a:lstStyle/>
                    <a:p>
                      <a:r>
                        <a:rPr lang="en-NZ" sz="1600" dirty="0"/>
                        <a:t>A high profile, well resourced, sector with a future-fit workforce </a:t>
                      </a:r>
                    </a:p>
                  </a:txBody>
                  <a:tcPr/>
                </a:tc>
                <a:extLst>
                  <a:ext uri="{0D108BD9-81ED-4DB2-BD59-A6C34878D82A}">
                    <a16:rowId xmlns:a16="http://schemas.microsoft.com/office/drawing/2014/main" val="197512581"/>
                  </a:ext>
                </a:extLst>
              </a:tr>
              <a:tr h="555403">
                <a:tc>
                  <a:txBody>
                    <a:bodyPr/>
                    <a:lstStyle/>
                    <a:p>
                      <a:r>
                        <a:rPr lang="en-NZ" sz="1600" dirty="0"/>
                        <a:t>Generally safe and secure </a:t>
                      </a:r>
                    </a:p>
                  </a:txBody>
                  <a:tcPr/>
                </a:tc>
                <a:tc>
                  <a:txBody>
                    <a:bodyPr/>
                    <a:lstStyle/>
                    <a:p>
                      <a:r>
                        <a:rPr lang="en-NZ" sz="1600" dirty="0"/>
                        <a:t>the system may not be best positioned to deal with emerging challenges </a:t>
                      </a:r>
                    </a:p>
                  </a:txBody>
                  <a:tcPr/>
                </a:tc>
                <a:tc>
                  <a:txBody>
                    <a:bodyPr/>
                    <a:lstStyle/>
                    <a:p>
                      <a:r>
                        <a:rPr lang="en-NZ" sz="1600" dirty="0"/>
                        <a:t>The system operating well </a:t>
                      </a:r>
                      <a:r>
                        <a:rPr lang="en-NZ" sz="1600" i="1" dirty="0"/>
                        <a:t>in spite of </a:t>
                      </a:r>
                      <a:r>
                        <a:rPr lang="en-NZ" sz="1600" i="0" dirty="0"/>
                        <a:t>settings</a:t>
                      </a:r>
                    </a:p>
                  </a:txBody>
                  <a:tcPr/>
                </a:tc>
                <a:tc>
                  <a:txBody>
                    <a:bodyPr/>
                    <a:lstStyle/>
                    <a:p>
                      <a:r>
                        <a:rPr lang="en-NZ" sz="1600" dirty="0"/>
                        <a:t>Confidence that the system is as safe and secure as possible </a:t>
                      </a:r>
                      <a:r>
                        <a:rPr lang="en-NZ" sz="1600" i="1" dirty="0"/>
                        <a:t>because of </a:t>
                      </a:r>
                      <a:r>
                        <a:rPr lang="en-NZ" sz="1600" i="0" dirty="0"/>
                        <a:t>settings </a:t>
                      </a:r>
                      <a:endParaRPr lang="en-NZ" sz="1600" dirty="0"/>
                    </a:p>
                  </a:txBody>
                  <a:tcPr/>
                </a:tc>
                <a:extLst>
                  <a:ext uri="{0D108BD9-81ED-4DB2-BD59-A6C34878D82A}">
                    <a16:rowId xmlns:a16="http://schemas.microsoft.com/office/drawing/2014/main" val="3668722259"/>
                  </a:ext>
                </a:extLst>
              </a:tr>
              <a:tr h="555403">
                <a:tc>
                  <a:txBody>
                    <a:bodyPr/>
                    <a:lstStyle/>
                    <a:p>
                      <a:r>
                        <a:rPr lang="en-NZ" sz="1600" dirty="0"/>
                        <a:t>Failing to exploit the huge potential benefits from innovation / new technologies</a:t>
                      </a:r>
                    </a:p>
                  </a:txBody>
                  <a:tcPr/>
                </a:tc>
                <a:tc>
                  <a:txBody>
                    <a:bodyPr/>
                    <a:lstStyle/>
                    <a:p>
                      <a:r>
                        <a:rPr lang="en-NZ" sz="1600" dirty="0"/>
                        <a:t>policy and regulatory approaches are struggling to respond and that is stifling innovation </a:t>
                      </a:r>
                    </a:p>
                  </a:txBody>
                  <a:tcPr/>
                </a:tc>
                <a:tc>
                  <a:txBody>
                    <a:bodyPr/>
                    <a:lstStyle/>
                    <a:p>
                      <a:r>
                        <a:rPr lang="en-NZ" sz="1600" dirty="0"/>
                        <a:t>Relying on past practices that are conservative, risk averse and resist innovation </a:t>
                      </a:r>
                    </a:p>
                  </a:txBody>
                  <a:tcPr/>
                </a:tc>
                <a:tc>
                  <a:txBody>
                    <a:bodyPr/>
                    <a:lstStyle/>
                    <a:p>
                      <a:r>
                        <a:rPr lang="en-NZ" sz="1600" dirty="0"/>
                        <a:t>A culture of responsive (permissive), dynamic, balanced policy and regulatory practice </a:t>
                      </a:r>
                    </a:p>
                  </a:txBody>
                  <a:tcPr/>
                </a:tc>
                <a:extLst>
                  <a:ext uri="{0D108BD9-81ED-4DB2-BD59-A6C34878D82A}">
                    <a16:rowId xmlns:a16="http://schemas.microsoft.com/office/drawing/2014/main" val="1029429260"/>
                  </a:ext>
                </a:extLst>
              </a:tr>
            </a:tbl>
          </a:graphicData>
        </a:graphic>
      </p:graphicFrame>
    </p:spTree>
    <p:extLst>
      <p:ext uri="{BB962C8B-B14F-4D97-AF65-F5344CB8AC3E}">
        <p14:creationId xmlns:p14="http://schemas.microsoft.com/office/powerpoint/2010/main" val="2232620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12610-EF61-48FA-B139-BFEA2546F912}"/>
              </a:ext>
            </a:extLst>
          </p:cNvPr>
          <p:cNvSpPr>
            <a:spLocks noGrp="1"/>
          </p:cNvSpPr>
          <p:nvPr>
            <p:ph type="title"/>
          </p:nvPr>
        </p:nvSpPr>
        <p:spPr/>
        <p:txBody>
          <a:bodyPr/>
          <a:lstStyle/>
          <a:p>
            <a:r>
              <a:rPr lang="en-NZ" dirty="0"/>
              <a:t>DRAFT Case for change: </a:t>
            </a:r>
            <a:r>
              <a:rPr lang="en-NZ" dirty="0" err="1"/>
              <a:t>pt</a:t>
            </a:r>
            <a:r>
              <a:rPr lang="en-NZ" dirty="0"/>
              <a:t> 2</a:t>
            </a:r>
          </a:p>
        </p:txBody>
      </p:sp>
      <p:graphicFrame>
        <p:nvGraphicFramePr>
          <p:cNvPr id="4" name="Table 4">
            <a:extLst>
              <a:ext uri="{FF2B5EF4-FFF2-40B4-BE49-F238E27FC236}">
                <a16:creationId xmlns:a16="http://schemas.microsoft.com/office/drawing/2014/main" id="{4BB8EDE0-8D86-4D9B-9D9A-32E379A997C4}"/>
              </a:ext>
            </a:extLst>
          </p:cNvPr>
          <p:cNvGraphicFramePr>
            <a:graphicFrameLocks noGrp="1"/>
          </p:cNvGraphicFramePr>
          <p:nvPr>
            <p:extLst>
              <p:ext uri="{D42A27DB-BD31-4B8C-83A1-F6EECF244321}">
                <p14:modId xmlns:p14="http://schemas.microsoft.com/office/powerpoint/2010/main" val="1654512888"/>
              </p:ext>
            </p:extLst>
          </p:nvPr>
        </p:nvGraphicFramePr>
        <p:xfrm>
          <a:off x="1066800" y="1477211"/>
          <a:ext cx="10620104" cy="4523629"/>
        </p:xfrm>
        <a:graphic>
          <a:graphicData uri="http://schemas.openxmlformats.org/drawingml/2006/table">
            <a:tbl>
              <a:tblPr firstRow="1" bandRow="1">
                <a:tableStyleId>{5C22544A-7EE6-4342-B048-85BDC9FD1C3A}</a:tableStyleId>
              </a:tblPr>
              <a:tblGrid>
                <a:gridCol w="2655026">
                  <a:extLst>
                    <a:ext uri="{9D8B030D-6E8A-4147-A177-3AD203B41FA5}">
                      <a16:colId xmlns:a16="http://schemas.microsoft.com/office/drawing/2014/main" val="1682588708"/>
                    </a:ext>
                  </a:extLst>
                </a:gridCol>
                <a:gridCol w="2655026">
                  <a:extLst>
                    <a:ext uri="{9D8B030D-6E8A-4147-A177-3AD203B41FA5}">
                      <a16:colId xmlns:a16="http://schemas.microsoft.com/office/drawing/2014/main" val="2451918010"/>
                    </a:ext>
                  </a:extLst>
                </a:gridCol>
                <a:gridCol w="2655026">
                  <a:extLst>
                    <a:ext uri="{9D8B030D-6E8A-4147-A177-3AD203B41FA5}">
                      <a16:colId xmlns:a16="http://schemas.microsoft.com/office/drawing/2014/main" val="759486804"/>
                    </a:ext>
                  </a:extLst>
                </a:gridCol>
                <a:gridCol w="2655026">
                  <a:extLst>
                    <a:ext uri="{9D8B030D-6E8A-4147-A177-3AD203B41FA5}">
                      <a16:colId xmlns:a16="http://schemas.microsoft.com/office/drawing/2014/main" val="3724125044"/>
                    </a:ext>
                  </a:extLst>
                </a:gridCol>
              </a:tblGrid>
              <a:tr h="334220">
                <a:tc rowSpan="2">
                  <a:txBody>
                    <a:bodyPr/>
                    <a:lstStyle/>
                    <a:p>
                      <a:r>
                        <a:rPr lang="en-NZ" dirty="0"/>
                        <a:t>Right now the ANS is…</a:t>
                      </a:r>
                    </a:p>
                  </a:txBody>
                  <a:tcPr/>
                </a:tc>
                <a:tc rowSpan="2">
                  <a:txBody>
                    <a:bodyPr/>
                    <a:lstStyle/>
                    <a:p>
                      <a:r>
                        <a:rPr lang="en-NZ" dirty="0"/>
                        <a:t>…but we know that…</a:t>
                      </a:r>
                    </a:p>
                  </a:txBody>
                  <a:tcPr/>
                </a:tc>
                <a:tc gridSpan="2">
                  <a:txBody>
                    <a:bodyPr/>
                    <a:lstStyle/>
                    <a:p>
                      <a:pPr algn="ctr"/>
                      <a:r>
                        <a:rPr lang="en-NZ" dirty="0"/>
                        <a:t>So we want to move </a:t>
                      </a:r>
                    </a:p>
                  </a:txBody>
                  <a:tcPr/>
                </a:tc>
                <a:tc hMerge="1">
                  <a:txBody>
                    <a:bodyPr/>
                    <a:lstStyle/>
                    <a:p>
                      <a:endParaRPr lang="en-NZ" dirty="0"/>
                    </a:p>
                  </a:txBody>
                  <a:tcPr/>
                </a:tc>
                <a:extLst>
                  <a:ext uri="{0D108BD9-81ED-4DB2-BD59-A6C34878D82A}">
                    <a16:rowId xmlns:a16="http://schemas.microsoft.com/office/drawing/2014/main" val="3373142815"/>
                  </a:ext>
                </a:extLst>
              </a:tr>
              <a:tr h="334220">
                <a:tc vMerge="1">
                  <a:txBody>
                    <a:bodyPr/>
                    <a:lstStyle/>
                    <a:p>
                      <a:endParaRPr lang="en-NZ"/>
                    </a:p>
                  </a:txBody>
                  <a:tcPr/>
                </a:tc>
                <a:tc vMerge="1">
                  <a:txBody>
                    <a:bodyPr/>
                    <a:lstStyle/>
                    <a:p>
                      <a:endParaRPr lang="en-NZ"/>
                    </a:p>
                  </a:txBody>
                  <a:tcPr/>
                </a:tc>
                <a:tc>
                  <a:txBody>
                    <a:bodyPr/>
                    <a:lstStyle/>
                    <a:p>
                      <a:r>
                        <a:rPr lang="en-NZ" dirty="0"/>
                        <a:t>From…</a:t>
                      </a:r>
                    </a:p>
                  </a:txBody>
                  <a:tcPr>
                    <a:solidFill>
                      <a:schemeClr val="accent3">
                        <a:lumMod val="75000"/>
                      </a:schemeClr>
                    </a:solidFill>
                  </a:tcPr>
                </a:tc>
                <a:tc>
                  <a:txBody>
                    <a:bodyPr/>
                    <a:lstStyle/>
                    <a:p>
                      <a:r>
                        <a:rPr lang="en-NZ" dirty="0"/>
                        <a:t>To…</a:t>
                      </a:r>
                    </a:p>
                  </a:txBody>
                  <a:tcPr>
                    <a:solidFill>
                      <a:schemeClr val="accent3">
                        <a:lumMod val="75000"/>
                      </a:schemeClr>
                    </a:solidFill>
                  </a:tcPr>
                </a:tc>
                <a:extLst>
                  <a:ext uri="{0D108BD9-81ED-4DB2-BD59-A6C34878D82A}">
                    <a16:rowId xmlns:a16="http://schemas.microsoft.com/office/drawing/2014/main" val="105150468"/>
                  </a:ext>
                </a:extLst>
              </a:tr>
              <a:tr h="835549">
                <a:tc>
                  <a:txBody>
                    <a:bodyPr/>
                    <a:lstStyle/>
                    <a:p>
                      <a:r>
                        <a:rPr lang="en-NZ" sz="1600" dirty="0"/>
                        <a:t>Not prioritising climate  change mitigation and response </a:t>
                      </a:r>
                    </a:p>
                  </a:txBody>
                  <a:tcPr/>
                </a:tc>
                <a:tc>
                  <a:txBody>
                    <a:bodyPr/>
                    <a:lstStyle/>
                    <a:p>
                      <a:r>
                        <a:rPr lang="en-NZ" sz="1600" dirty="0"/>
                        <a:t>Some (not all) parts of the sector are keen to make changes </a:t>
                      </a:r>
                    </a:p>
                  </a:txBody>
                  <a:tcPr/>
                </a:tc>
                <a:tc>
                  <a:txBody>
                    <a:bodyPr/>
                    <a:lstStyle/>
                    <a:p>
                      <a:r>
                        <a:rPr lang="en-NZ" sz="1600" dirty="0"/>
                        <a:t>Being takers/followers on sustainable aviation initiatives </a:t>
                      </a:r>
                    </a:p>
                  </a:txBody>
                  <a:tcPr/>
                </a:tc>
                <a:tc>
                  <a:txBody>
                    <a:bodyPr/>
                    <a:lstStyle/>
                    <a:p>
                      <a:r>
                        <a:rPr lang="en-NZ" sz="1600" dirty="0"/>
                        <a:t>Developers and leaders in mitigation and adaptation </a:t>
                      </a:r>
                    </a:p>
                  </a:txBody>
                  <a:tcPr/>
                </a:tc>
                <a:extLst>
                  <a:ext uri="{0D108BD9-81ED-4DB2-BD59-A6C34878D82A}">
                    <a16:rowId xmlns:a16="http://schemas.microsoft.com/office/drawing/2014/main" val="3996522838"/>
                  </a:ext>
                </a:extLst>
              </a:tr>
              <a:tr h="555403">
                <a:tc>
                  <a:txBody>
                    <a:bodyPr/>
                    <a:lstStyle/>
                    <a:p>
                      <a:r>
                        <a:rPr lang="en-NZ" sz="1600" dirty="0"/>
                        <a:t>Rapidly evolving</a:t>
                      </a:r>
                    </a:p>
                  </a:txBody>
                  <a:tcPr/>
                </a:tc>
                <a:tc>
                  <a:txBody>
                    <a:bodyPr/>
                    <a:lstStyle/>
                    <a:p>
                      <a:r>
                        <a:rPr lang="en-NZ" sz="1600" dirty="0"/>
                        <a:t>Public acceptance is essential to integration of new technologies </a:t>
                      </a:r>
                    </a:p>
                  </a:txBody>
                  <a:tcPr/>
                </a:tc>
                <a:tc>
                  <a:txBody>
                    <a:bodyPr/>
                    <a:lstStyle/>
                    <a:p>
                      <a:r>
                        <a:rPr lang="en-NZ" sz="1600" dirty="0"/>
                        <a:t>Focusing on drones, and on the challenges of emerging technology</a:t>
                      </a:r>
                    </a:p>
                  </a:txBody>
                  <a:tcPr/>
                </a:tc>
                <a:tc>
                  <a:txBody>
                    <a:bodyPr/>
                    <a:lstStyle/>
                    <a:p>
                      <a:r>
                        <a:rPr lang="en-NZ" sz="1600" dirty="0"/>
                        <a:t>Focusing on the benefits of new technologies to build social licence </a:t>
                      </a:r>
                    </a:p>
                  </a:txBody>
                  <a:tcPr/>
                </a:tc>
                <a:extLst>
                  <a:ext uri="{0D108BD9-81ED-4DB2-BD59-A6C34878D82A}">
                    <a16:rowId xmlns:a16="http://schemas.microsoft.com/office/drawing/2014/main" val="1891742394"/>
                  </a:ext>
                </a:extLst>
              </a:tr>
              <a:tr h="555403">
                <a:tc>
                  <a:txBody>
                    <a:bodyPr/>
                    <a:lstStyle/>
                    <a:p>
                      <a:r>
                        <a:rPr lang="en-NZ" sz="1600" dirty="0"/>
                        <a:t>User pays, and that works  for most people, most of the time</a:t>
                      </a:r>
                    </a:p>
                  </a:txBody>
                  <a:tcPr/>
                </a:tc>
                <a:tc>
                  <a:txBody>
                    <a:bodyPr/>
                    <a:lstStyle/>
                    <a:p>
                      <a:r>
                        <a:rPr lang="en-NZ" sz="1600" dirty="0"/>
                        <a:t>Sometimes the user/ beneficiary can’t see what they’re paying for </a:t>
                      </a:r>
                    </a:p>
                  </a:txBody>
                  <a:tcPr/>
                </a:tc>
                <a:tc>
                  <a:txBody>
                    <a:bodyPr/>
                    <a:lstStyle/>
                    <a:p>
                      <a:r>
                        <a:rPr lang="en-NZ" sz="1600" dirty="0"/>
                        <a:t>A perceived lack of fairness and equity</a:t>
                      </a:r>
                    </a:p>
                  </a:txBody>
                  <a:tcPr/>
                </a:tc>
                <a:tc>
                  <a:txBody>
                    <a:bodyPr/>
                    <a:lstStyle/>
                    <a:p>
                      <a:r>
                        <a:rPr lang="en-NZ" sz="1600" dirty="0"/>
                        <a:t>Transparent system that all users / funders understand and links payments to outcomes </a:t>
                      </a:r>
                    </a:p>
                  </a:txBody>
                  <a:tcPr/>
                </a:tc>
                <a:extLst>
                  <a:ext uri="{0D108BD9-81ED-4DB2-BD59-A6C34878D82A}">
                    <a16:rowId xmlns:a16="http://schemas.microsoft.com/office/drawing/2014/main" val="197512581"/>
                  </a:ext>
                </a:extLst>
              </a:tr>
              <a:tr h="555403">
                <a:tc>
                  <a:txBody>
                    <a:bodyPr/>
                    <a:lstStyle/>
                    <a:p>
                      <a:r>
                        <a:rPr lang="en-NZ" sz="1600" dirty="0"/>
                        <a:t>Delivering essential connectivity and services for national benefit </a:t>
                      </a:r>
                    </a:p>
                  </a:txBody>
                  <a:tcPr/>
                </a:tc>
                <a:tc>
                  <a:txBody>
                    <a:bodyPr/>
                    <a:lstStyle/>
                    <a:p>
                      <a:r>
                        <a:rPr lang="en-NZ" sz="1600" dirty="0"/>
                        <a:t>there is no minimum ANS network to guarantee service delivery</a:t>
                      </a:r>
                    </a:p>
                  </a:txBody>
                  <a:tcPr/>
                </a:tc>
                <a:tc>
                  <a:txBody>
                    <a:bodyPr/>
                    <a:lstStyle/>
                    <a:p>
                      <a:r>
                        <a:rPr lang="en-NZ" sz="1600" dirty="0"/>
                        <a:t>Assuming that the system will provide what New Zealand needs and wants </a:t>
                      </a:r>
                    </a:p>
                  </a:txBody>
                  <a:tcPr/>
                </a:tc>
                <a:tc>
                  <a:txBody>
                    <a:bodyPr/>
                    <a:lstStyle/>
                    <a:p>
                      <a:r>
                        <a:rPr lang="en-NZ" sz="1600" dirty="0"/>
                        <a:t>An agreed national network that enables transparent policy and investment decisions </a:t>
                      </a:r>
                    </a:p>
                  </a:txBody>
                  <a:tcPr/>
                </a:tc>
                <a:extLst>
                  <a:ext uri="{0D108BD9-81ED-4DB2-BD59-A6C34878D82A}">
                    <a16:rowId xmlns:a16="http://schemas.microsoft.com/office/drawing/2014/main" val="1029429260"/>
                  </a:ext>
                </a:extLst>
              </a:tr>
            </a:tbl>
          </a:graphicData>
        </a:graphic>
      </p:graphicFrame>
    </p:spTree>
    <p:extLst>
      <p:ext uri="{BB962C8B-B14F-4D97-AF65-F5344CB8AC3E}">
        <p14:creationId xmlns:p14="http://schemas.microsoft.com/office/powerpoint/2010/main" val="163023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ECD4D5-3564-4764-8DC6-006BCB8C7BEE}"/>
              </a:ext>
            </a:extLst>
          </p:cNvPr>
          <p:cNvSpPr>
            <a:spLocks noGrp="1"/>
          </p:cNvSpPr>
          <p:nvPr>
            <p:ph type="title"/>
          </p:nvPr>
        </p:nvSpPr>
        <p:spPr>
          <a:xfrm>
            <a:off x="1261872" y="2023237"/>
            <a:ext cx="7833360" cy="1914779"/>
          </a:xfrm>
        </p:spPr>
        <p:txBody>
          <a:bodyPr>
            <a:normAutofit/>
          </a:bodyPr>
          <a:lstStyle/>
          <a:p>
            <a:r>
              <a:rPr lang="en-NZ" sz="3600" dirty="0"/>
              <a:t>LET’S QUICKLY Build the key narrative for THIS BY GETTING INTO THE DETAIL …</a:t>
            </a:r>
          </a:p>
        </p:txBody>
      </p:sp>
    </p:spTree>
    <p:extLst>
      <p:ext uri="{BB962C8B-B14F-4D97-AF65-F5344CB8AC3E}">
        <p14:creationId xmlns:p14="http://schemas.microsoft.com/office/powerpoint/2010/main" val="1146502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E4ED23C-EE8D-42ED-93D5-836F504C82D0}"/>
              </a:ext>
            </a:extLst>
          </p:cNvPr>
          <p:cNvSpPr>
            <a:spLocks noGrp="1"/>
          </p:cNvSpPr>
          <p:nvPr>
            <p:ph type="title"/>
          </p:nvPr>
        </p:nvSpPr>
        <p:spPr>
          <a:xfrm>
            <a:off x="952500" y="219945"/>
            <a:ext cx="10287000" cy="646356"/>
          </a:xfrm>
        </p:spPr>
        <p:txBody>
          <a:bodyPr>
            <a:noAutofit/>
          </a:bodyPr>
          <a:lstStyle/>
          <a:p>
            <a:pPr algn="ctr"/>
            <a:r>
              <a:rPr lang="en-NZ" sz="2400" dirty="0"/>
              <a:t>In the context of your very draft vision above, what System elements need to change the </a:t>
            </a:r>
            <a:r>
              <a:rPr lang="en-NZ" sz="2400" u="sng" dirty="0"/>
              <a:t>most</a:t>
            </a:r>
            <a:r>
              <a:rPr lang="en-NZ" sz="2400" dirty="0"/>
              <a:t> to deliver on it? </a:t>
            </a:r>
          </a:p>
        </p:txBody>
      </p:sp>
      <p:grpSp>
        <p:nvGrpSpPr>
          <p:cNvPr id="18" name="Group 17">
            <a:extLst>
              <a:ext uri="{FF2B5EF4-FFF2-40B4-BE49-F238E27FC236}">
                <a16:creationId xmlns:a16="http://schemas.microsoft.com/office/drawing/2014/main" id="{A61575A5-64DB-496C-9FE0-9F0AD593E7D1}"/>
              </a:ext>
            </a:extLst>
          </p:cNvPr>
          <p:cNvGrpSpPr/>
          <p:nvPr/>
        </p:nvGrpSpPr>
        <p:grpSpPr>
          <a:xfrm>
            <a:off x="1168087" y="1780032"/>
            <a:ext cx="10150543" cy="3968730"/>
            <a:chOff x="973015" y="2133600"/>
            <a:chExt cx="9343295" cy="3042138"/>
          </a:xfrm>
        </p:grpSpPr>
        <p:sp>
          <p:nvSpPr>
            <p:cNvPr id="9" name="Rectangle: Rounded Corners 8">
              <a:extLst>
                <a:ext uri="{FF2B5EF4-FFF2-40B4-BE49-F238E27FC236}">
                  <a16:creationId xmlns:a16="http://schemas.microsoft.com/office/drawing/2014/main" id="{3C89D76D-1489-4F9D-A7A9-2C253B591EBF}"/>
                </a:ext>
              </a:extLst>
            </p:cNvPr>
            <p:cNvSpPr/>
            <p:nvPr/>
          </p:nvSpPr>
          <p:spPr>
            <a:xfrm>
              <a:off x="973015" y="2133600"/>
              <a:ext cx="2039816" cy="129540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a:t>Safety</a:t>
              </a:r>
            </a:p>
          </p:txBody>
        </p:sp>
        <p:sp>
          <p:nvSpPr>
            <p:cNvPr id="10" name="Rectangle: Rounded Corners 9">
              <a:extLst>
                <a:ext uri="{FF2B5EF4-FFF2-40B4-BE49-F238E27FC236}">
                  <a16:creationId xmlns:a16="http://schemas.microsoft.com/office/drawing/2014/main" id="{AF3E30E7-A309-402A-8FD0-DBB389133203}"/>
                </a:ext>
              </a:extLst>
            </p:cNvPr>
            <p:cNvSpPr/>
            <p:nvPr/>
          </p:nvSpPr>
          <p:spPr>
            <a:xfrm>
              <a:off x="3329354" y="2133600"/>
              <a:ext cx="2039816"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a:t>Innovation </a:t>
              </a:r>
            </a:p>
          </p:txBody>
        </p:sp>
        <p:sp>
          <p:nvSpPr>
            <p:cNvPr id="12" name="Rectangle: Rounded Corners 11">
              <a:extLst>
                <a:ext uri="{FF2B5EF4-FFF2-40B4-BE49-F238E27FC236}">
                  <a16:creationId xmlns:a16="http://schemas.microsoft.com/office/drawing/2014/main" id="{4CAB216D-AA43-4E6F-B1DC-A9EB95550741}"/>
                </a:ext>
              </a:extLst>
            </p:cNvPr>
            <p:cNvSpPr/>
            <p:nvPr/>
          </p:nvSpPr>
          <p:spPr>
            <a:xfrm>
              <a:off x="5802924" y="2133600"/>
              <a:ext cx="2039816" cy="12954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a:t>Strategy &amp; leadership</a:t>
              </a:r>
            </a:p>
          </p:txBody>
        </p:sp>
        <p:sp>
          <p:nvSpPr>
            <p:cNvPr id="13" name="Rectangle: Rounded Corners 12">
              <a:extLst>
                <a:ext uri="{FF2B5EF4-FFF2-40B4-BE49-F238E27FC236}">
                  <a16:creationId xmlns:a16="http://schemas.microsoft.com/office/drawing/2014/main" id="{966E04A5-C8AF-402F-B958-8384E0A1DA22}"/>
                </a:ext>
              </a:extLst>
            </p:cNvPr>
            <p:cNvSpPr/>
            <p:nvPr/>
          </p:nvSpPr>
          <p:spPr>
            <a:xfrm>
              <a:off x="8276494" y="2133600"/>
              <a:ext cx="2039816" cy="12954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a:t>Environment </a:t>
              </a:r>
            </a:p>
          </p:txBody>
        </p:sp>
        <p:sp>
          <p:nvSpPr>
            <p:cNvPr id="14" name="Rectangle: Rounded Corners 13">
              <a:extLst>
                <a:ext uri="{FF2B5EF4-FFF2-40B4-BE49-F238E27FC236}">
                  <a16:creationId xmlns:a16="http://schemas.microsoft.com/office/drawing/2014/main" id="{335EDE1A-790C-4878-83A2-9C54F42BF544}"/>
                </a:ext>
              </a:extLst>
            </p:cNvPr>
            <p:cNvSpPr/>
            <p:nvPr/>
          </p:nvSpPr>
          <p:spPr>
            <a:xfrm>
              <a:off x="1031630" y="3880338"/>
              <a:ext cx="2039816" cy="12954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a:t>Capacity &amp; capability </a:t>
              </a:r>
            </a:p>
          </p:txBody>
        </p:sp>
        <p:sp>
          <p:nvSpPr>
            <p:cNvPr id="15" name="Rectangle: Rounded Corners 14">
              <a:extLst>
                <a:ext uri="{FF2B5EF4-FFF2-40B4-BE49-F238E27FC236}">
                  <a16:creationId xmlns:a16="http://schemas.microsoft.com/office/drawing/2014/main" id="{AD0837D5-A860-4F1D-B683-336F6E294159}"/>
                </a:ext>
              </a:extLst>
            </p:cNvPr>
            <p:cNvSpPr/>
            <p:nvPr/>
          </p:nvSpPr>
          <p:spPr>
            <a:xfrm>
              <a:off x="3329354" y="3880338"/>
              <a:ext cx="2039816" cy="1295400"/>
            </a:xfrm>
            <a:prstGeom prst="roundRect">
              <a:avLst/>
            </a:prstGeom>
            <a:solidFill>
              <a:schemeClr val="accent4">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a:t>Security &amp; resilience </a:t>
              </a:r>
            </a:p>
          </p:txBody>
        </p:sp>
        <p:sp>
          <p:nvSpPr>
            <p:cNvPr id="16" name="Rectangle: Rounded Corners 15">
              <a:extLst>
                <a:ext uri="{FF2B5EF4-FFF2-40B4-BE49-F238E27FC236}">
                  <a16:creationId xmlns:a16="http://schemas.microsoft.com/office/drawing/2014/main" id="{4E03B6D1-50E7-4A30-ADF5-B711D1A3F902}"/>
                </a:ext>
              </a:extLst>
            </p:cNvPr>
            <p:cNvSpPr/>
            <p:nvPr/>
          </p:nvSpPr>
          <p:spPr>
            <a:xfrm>
              <a:off x="5802924" y="3784600"/>
              <a:ext cx="2039816" cy="12954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a:t>Society</a:t>
              </a:r>
            </a:p>
          </p:txBody>
        </p:sp>
        <p:sp>
          <p:nvSpPr>
            <p:cNvPr id="17" name="Rectangle: Rounded Corners 16">
              <a:extLst>
                <a:ext uri="{FF2B5EF4-FFF2-40B4-BE49-F238E27FC236}">
                  <a16:creationId xmlns:a16="http://schemas.microsoft.com/office/drawing/2014/main" id="{871B1A70-F138-4C33-B806-60A5452F27EE}"/>
                </a:ext>
              </a:extLst>
            </p:cNvPr>
            <p:cNvSpPr/>
            <p:nvPr/>
          </p:nvSpPr>
          <p:spPr>
            <a:xfrm>
              <a:off x="8276494" y="3821723"/>
              <a:ext cx="2039816" cy="12954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a:t>Funding &amp; charging </a:t>
              </a:r>
            </a:p>
          </p:txBody>
        </p:sp>
      </p:grpSp>
    </p:spTree>
    <p:extLst>
      <p:ext uri="{BB962C8B-B14F-4D97-AF65-F5344CB8AC3E}">
        <p14:creationId xmlns:p14="http://schemas.microsoft.com/office/powerpoint/2010/main" val="92241228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lying balloons in the sky">
            <a:extLst>
              <a:ext uri="{FF2B5EF4-FFF2-40B4-BE49-F238E27FC236}">
                <a16:creationId xmlns:a16="http://schemas.microsoft.com/office/drawing/2014/main" id="{A4D9D89D-F4E5-1341-1FBA-CBEEE13E8092}"/>
              </a:ext>
            </a:extLst>
          </p:cNvPr>
          <p:cNvPicPr>
            <a:picLocks noChangeAspect="1"/>
          </p:cNvPicPr>
          <p:nvPr/>
        </p:nvPicPr>
        <p:blipFill>
          <a:blip r:embed="rId2" cstate="email">
            <a:alphaModFix amt="50000"/>
            <a:extLst>
              <a:ext uri="{28A0092B-C50C-407E-A947-70E740481C1C}">
                <a14:useLocalDpi xmlns:a14="http://schemas.microsoft.com/office/drawing/2010/main"/>
              </a:ext>
            </a:extLst>
          </a:blip>
          <a:srcRect/>
          <a:stretch/>
        </p:blipFill>
        <p:spPr>
          <a:xfrm>
            <a:off x="0" y="117987"/>
            <a:ext cx="12101992" cy="6808838"/>
          </a:xfrm>
          <a:prstGeom prst="rect">
            <a:avLst/>
          </a:prstGeom>
        </p:spPr>
      </p:pic>
      <p:sp>
        <p:nvSpPr>
          <p:cNvPr id="2" name="Title 1">
            <a:extLst>
              <a:ext uri="{FF2B5EF4-FFF2-40B4-BE49-F238E27FC236}">
                <a16:creationId xmlns:a16="http://schemas.microsoft.com/office/drawing/2014/main" id="{90DDFCF6-8A58-464E-959B-A4365067D560}"/>
              </a:ext>
            </a:extLst>
          </p:cNvPr>
          <p:cNvSpPr>
            <a:spLocks noGrp="1"/>
          </p:cNvSpPr>
          <p:nvPr>
            <p:ph type="title"/>
          </p:nvPr>
        </p:nvSpPr>
        <p:spPr>
          <a:xfrm>
            <a:off x="548640" y="543251"/>
            <a:ext cx="10805160" cy="707886"/>
          </a:xfrm>
        </p:spPr>
        <p:txBody>
          <a:bodyPr anchor="t">
            <a:normAutofit/>
          </a:bodyPr>
          <a:lstStyle/>
          <a:p>
            <a:r>
              <a:rPr lang="en-US" sz="3600" b="1" dirty="0"/>
              <a:t>Where are the opportunities? </a:t>
            </a:r>
            <a:endParaRPr lang="en-NZ" sz="3600" b="1" dirty="0"/>
          </a:p>
        </p:txBody>
      </p:sp>
      <p:graphicFrame>
        <p:nvGraphicFramePr>
          <p:cNvPr id="5" name="Content Placeholder 2">
            <a:extLst>
              <a:ext uri="{FF2B5EF4-FFF2-40B4-BE49-F238E27FC236}">
                <a16:creationId xmlns:a16="http://schemas.microsoft.com/office/drawing/2014/main" id="{9FB1FC6E-75AE-1703-EC81-63D182EE16D3}"/>
              </a:ext>
            </a:extLst>
          </p:cNvPr>
          <p:cNvGraphicFramePr>
            <a:graphicFrameLocks noGrp="1"/>
          </p:cNvGraphicFramePr>
          <p:nvPr>
            <p:ph sz="quarter" idx="13"/>
            <p:extLst>
              <p:ext uri="{D42A27DB-BD31-4B8C-83A1-F6EECF244321}">
                <p14:modId xmlns:p14="http://schemas.microsoft.com/office/powerpoint/2010/main" val="1195972484"/>
              </p:ext>
            </p:extLst>
          </p:nvPr>
        </p:nvGraphicFramePr>
        <p:xfrm>
          <a:off x="548640" y="2667000"/>
          <a:ext cx="10288693" cy="3660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9698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437CA6-777A-467D-9739-FA4370542AAA}"/>
              </a:ext>
            </a:extLst>
          </p:cNvPr>
          <p:cNvSpPr>
            <a:spLocks noGrp="1"/>
          </p:cNvSpPr>
          <p:nvPr>
            <p:ph type="title"/>
          </p:nvPr>
        </p:nvSpPr>
        <p:spPr>
          <a:xfrm>
            <a:off x="1066800" y="234950"/>
            <a:ext cx="10618839" cy="460375"/>
          </a:xfrm>
        </p:spPr>
        <p:txBody>
          <a:bodyPr>
            <a:noAutofit/>
          </a:bodyPr>
          <a:lstStyle/>
          <a:p>
            <a:r>
              <a:rPr lang="en-NZ" sz="3600" dirty="0"/>
              <a:t>How can we prioritise these opportunities?</a:t>
            </a:r>
          </a:p>
        </p:txBody>
      </p:sp>
      <p:sp>
        <p:nvSpPr>
          <p:cNvPr id="5" name="Content Placeholder 4">
            <a:extLst>
              <a:ext uri="{FF2B5EF4-FFF2-40B4-BE49-F238E27FC236}">
                <a16:creationId xmlns:a16="http://schemas.microsoft.com/office/drawing/2014/main" id="{012DAEA0-F1FB-468B-8B43-662EADB973E1}"/>
              </a:ext>
            </a:extLst>
          </p:cNvPr>
          <p:cNvSpPr>
            <a:spLocks noGrp="1"/>
          </p:cNvSpPr>
          <p:nvPr>
            <p:ph type="body" sz="quarter" idx="13"/>
          </p:nvPr>
        </p:nvSpPr>
        <p:spPr>
          <a:xfrm>
            <a:off x="1066800" y="1828800"/>
            <a:ext cx="5785104" cy="3987800"/>
          </a:xfrm>
        </p:spPr>
        <p:txBody>
          <a:bodyPr>
            <a:normAutofit/>
          </a:bodyPr>
          <a:lstStyle/>
          <a:p>
            <a:pPr marL="0" indent="0">
              <a:buNone/>
            </a:pPr>
            <a:r>
              <a:rPr lang="en-NZ" sz="2400" dirty="0"/>
              <a:t>On two dimensions:</a:t>
            </a:r>
          </a:p>
          <a:p>
            <a:pPr marL="0" indent="0">
              <a:buNone/>
            </a:pPr>
            <a:r>
              <a:rPr lang="en-NZ" sz="2400" dirty="0">
                <a:solidFill>
                  <a:schemeClr val="accent1"/>
                </a:solidFill>
              </a:rPr>
              <a:t>Strategic bang for buck;</a:t>
            </a:r>
          </a:p>
          <a:p>
            <a:pPr marL="0" indent="0">
              <a:buNone/>
            </a:pPr>
            <a:r>
              <a:rPr lang="en-NZ" sz="2400" dirty="0">
                <a:solidFill>
                  <a:schemeClr val="accent1"/>
                </a:solidFill>
              </a:rPr>
              <a:t> </a:t>
            </a:r>
          </a:p>
          <a:p>
            <a:pPr marL="0" indent="0">
              <a:buNone/>
            </a:pPr>
            <a:r>
              <a:rPr lang="en-NZ" sz="2400" dirty="0"/>
              <a:t>and </a:t>
            </a:r>
          </a:p>
          <a:p>
            <a:pPr marL="457200" lvl="1" indent="0">
              <a:buNone/>
            </a:pPr>
            <a:endParaRPr lang="en-NZ" sz="2400" dirty="0"/>
          </a:p>
          <a:p>
            <a:pPr marL="0" lvl="1" indent="0">
              <a:buNone/>
            </a:pPr>
            <a:r>
              <a:rPr lang="en-NZ" sz="2400" dirty="0">
                <a:solidFill>
                  <a:schemeClr val="accent1"/>
                </a:solidFill>
              </a:rPr>
              <a:t>Our ability to make it actually happen</a:t>
            </a:r>
          </a:p>
        </p:txBody>
      </p:sp>
      <p:graphicFrame>
        <p:nvGraphicFramePr>
          <p:cNvPr id="7" name="Content Placeholder 6">
            <a:extLst>
              <a:ext uri="{FF2B5EF4-FFF2-40B4-BE49-F238E27FC236}">
                <a16:creationId xmlns:a16="http://schemas.microsoft.com/office/drawing/2014/main" id="{3A01D8C1-DEDA-4867-B644-EB5DD737357B}"/>
              </a:ext>
            </a:extLst>
          </p:cNvPr>
          <p:cNvGraphicFramePr>
            <a:graphicFrameLocks noGrp="1"/>
          </p:cNvGraphicFramePr>
          <p:nvPr>
            <p:ph sz="half" idx="4294967295"/>
            <p:extLst>
              <p:ext uri="{D42A27DB-BD31-4B8C-83A1-F6EECF244321}">
                <p14:modId xmlns:p14="http://schemas.microsoft.com/office/powerpoint/2010/main" val="252750013"/>
              </p:ext>
            </p:extLst>
          </p:nvPr>
        </p:nvGraphicFramePr>
        <p:xfrm>
          <a:off x="6216650" y="1285875"/>
          <a:ext cx="5975350" cy="5337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38170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4256B7-CF2C-C9A7-E424-8BDCF66D429C}"/>
              </a:ext>
            </a:extLst>
          </p:cNvPr>
          <p:cNvSpPr>
            <a:spLocks noGrp="1"/>
          </p:cNvSpPr>
          <p:nvPr>
            <p:ph type="title"/>
          </p:nvPr>
        </p:nvSpPr>
        <p:spPr>
          <a:xfrm>
            <a:off x="564726" y="577645"/>
            <a:ext cx="10805160" cy="707886"/>
          </a:xfrm>
        </p:spPr>
        <p:txBody>
          <a:bodyPr anchor="t">
            <a:normAutofit/>
          </a:bodyPr>
          <a:lstStyle/>
          <a:p>
            <a:r>
              <a:rPr lang="en-NZ" sz="3600" dirty="0"/>
              <a:t>What we covered:</a:t>
            </a:r>
          </a:p>
        </p:txBody>
      </p:sp>
      <p:pic>
        <p:nvPicPr>
          <p:cNvPr id="3" name="Picture Placeholder 2" descr="Back view of an airplane">
            <a:extLst>
              <a:ext uri="{FF2B5EF4-FFF2-40B4-BE49-F238E27FC236}">
                <a16:creationId xmlns:a16="http://schemas.microsoft.com/office/drawing/2014/main" id="{55B1634B-AF6C-590C-DF65-2328AE889F57}"/>
              </a:ext>
            </a:extLst>
          </p:cNvPr>
          <p:cNvPicPr>
            <a:picLocks noGrp="1" noChangeAspect="1"/>
          </p:cNvPicPr>
          <p:nvPr>
            <p:ph type="pic" sz="quarter" idx="15"/>
          </p:nvPr>
        </p:nvPicPr>
        <p:blipFill>
          <a:blip r:embed="rId2" cstate="email">
            <a:extLst>
              <a:ext uri="{28A0092B-C50C-407E-A947-70E740481C1C}">
                <a14:useLocalDpi xmlns:a14="http://schemas.microsoft.com/office/drawing/2010/main"/>
              </a:ext>
            </a:extLst>
          </a:blip>
          <a:srcRect/>
          <a:stretch>
            <a:fillRect/>
          </a:stretch>
        </p:blipFill>
        <p:spPr>
          <a:xfrm>
            <a:off x="0" y="0"/>
            <a:ext cx="8329613" cy="457200"/>
          </a:xfrm>
        </p:spPr>
      </p:pic>
      <p:graphicFrame>
        <p:nvGraphicFramePr>
          <p:cNvPr id="16" name="Diagram 15">
            <a:extLst>
              <a:ext uri="{FF2B5EF4-FFF2-40B4-BE49-F238E27FC236}">
                <a16:creationId xmlns:a16="http://schemas.microsoft.com/office/drawing/2014/main" id="{00CEDA96-7AC0-44AB-ADE3-D767E7A0C77D}"/>
              </a:ext>
            </a:extLst>
          </p:cNvPr>
          <p:cNvGraphicFramePr/>
          <p:nvPr>
            <p:extLst>
              <p:ext uri="{D42A27DB-BD31-4B8C-83A1-F6EECF244321}">
                <p14:modId xmlns:p14="http://schemas.microsoft.com/office/powerpoint/2010/main" val="3135364284"/>
              </p:ext>
            </p:extLst>
          </p:nvPr>
        </p:nvGraphicFramePr>
        <p:xfrm>
          <a:off x="564726" y="2160638"/>
          <a:ext cx="10288693" cy="3660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98692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C718D-6990-42AD-8468-0A230513C35A}"/>
              </a:ext>
            </a:extLst>
          </p:cNvPr>
          <p:cNvSpPr>
            <a:spLocks noGrp="1"/>
          </p:cNvSpPr>
          <p:nvPr>
            <p:ph type="title"/>
          </p:nvPr>
        </p:nvSpPr>
        <p:spPr>
          <a:xfrm>
            <a:off x="986491" y="198139"/>
            <a:ext cx="10287000" cy="460375"/>
          </a:xfrm>
        </p:spPr>
        <p:txBody>
          <a:bodyPr>
            <a:normAutofit/>
          </a:bodyPr>
          <a:lstStyle/>
          <a:p>
            <a:r>
              <a:rPr lang="en-NZ" sz="2800" dirty="0">
                <a:solidFill>
                  <a:schemeClr val="accent5">
                    <a:lumMod val="75000"/>
                  </a:schemeClr>
                </a:solidFill>
              </a:rPr>
              <a:t>Prioritising our Opportunities</a:t>
            </a:r>
          </a:p>
        </p:txBody>
      </p:sp>
      <p:graphicFrame>
        <p:nvGraphicFramePr>
          <p:cNvPr id="4" name="Content Placeholder 3">
            <a:extLst>
              <a:ext uri="{FF2B5EF4-FFF2-40B4-BE49-F238E27FC236}">
                <a16:creationId xmlns:a16="http://schemas.microsoft.com/office/drawing/2014/main" id="{652BFA7A-F020-49A4-8362-4B644C5535E5}"/>
              </a:ext>
            </a:extLst>
          </p:cNvPr>
          <p:cNvGraphicFramePr>
            <a:graphicFrameLocks noGrp="1"/>
          </p:cNvGraphicFramePr>
          <p:nvPr>
            <p:ph idx="4294967295"/>
            <p:extLst>
              <p:ext uri="{D42A27DB-BD31-4B8C-83A1-F6EECF244321}">
                <p14:modId xmlns:p14="http://schemas.microsoft.com/office/powerpoint/2010/main" val="2524116610"/>
              </p:ext>
            </p:extLst>
          </p:nvPr>
        </p:nvGraphicFramePr>
        <p:xfrm>
          <a:off x="1076163" y="1598615"/>
          <a:ext cx="10058306" cy="4319282"/>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5029153">
                  <a:extLst>
                    <a:ext uri="{9D8B030D-6E8A-4147-A177-3AD203B41FA5}">
                      <a16:colId xmlns:a16="http://schemas.microsoft.com/office/drawing/2014/main" val="415321137"/>
                    </a:ext>
                  </a:extLst>
                </a:gridCol>
                <a:gridCol w="5029153">
                  <a:extLst>
                    <a:ext uri="{9D8B030D-6E8A-4147-A177-3AD203B41FA5}">
                      <a16:colId xmlns:a16="http://schemas.microsoft.com/office/drawing/2014/main" val="1177677471"/>
                    </a:ext>
                  </a:extLst>
                </a:gridCol>
              </a:tblGrid>
              <a:tr h="2190386">
                <a:tc>
                  <a:txBody>
                    <a:bodyPr/>
                    <a:lstStyle/>
                    <a:p>
                      <a:endParaRPr lang="en-NZ" dirty="0"/>
                    </a:p>
                  </a:txBody>
                  <a:tcPr marL="97618" marR="97618">
                    <a:solidFill>
                      <a:schemeClr val="bg2">
                        <a:lumMod val="20000"/>
                        <a:lumOff val="80000"/>
                      </a:schemeClr>
                    </a:solidFill>
                  </a:tcPr>
                </a:tc>
                <a:tc>
                  <a:txBody>
                    <a:bodyPr/>
                    <a:lstStyle/>
                    <a:p>
                      <a:endParaRPr lang="en-NZ" dirty="0"/>
                    </a:p>
                  </a:txBody>
                  <a:tcPr marL="97618" marR="97618">
                    <a:solidFill>
                      <a:schemeClr val="accent4">
                        <a:lumMod val="95000"/>
                      </a:schemeClr>
                    </a:solidFill>
                  </a:tcPr>
                </a:tc>
                <a:extLst>
                  <a:ext uri="{0D108BD9-81ED-4DB2-BD59-A6C34878D82A}">
                    <a16:rowId xmlns:a16="http://schemas.microsoft.com/office/drawing/2014/main" val="188141691"/>
                  </a:ext>
                </a:extLst>
              </a:tr>
              <a:tr h="2128896">
                <a:tc>
                  <a:txBody>
                    <a:bodyPr/>
                    <a:lstStyle/>
                    <a:p>
                      <a:endParaRPr lang="en-NZ" dirty="0"/>
                    </a:p>
                  </a:txBody>
                  <a:tcPr marL="97618" marR="97618">
                    <a:solidFill>
                      <a:schemeClr val="tx2">
                        <a:lumMod val="20000"/>
                        <a:lumOff val="80000"/>
                      </a:schemeClr>
                    </a:solidFill>
                  </a:tcPr>
                </a:tc>
                <a:tc>
                  <a:txBody>
                    <a:bodyPr/>
                    <a:lstStyle/>
                    <a:p>
                      <a:endParaRPr lang="en-NZ" dirty="0"/>
                    </a:p>
                  </a:txBody>
                  <a:tcPr marL="97618" marR="97618"/>
                </a:tc>
                <a:extLst>
                  <a:ext uri="{0D108BD9-81ED-4DB2-BD59-A6C34878D82A}">
                    <a16:rowId xmlns:a16="http://schemas.microsoft.com/office/drawing/2014/main" val="3604480231"/>
                  </a:ext>
                </a:extLst>
              </a:tr>
            </a:tbl>
          </a:graphicData>
        </a:graphic>
      </p:graphicFrame>
      <p:sp>
        <p:nvSpPr>
          <p:cNvPr id="6" name="Arrow: Right 5">
            <a:extLst>
              <a:ext uri="{FF2B5EF4-FFF2-40B4-BE49-F238E27FC236}">
                <a16:creationId xmlns:a16="http://schemas.microsoft.com/office/drawing/2014/main" id="{C679E965-D06D-414B-9293-D8F7BE4246DB}"/>
              </a:ext>
            </a:extLst>
          </p:cNvPr>
          <p:cNvSpPr/>
          <p:nvPr/>
        </p:nvSpPr>
        <p:spPr>
          <a:xfrm flipV="1">
            <a:off x="839995" y="6150926"/>
            <a:ext cx="10107555"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 name="Arrow: Up 6">
            <a:extLst>
              <a:ext uri="{FF2B5EF4-FFF2-40B4-BE49-F238E27FC236}">
                <a16:creationId xmlns:a16="http://schemas.microsoft.com/office/drawing/2014/main" id="{959BC6E8-627A-40DF-9B86-4EBD8B963A4A}"/>
              </a:ext>
            </a:extLst>
          </p:cNvPr>
          <p:cNvSpPr/>
          <p:nvPr/>
        </p:nvSpPr>
        <p:spPr>
          <a:xfrm>
            <a:off x="802736" y="1598615"/>
            <a:ext cx="74519" cy="457517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 name="TextBox 7">
            <a:extLst>
              <a:ext uri="{FF2B5EF4-FFF2-40B4-BE49-F238E27FC236}">
                <a16:creationId xmlns:a16="http://schemas.microsoft.com/office/drawing/2014/main" id="{7E0FEB28-FC0F-421F-9258-3C5C6C6CDB9B}"/>
              </a:ext>
            </a:extLst>
          </p:cNvPr>
          <p:cNvSpPr txBox="1"/>
          <p:nvPr/>
        </p:nvSpPr>
        <p:spPr>
          <a:xfrm flipH="1">
            <a:off x="4648475" y="6131433"/>
            <a:ext cx="4618786" cy="369332"/>
          </a:xfrm>
          <a:prstGeom prst="rect">
            <a:avLst/>
          </a:prstGeom>
          <a:noFill/>
        </p:spPr>
        <p:txBody>
          <a:bodyPr wrap="square" rtlCol="0">
            <a:spAutoFit/>
          </a:bodyPr>
          <a:lstStyle/>
          <a:p>
            <a:r>
              <a:rPr lang="en-NZ" dirty="0">
                <a:solidFill>
                  <a:schemeClr val="bg2">
                    <a:lumMod val="75000"/>
                  </a:schemeClr>
                </a:solidFill>
              </a:rPr>
              <a:t>Ease  of implementation</a:t>
            </a:r>
          </a:p>
        </p:txBody>
      </p:sp>
      <p:sp>
        <p:nvSpPr>
          <p:cNvPr id="12" name="TextBox 11">
            <a:extLst>
              <a:ext uri="{FF2B5EF4-FFF2-40B4-BE49-F238E27FC236}">
                <a16:creationId xmlns:a16="http://schemas.microsoft.com/office/drawing/2014/main" id="{E3C098F2-E8D3-4C96-B79E-C8F739C9B935}"/>
              </a:ext>
            </a:extLst>
          </p:cNvPr>
          <p:cNvSpPr txBox="1"/>
          <p:nvPr/>
        </p:nvSpPr>
        <p:spPr>
          <a:xfrm rot="16200000">
            <a:off x="-413283" y="3803135"/>
            <a:ext cx="1698157" cy="369332"/>
          </a:xfrm>
          <a:prstGeom prst="rect">
            <a:avLst/>
          </a:prstGeom>
          <a:noFill/>
        </p:spPr>
        <p:txBody>
          <a:bodyPr wrap="none" rtlCol="0">
            <a:spAutoFit/>
          </a:bodyPr>
          <a:lstStyle/>
          <a:p>
            <a:r>
              <a:rPr lang="en-NZ" dirty="0">
                <a:solidFill>
                  <a:schemeClr val="bg2">
                    <a:lumMod val="75000"/>
                  </a:schemeClr>
                </a:solidFill>
              </a:rPr>
              <a:t>Strategic impact</a:t>
            </a:r>
          </a:p>
        </p:txBody>
      </p:sp>
      <p:sp>
        <p:nvSpPr>
          <p:cNvPr id="3" name="TextBox 2">
            <a:extLst>
              <a:ext uri="{FF2B5EF4-FFF2-40B4-BE49-F238E27FC236}">
                <a16:creationId xmlns:a16="http://schemas.microsoft.com/office/drawing/2014/main" id="{90E1342F-ECB5-4DB7-92DB-0D5FC4341136}"/>
              </a:ext>
            </a:extLst>
          </p:cNvPr>
          <p:cNvSpPr txBox="1"/>
          <p:nvPr/>
        </p:nvSpPr>
        <p:spPr>
          <a:xfrm rot="16200000">
            <a:off x="-359072" y="5514239"/>
            <a:ext cx="1510304" cy="369332"/>
          </a:xfrm>
          <a:prstGeom prst="rect">
            <a:avLst/>
          </a:prstGeom>
          <a:noFill/>
        </p:spPr>
        <p:txBody>
          <a:bodyPr wrap="square" rtlCol="0">
            <a:spAutoFit/>
          </a:bodyPr>
          <a:lstStyle/>
          <a:p>
            <a:r>
              <a:rPr lang="en-NZ" dirty="0">
                <a:solidFill>
                  <a:schemeClr val="bg2">
                    <a:lumMod val="75000"/>
                  </a:schemeClr>
                </a:solidFill>
              </a:rPr>
              <a:t>Low</a:t>
            </a:r>
          </a:p>
        </p:txBody>
      </p:sp>
      <p:sp>
        <p:nvSpPr>
          <p:cNvPr id="5" name="TextBox 4">
            <a:extLst>
              <a:ext uri="{FF2B5EF4-FFF2-40B4-BE49-F238E27FC236}">
                <a16:creationId xmlns:a16="http://schemas.microsoft.com/office/drawing/2014/main" id="{D86D30BB-3983-4C45-BB39-FC49E9E2BA99}"/>
              </a:ext>
            </a:extLst>
          </p:cNvPr>
          <p:cNvSpPr txBox="1"/>
          <p:nvPr/>
        </p:nvSpPr>
        <p:spPr>
          <a:xfrm rot="16200000">
            <a:off x="105803" y="1729581"/>
            <a:ext cx="612668" cy="369332"/>
          </a:xfrm>
          <a:prstGeom prst="rect">
            <a:avLst/>
          </a:prstGeom>
          <a:noFill/>
        </p:spPr>
        <p:txBody>
          <a:bodyPr wrap="none" rtlCol="0">
            <a:spAutoFit/>
          </a:bodyPr>
          <a:lstStyle/>
          <a:p>
            <a:r>
              <a:rPr lang="en-NZ" dirty="0">
                <a:solidFill>
                  <a:schemeClr val="bg2">
                    <a:lumMod val="75000"/>
                  </a:schemeClr>
                </a:solidFill>
              </a:rPr>
              <a:t>High</a:t>
            </a:r>
          </a:p>
        </p:txBody>
      </p:sp>
      <p:sp>
        <p:nvSpPr>
          <p:cNvPr id="9" name="TextBox 8">
            <a:extLst>
              <a:ext uri="{FF2B5EF4-FFF2-40B4-BE49-F238E27FC236}">
                <a16:creationId xmlns:a16="http://schemas.microsoft.com/office/drawing/2014/main" id="{91FE312B-69FA-42C4-A2C0-A251FA35B29E}"/>
              </a:ext>
            </a:extLst>
          </p:cNvPr>
          <p:cNvSpPr txBox="1"/>
          <p:nvPr/>
        </p:nvSpPr>
        <p:spPr>
          <a:xfrm flipH="1">
            <a:off x="1020726" y="6248400"/>
            <a:ext cx="763417" cy="369332"/>
          </a:xfrm>
          <a:prstGeom prst="rect">
            <a:avLst/>
          </a:prstGeom>
          <a:noFill/>
        </p:spPr>
        <p:txBody>
          <a:bodyPr wrap="square" rtlCol="0">
            <a:spAutoFit/>
          </a:bodyPr>
          <a:lstStyle/>
          <a:p>
            <a:r>
              <a:rPr lang="en-NZ" dirty="0">
                <a:solidFill>
                  <a:schemeClr val="bg2">
                    <a:lumMod val="75000"/>
                  </a:schemeClr>
                </a:solidFill>
              </a:rPr>
              <a:t>Easy</a:t>
            </a:r>
          </a:p>
        </p:txBody>
      </p:sp>
      <p:sp>
        <p:nvSpPr>
          <p:cNvPr id="13" name="TextBox 12">
            <a:extLst>
              <a:ext uri="{FF2B5EF4-FFF2-40B4-BE49-F238E27FC236}">
                <a16:creationId xmlns:a16="http://schemas.microsoft.com/office/drawing/2014/main" id="{CB71E584-21D3-40E2-A91F-3675F5D21B22}"/>
              </a:ext>
            </a:extLst>
          </p:cNvPr>
          <p:cNvSpPr txBox="1"/>
          <p:nvPr/>
        </p:nvSpPr>
        <p:spPr>
          <a:xfrm>
            <a:off x="10496089" y="6248400"/>
            <a:ext cx="638380" cy="369332"/>
          </a:xfrm>
          <a:prstGeom prst="rect">
            <a:avLst/>
          </a:prstGeom>
          <a:noFill/>
        </p:spPr>
        <p:txBody>
          <a:bodyPr wrap="none" rtlCol="0">
            <a:spAutoFit/>
          </a:bodyPr>
          <a:lstStyle/>
          <a:p>
            <a:r>
              <a:rPr lang="en-NZ" dirty="0">
                <a:solidFill>
                  <a:schemeClr val="bg2">
                    <a:lumMod val="75000"/>
                  </a:schemeClr>
                </a:solidFill>
              </a:rPr>
              <a:t>Hard</a:t>
            </a:r>
          </a:p>
        </p:txBody>
      </p:sp>
      <p:grpSp>
        <p:nvGrpSpPr>
          <p:cNvPr id="22" name="Group 21">
            <a:extLst>
              <a:ext uri="{FF2B5EF4-FFF2-40B4-BE49-F238E27FC236}">
                <a16:creationId xmlns:a16="http://schemas.microsoft.com/office/drawing/2014/main" id="{105B81A0-5CD1-2D13-E984-16C00C9AA3B7}"/>
              </a:ext>
            </a:extLst>
          </p:cNvPr>
          <p:cNvGrpSpPr/>
          <p:nvPr/>
        </p:nvGrpSpPr>
        <p:grpSpPr>
          <a:xfrm>
            <a:off x="5450178" y="2725867"/>
            <a:ext cx="593026" cy="563028"/>
            <a:chOff x="5516998" y="2743994"/>
            <a:chExt cx="593026" cy="563028"/>
          </a:xfrm>
        </p:grpSpPr>
        <p:sp>
          <p:nvSpPr>
            <p:cNvPr id="23" name="Oval 22">
              <a:extLst>
                <a:ext uri="{FF2B5EF4-FFF2-40B4-BE49-F238E27FC236}">
                  <a16:creationId xmlns:a16="http://schemas.microsoft.com/office/drawing/2014/main" id="{391709C7-04F5-D3D0-CE8A-34FCDD4DDB0D}"/>
                </a:ext>
              </a:extLst>
            </p:cNvPr>
            <p:cNvSpPr/>
            <p:nvPr/>
          </p:nvSpPr>
          <p:spPr>
            <a:xfrm>
              <a:off x="5516998" y="2743994"/>
              <a:ext cx="593026" cy="56302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3BADB56-952A-7487-737F-68EBA19841E5}"/>
                </a:ext>
              </a:extLst>
            </p:cNvPr>
            <p:cNvSpPr/>
            <p:nvPr/>
          </p:nvSpPr>
          <p:spPr>
            <a:xfrm>
              <a:off x="5601006" y="2832495"/>
              <a:ext cx="41330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PI</a:t>
              </a:r>
              <a:endParaRPr lang="en-US" sz="800" dirty="0"/>
            </a:p>
          </p:txBody>
        </p:sp>
      </p:grpSp>
      <p:grpSp>
        <p:nvGrpSpPr>
          <p:cNvPr id="31" name="Group 30">
            <a:extLst>
              <a:ext uri="{FF2B5EF4-FFF2-40B4-BE49-F238E27FC236}">
                <a16:creationId xmlns:a16="http://schemas.microsoft.com/office/drawing/2014/main" id="{AF8E85F0-C067-A287-BE36-730A3705A396}"/>
              </a:ext>
            </a:extLst>
          </p:cNvPr>
          <p:cNvGrpSpPr/>
          <p:nvPr/>
        </p:nvGrpSpPr>
        <p:grpSpPr>
          <a:xfrm>
            <a:off x="8286089" y="2725867"/>
            <a:ext cx="593026" cy="563028"/>
            <a:chOff x="5516998" y="2743994"/>
            <a:chExt cx="593026" cy="563028"/>
          </a:xfrm>
        </p:grpSpPr>
        <p:sp>
          <p:nvSpPr>
            <p:cNvPr id="32" name="Oval 31">
              <a:extLst>
                <a:ext uri="{FF2B5EF4-FFF2-40B4-BE49-F238E27FC236}">
                  <a16:creationId xmlns:a16="http://schemas.microsoft.com/office/drawing/2014/main" id="{C6CB6821-E36E-66A0-1415-8E76CA730C37}"/>
                </a:ext>
              </a:extLst>
            </p:cNvPr>
            <p:cNvSpPr/>
            <p:nvPr/>
          </p:nvSpPr>
          <p:spPr>
            <a:xfrm>
              <a:off x="5516998" y="2743994"/>
              <a:ext cx="593026" cy="56302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FE5B70A5-2E98-E5F3-6FE1-52CB354A2E9D}"/>
                </a:ext>
              </a:extLst>
            </p:cNvPr>
            <p:cNvSpPr/>
            <p:nvPr/>
          </p:nvSpPr>
          <p:spPr>
            <a:xfrm>
              <a:off x="5601006" y="2832495"/>
              <a:ext cx="41330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QW</a:t>
              </a:r>
              <a:endParaRPr lang="en-US" sz="1100" dirty="0"/>
            </a:p>
          </p:txBody>
        </p:sp>
      </p:grpSp>
      <p:grpSp>
        <p:nvGrpSpPr>
          <p:cNvPr id="34" name="Group 33">
            <a:extLst>
              <a:ext uri="{FF2B5EF4-FFF2-40B4-BE49-F238E27FC236}">
                <a16:creationId xmlns:a16="http://schemas.microsoft.com/office/drawing/2014/main" id="{C82808FB-234B-0B73-9860-16AA21D65C96}"/>
              </a:ext>
            </a:extLst>
          </p:cNvPr>
          <p:cNvGrpSpPr/>
          <p:nvPr/>
        </p:nvGrpSpPr>
        <p:grpSpPr>
          <a:xfrm>
            <a:off x="8940689" y="2725867"/>
            <a:ext cx="593026" cy="563028"/>
            <a:chOff x="5516998" y="2743994"/>
            <a:chExt cx="593026" cy="563028"/>
          </a:xfrm>
        </p:grpSpPr>
        <p:sp>
          <p:nvSpPr>
            <p:cNvPr id="35" name="Oval 34">
              <a:extLst>
                <a:ext uri="{FF2B5EF4-FFF2-40B4-BE49-F238E27FC236}">
                  <a16:creationId xmlns:a16="http://schemas.microsoft.com/office/drawing/2014/main" id="{F03049D2-B161-CC57-2C8D-537C11257B5A}"/>
                </a:ext>
              </a:extLst>
            </p:cNvPr>
            <p:cNvSpPr/>
            <p:nvPr/>
          </p:nvSpPr>
          <p:spPr>
            <a:xfrm>
              <a:off x="5516998" y="2743994"/>
              <a:ext cx="593026" cy="56302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63799DF3-F466-6CED-ABDA-41D92F7782A4}"/>
                </a:ext>
              </a:extLst>
            </p:cNvPr>
            <p:cNvSpPr/>
            <p:nvPr/>
          </p:nvSpPr>
          <p:spPr>
            <a:xfrm>
              <a:off x="5601006" y="2832495"/>
              <a:ext cx="41330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QW</a:t>
              </a:r>
              <a:endParaRPr lang="en-US" sz="1100" dirty="0"/>
            </a:p>
          </p:txBody>
        </p:sp>
      </p:grpSp>
      <p:grpSp>
        <p:nvGrpSpPr>
          <p:cNvPr id="43" name="Group 42">
            <a:extLst>
              <a:ext uri="{FF2B5EF4-FFF2-40B4-BE49-F238E27FC236}">
                <a16:creationId xmlns:a16="http://schemas.microsoft.com/office/drawing/2014/main" id="{1186CA50-84A7-4BA9-1E52-FFF91F4C39E6}"/>
              </a:ext>
            </a:extLst>
          </p:cNvPr>
          <p:cNvGrpSpPr/>
          <p:nvPr/>
        </p:nvGrpSpPr>
        <p:grpSpPr>
          <a:xfrm>
            <a:off x="7409123" y="1939067"/>
            <a:ext cx="593026" cy="563028"/>
            <a:chOff x="5516998" y="2743994"/>
            <a:chExt cx="593026" cy="563028"/>
          </a:xfrm>
        </p:grpSpPr>
        <p:sp>
          <p:nvSpPr>
            <p:cNvPr id="44" name="Oval 43">
              <a:extLst>
                <a:ext uri="{FF2B5EF4-FFF2-40B4-BE49-F238E27FC236}">
                  <a16:creationId xmlns:a16="http://schemas.microsoft.com/office/drawing/2014/main" id="{1CAFB3DA-104B-A665-C69F-8CA83DBD2D5C}"/>
                </a:ext>
              </a:extLst>
            </p:cNvPr>
            <p:cNvSpPr/>
            <p:nvPr/>
          </p:nvSpPr>
          <p:spPr>
            <a:xfrm>
              <a:off x="5516998" y="2743994"/>
              <a:ext cx="593026" cy="56302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000D84-DA28-B70E-A18C-5903CD1DA149}"/>
                </a:ext>
              </a:extLst>
            </p:cNvPr>
            <p:cNvSpPr/>
            <p:nvPr/>
          </p:nvSpPr>
          <p:spPr>
            <a:xfrm>
              <a:off x="5604976" y="2832320"/>
              <a:ext cx="41706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NZ" sz="800" dirty="0"/>
                <a:t>PI/GC</a:t>
              </a:r>
              <a:endParaRPr lang="en-US" sz="800" dirty="0"/>
            </a:p>
          </p:txBody>
        </p:sp>
      </p:grpSp>
      <p:sp>
        <p:nvSpPr>
          <p:cNvPr id="47" name="Oval 46">
            <a:extLst>
              <a:ext uri="{FF2B5EF4-FFF2-40B4-BE49-F238E27FC236}">
                <a16:creationId xmlns:a16="http://schemas.microsoft.com/office/drawing/2014/main" id="{6F3F430B-8B94-09DB-E46E-3E804C74CFA2}"/>
              </a:ext>
            </a:extLst>
          </p:cNvPr>
          <p:cNvSpPr/>
          <p:nvPr/>
        </p:nvSpPr>
        <p:spPr>
          <a:xfrm>
            <a:off x="11199631" y="1456406"/>
            <a:ext cx="336246" cy="3192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E1CB4652-12FC-0022-807B-12405BCFC02E}"/>
              </a:ext>
            </a:extLst>
          </p:cNvPr>
          <p:cNvSpPr/>
          <p:nvPr/>
        </p:nvSpPr>
        <p:spPr>
          <a:xfrm>
            <a:off x="11198949" y="5034227"/>
            <a:ext cx="341490" cy="31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QW</a:t>
            </a:r>
            <a:endParaRPr lang="en-US" sz="1100" dirty="0"/>
          </a:p>
        </p:txBody>
      </p:sp>
      <p:sp>
        <p:nvSpPr>
          <p:cNvPr id="49" name="TextBox 48">
            <a:extLst>
              <a:ext uri="{FF2B5EF4-FFF2-40B4-BE49-F238E27FC236}">
                <a16:creationId xmlns:a16="http://schemas.microsoft.com/office/drawing/2014/main" id="{A75DCCD1-666C-928C-47B6-1FD2ADC2C93C}"/>
              </a:ext>
            </a:extLst>
          </p:cNvPr>
          <p:cNvSpPr txBox="1"/>
          <p:nvPr/>
        </p:nvSpPr>
        <p:spPr>
          <a:xfrm>
            <a:off x="11474917" y="1456406"/>
            <a:ext cx="612306" cy="307777"/>
          </a:xfrm>
          <a:prstGeom prst="rect">
            <a:avLst/>
          </a:prstGeom>
          <a:noFill/>
        </p:spPr>
        <p:txBody>
          <a:bodyPr wrap="square" rtlCol="0">
            <a:spAutoFit/>
          </a:bodyPr>
          <a:lstStyle/>
          <a:p>
            <a:r>
              <a:rPr lang="en-NZ" sz="700" dirty="0"/>
              <a:t>Strategy + leadership</a:t>
            </a:r>
            <a:endParaRPr lang="en-US" sz="700" dirty="0"/>
          </a:p>
        </p:txBody>
      </p:sp>
      <p:sp>
        <p:nvSpPr>
          <p:cNvPr id="50" name="Oval 49">
            <a:extLst>
              <a:ext uri="{FF2B5EF4-FFF2-40B4-BE49-F238E27FC236}">
                <a16:creationId xmlns:a16="http://schemas.microsoft.com/office/drawing/2014/main" id="{64D103D8-B429-0732-0552-2FDC62130C65}"/>
              </a:ext>
            </a:extLst>
          </p:cNvPr>
          <p:cNvSpPr/>
          <p:nvPr/>
        </p:nvSpPr>
        <p:spPr>
          <a:xfrm>
            <a:off x="11199631" y="2288827"/>
            <a:ext cx="336246" cy="319237"/>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F3CFE837-C1FE-6F06-B472-2C35E41953A6}"/>
              </a:ext>
            </a:extLst>
          </p:cNvPr>
          <p:cNvSpPr txBox="1"/>
          <p:nvPr/>
        </p:nvSpPr>
        <p:spPr>
          <a:xfrm>
            <a:off x="11474917" y="2300287"/>
            <a:ext cx="612306" cy="307777"/>
          </a:xfrm>
          <a:prstGeom prst="rect">
            <a:avLst/>
          </a:prstGeom>
          <a:noFill/>
        </p:spPr>
        <p:txBody>
          <a:bodyPr wrap="square" rtlCol="0">
            <a:spAutoFit/>
          </a:bodyPr>
          <a:lstStyle/>
          <a:p>
            <a:r>
              <a:rPr lang="en-NZ" sz="700" dirty="0"/>
              <a:t>Capacity + capability</a:t>
            </a:r>
            <a:endParaRPr lang="en-US" sz="700" dirty="0"/>
          </a:p>
        </p:txBody>
      </p:sp>
      <p:sp>
        <p:nvSpPr>
          <p:cNvPr id="52" name="Oval 51">
            <a:extLst>
              <a:ext uri="{FF2B5EF4-FFF2-40B4-BE49-F238E27FC236}">
                <a16:creationId xmlns:a16="http://schemas.microsoft.com/office/drawing/2014/main" id="{B0CC0CC7-ACBD-66FC-EFE8-312832235779}"/>
              </a:ext>
            </a:extLst>
          </p:cNvPr>
          <p:cNvSpPr/>
          <p:nvPr/>
        </p:nvSpPr>
        <p:spPr>
          <a:xfrm>
            <a:off x="11199631" y="2727286"/>
            <a:ext cx="336246" cy="319237"/>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5F7188DE-57D4-B679-76AB-9AA9BDC2B49B}"/>
              </a:ext>
            </a:extLst>
          </p:cNvPr>
          <p:cNvSpPr/>
          <p:nvPr/>
        </p:nvSpPr>
        <p:spPr>
          <a:xfrm>
            <a:off x="11199631" y="3162714"/>
            <a:ext cx="336246" cy="319237"/>
          </a:xfrm>
          <a:prstGeom prst="ellips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1BA98757-8312-E05C-58D0-032B5FAF73AE}"/>
              </a:ext>
            </a:extLst>
          </p:cNvPr>
          <p:cNvSpPr/>
          <p:nvPr/>
        </p:nvSpPr>
        <p:spPr>
          <a:xfrm>
            <a:off x="11199631" y="3598142"/>
            <a:ext cx="336246" cy="31923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1EA310E4-4BC1-9F00-0291-82F5CE69E296}"/>
              </a:ext>
            </a:extLst>
          </p:cNvPr>
          <p:cNvSpPr txBox="1"/>
          <p:nvPr/>
        </p:nvSpPr>
        <p:spPr>
          <a:xfrm>
            <a:off x="11474917" y="3657732"/>
            <a:ext cx="612306" cy="200055"/>
          </a:xfrm>
          <a:prstGeom prst="rect">
            <a:avLst/>
          </a:prstGeom>
          <a:noFill/>
        </p:spPr>
        <p:txBody>
          <a:bodyPr wrap="square" rtlCol="0">
            <a:spAutoFit/>
          </a:bodyPr>
          <a:lstStyle/>
          <a:p>
            <a:r>
              <a:rPr lang="en-NZ" sz="700" dirty="0"/>
              <a:t>Safety</a:t>
            </a:r>
            <a:endParaRPr lang="en-US" sz="700" dirty="0"/>
          </a:p>
        </p:txBody>
      </p:sp>
      <p:sp>
        <p:nvSpPr>
          <p:cNvPr id="56" name="TextBox 55">
            <a:extLst>
              <a:ext uri="{FF2B5EF4-FFF2-40B4-BE49-F238E27FC236}">
                <a16:creationId xmlns:a16="http://schemas.microsoft.com/office/drawing/2014/main" id="{170F2748-4F7E-F772-7C5F-941465AA9F63}"/>
              </a:ext>
            </a:extLst>
          </p:cNvPr>
          <p:cNvSpPr txBox="1"/>
          <p:nvPr/>
        </p:nvSpPr>
        <p:spPr>
          <a:xfrm>
            <a:off x="11474917" y="2781279"/>
            <a:ext cx="742935" cy="200055"/>
          </a:xfrm>
          <a:prstGeom prst="rect">
            <a:avLst/>
          </a:prstGeom>
          <a:noFill/>
        </p:spPr>
        <p:txBody>
          <a:bodyPr wrap="square" rtlCol="0">
            <a:spAutoFit/>
          </a:bodyPr>
          <a:lstStyle/>
          <a:p>
            <a:r>
              <a:rPr lang="en-NZ" sz="700" dirty="0"/>
              <a:t>Sustainability</a:t>
            </a:r>
            <a:endParaRPr lang="en-US" sz="700" dirty="0"/>
          </a:p>
        </p:txBody>
      </p:sp>
      <p:sp>
        <p:nvSpPr>
          <p:cNvPr id="58" name="Oval 57">
            <a:extLst>
              <a:ext uri="{FF2B5EF4-FFF2-40B4-BE49-F238E27FC236}">
                <a16:creationId xmlns:a16="http://schemas.microsoft.com/office/drawing/2014/main" id="{F789423E-5B31-5A18-3F1D-F913B3AD0D2D}"/>
              </a:ext>
            </a:extLst>
          </p:cNvPr>
          <p:cNvSpPr/>
          <p:nvPr/>
        </p:nvSpPr>
        <p:spPr>
          <a:xfrm>
            <a:off x="11199631" y="4033568"/>
            <a:ext cx="336246" cy="31923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13568491-C755-0D75-5969-5F04F4B36513}"/>
              </a:ext>
            </a:extLst>
          </p:cNvPr>
          <p:cNvSpPr txBox="1"/>
          <p:nvPr/>
        </p:nvSpPr>
        <p:spPr>
          <a:xfrm>
            <a:off x="11474917" y="4087978"/>
            <a:ext cx="612306" cy="200055"/>
          </a:xfrm>
          <a:prstGeom prst="rect">
            <a:avLst/>
          </a:prstGeom>
          <a:noFill/>
        </p:spPr>
        <p:txBody>
          <a:bodyPr wrap="square" rtlCol="0">
            <a:spAutoFit/>
          </a:bodyPr>
          <a:lstStyle/>
          <a:p>
            <a:r>
              <a:rPr lang="en-NZ" sz="700" dirty="0"/>
              <a:t>Innovation</a:t>
            </a:r>
            <a:endParaRPr lang="en-US" sz="700" dirty="0"/>
          </a:p>
        </p:txBody>
      </p:sp>
      <p:sp>
        <p:nvSpPr>
          <p:cNvPr id="61" name="TextBox 60">
            <a:extLst>
              <a:ext uri="{FF2B5EF4-FFF2-40B4-BE49-F238E27FC236}">
                <a16:creationId xmlns:a16="http://schemas.microsoft.com/office/drawing/2014/main" id="{A737116D-1F85-CD42-4F22-21D7E8A849DA}"/>
              </a:ext>
            </a:extLst>
          </p:cNvPr>
          <p:cNvSpPr txBox="1"/>
          <p:nvPr/>
        </p:nvSpPr>
        <p:spPr>
          <a:xfrm>
            <a:off x="11474917" y="3159350"/>
            <a:ext cx="612306" cy="307777"/>
          </a:xfrm>
          <a:prstGeom prst="rect">
            <a:avLst/>
          </a:prstGeom>
          <a:noFill/>
        </p:spPr>
        <p:txBody>
          <a:bodyPr wrap="square" rtlCol="0">
            <a:spAutoFit/>
          </a:bodyPr>
          <a:lstStyle/>
          <a:p>
            <a:r>
              <a:rPr lang="en-NZ" sz="700" dirty="0"/>
              <a:t>Funding &amp; charging</a:t>
            </a:r>
            <a:endParaRPr lang="en-US" sz="700" dirty="0"/>
          </a:p>
        </p:txBody>
      </p:sp>
      <p:sp>
        <p:nvSpPr>
          <p:cNvPr id="62" name="Oval 61">
            <a:extLst>
              <a:ext uri="{FF2B5EF4-FFF2-40B4-BE49-F238E27FC236}">
                <a16:creationId xmlns:a16="http://schemas.microsoft.com/office/drawing/2014/main" id="{39A60E3C-7B0E-4208-E9BF-5419AB01B81F}"/>
              </a:ext>
            </a:extLst>
          </p:cNvPr>
          <p:cNvSpPr/>
          <p:nvPr/>
        </p:nvSpPr>
        <p:spPr>
          <a:xfrm>
            <a:off x="11198949" y="5403140"/>
            <a:ext cx="341490" cy="31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PI</a:t>
            </a:r>
            <a:endParaRPr lang="en-US" sz="1100" dirty="0"/>
          </a:p>
        </p:txBody>
      </p:sp>
      <p:sp>
        <p:nvSpPr>
          <p:cNvPr id="63" name="Oval 62">
            <a:extLst>
              <a:ext uri="{FF2B5EF4-FFF2-40B4-BE49-F238E27FC236}">
                <a16:creationId xmlns:a16="http://schemas.microsoft.com/office/drawing/2014/main" id="{D4A9AB9A-A227-68A8-342B-BAB3CA54738D}"/>
              </a:ext>
            </a:extLst>
          </p:cNvPr>
          <p:cNvSpPr/>
          <p:nvPr/>
        </p:nvSpPr>
        <p:spPr>
          <a:xfrm>
            <a:off x="11199631" y="5775948"/>
            <a:ext cx="336246" cy="3143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GC</a:t>
            </a:r>
            <a:endParaRPr lang="en-US" sz="1100" dirty="0"/>
          </a:p>
        </p:txBody>
      </p:sp>
      <p:sp>
        <p:nvSpPr>
          <p:cNvPr id="64" name="TextBox 63">
            <a:extLst>
              <a:ext uri="{FF2B5EF4-FFF2-40B4-BE49-F238E27FC236}">
                <a16:creationId xmlns:a16="http://schemas.microsoft.com/office/drawing/2014/main" id="{1F034FF6-5FC9-9FB3-C759-1F6013D915F1}"/>
              </a:ext>
            </a:extLst>
          </p:cNvPr>
          <p:cNvSpPr txBox="1"/>
          <p:nvPr/>
        </p:nvSpPr>
        <p:spPr>
          <a:xfrm>
            <a:off x="11494134" y="5033550"/>
            <a:ext cx="697866" cy="307777"/>
          </a:xfrm>
          <a:prstGeom prst="rect">
            <a:avLst/>
          </a:prstGeom>
          <a:noFill/>
        </p:spPr>
        <p:txBody>
          <a:bodyPr wrap="square" rtlCol="0">
            <a:spAutoFit/>
          </a:bodyPr>
          <a:lstStyle/>
          <a:p>
            <a:r>
              <a:rPr lang="en-NZ" sz="700" dirty="0"/>
              <a:t>Quick Win (6-12 </a:t>
            </a:r>
            <a:r>
              <a:rPr lang="en-NZ" sz="700" dirty="0" err="1"/>
              <a:t>mths</a:t>
            </a:r>
            <a:r>
              <a:rPr lang="en-NZ" sz="700" dirty="0"/>
              <a:t>)</a:t>
            </a:r>
            <a:endParaRPr lang="en-US" sz="700" dirty="0"/>
          </a:p>
        </p:txBody>
      </p:sp>
      <p:sp>
        <p:nvSpPr>
          <p:cNvPr id="65" name="TextBox 64">
            <a:extLst>
              <a:ext uri="{FF2B5EF4-FFF2-40B4-BE49-F238E27FC236}">
                <a16:creationId xmlns:a16="http://schemas.microsoft.com/office/drawing/2014/main" id="{7532C8D3-3AE1-01BE-E307-F909A862E0DD}"/>
              </a:ext>
            </a:extLst>
          </p:cNvPr>
          <p:cNvSpPr txBox="1"/>
          <p:nvPr/>
        </p:nvSpPr>
        <p:spPr>
          <a:xfrm>
            <a:off x="11494134" y="5348699"/>
            <a:ext cx="742934" cy="415498"/>
          </a:xfrm>
          <a:prstGeom prst="rect">
            <a:avLst/>
          </a:prstGeom>
          <a:noFill/>
        </p:spPr>
        <p:txBody>
          <a:bodyPr wrap="square" rtlCol="0">
            <a:spAutoFit/>
          </a:bodyPr>
          <a:lstStyle/>
          <a:p>
            <a:r>
              <a:rPr lang="en-NZ" sz="700" dirty="0"/>
              <a:t>Performance Improvement (1-3 years)</a:t>
            </a:r>
            <a:endParaRPr lang="en-US" sz="700" dirty="0"/>
          </a:p>
        </p:txBody>
      </p:sp>
      <p:sp>
        <p:nvSpPr>
          <p:cNvPr id="66" name="TextBox 65">
            <a:extLst>
              <a:ext uri="{FF2B5EF4-FFF2-40B4-BE49-F238E27FC236}">
                <a16:creationId xmlns:a16="http://schemas.microsoft.com/office/drawing/2014/main" id="{55D78261-8877-351E-192A-1A9B28704BF1}"/>
              </a:ext>
            </a:extLst>
          </p:cNvPr>
          <p:cNvSpPr txBox="1"/>
          <p:nvPr/>
        </p:nvSpPr>
        <p:spPr>
          <a:xfrm>
            <a:off x="11494134" y="5752060"/>
            <a:ext cx="742934" cy="415498"/>
          </a:xfrm>
          <a:prstGeom prst="rect">
            <a:avLst/>
          </a:prstGeom>
          <a:noFill/>
        </p:spPr>
        <p:txBody>
          <a:bodyPr wrap="square" rtlCol="0">
            <a:spAutoFit/>
          </a:bodyPr>
          <a:lstStyle/>
          <a:p>
            <a:r>
              <a:rPr lang="en-NZ" sz="700" dirty="0"/>
              <a:t>Game Changer </a:t>
            </a:r>
          </a:p>
          <a:p>
            <a:r>
              <a:rPr lang="en-NZ" sz="700" dirty="0"/>
              <a:t>(3+ </a:t>
            </a:r>
            <a:r>
              <a:rPr lang="en-NZ" sz="700" dirty="0" err="1"/>
              <a:t>yrs</a:t>
            </a:r>
            <a:r>
              <a:rPr lang="en-NZ" sz="700" dirty="0"/>
              <a:t>)</a:t>
            </a:r>
            <a:endParaRPr lang="en-US" sz="700" dirty="0"/>
          </a:p>
        </p:txBody>
      </p:sp>
      <p:grpSp>
        <p:nvGrpSpPr>
          <p:cNvPr id="67" name="Group 66">
            <a:extLst>
              <a:ext uri="{FF2B5EF4-FFF2-40B4-BE49-F238E27FC236}">
                <a16:creationId xmlns:a16="http://schemas.microsoft.com/office/drawing/2014/main" id="{604D747A-9C81-F1F0-BC9F-A083C419A14A}"/>
              </a:ext>
            </a:extLst>
          </p:cNvPr>
          <p:cNvGrpSpPr/>
          <p:nvPr/>
        </p:nvGrpSpPr>
        <p:grpSpPr>
          <a:xfrm>
            <a:off x="8561375" y="2417969"/>
            <a:ext cx="593026" cy="563028"/>
            <a:chOff x="5516998" y="2743994"/>
            <a:chExt cx="593026" cy="563028"/>
          </a:xfrm>
        </p:grpSpPr>
        <p:sp>
          <p:nvSpPr>
            <p:cNvPr id="68" name="Oval 67">
              <a:extLst>
                <a:ext uri="{FF2B5EF4-FFF2-40B4-BE49-F238E27FC236}">
                  <a16:creationId xmlns:a16="http://schemas.microsoft.com/office/drawing/2014/main" id="{28032312-BE45-010B-618D-B343BEA6DD5D}"/>
                </a:ext>
              </a:extLst>
            </p:cNvPr>
            <p:cNvSpPr/>
            <p:nvPr/>
          </p:nvSpPr>
          <p:spPr>
            <a:xfrm>
              <a:off x="5516998" y="2743994"/>
              <a:ext cx="593026" cy="56302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9024BA49-F6FE-5D0D-1DA3-0C7833AD5A99}"/>
                </a:ext>
              </a:extLst>
            </p:cNvPr>
            <p:cNvSpPr/>
            <p:nvPr/>
          </p:nvSpPr>
          <p:spPr>
            <a:xfrm>
              <a:off x="5604976" y="2832320"/>
              <a:ext cx="41706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NZ" sz="800" dirty="0"/>
                <a:t>GC</a:t>
              </a:r>
              <a:endParaRPr lang="en-US" sz="800" dirty="0"/>
            </a:p>
          </p:txBody>
        </p:sp>
      </p:grpSp>
      <p:sp>
        <p:nvSpPr>
          <p:cNvPr id="70" name="Oval 69">
            <a:extLst>
              <a:ext uri="{FF2B5EF4-FFF2-40B4-BE49-F238E27FC236}">
                <a16:creationId xmlns:a16="http://schemas.microsoft.com/office/drawing/2014/main" id="{0A41F7B8-FB52-17AA-F59B-D184645E0312}"/>
              </a:ext>
            </a:extLst>
          </p:cNvPr>
          <p:cNvSpPr/>
          <p:nvPr/>
        </p:nvSpPr>
        <p:spPr>
          <a:xfrm>
            <a:off x="11199631" y="4472976"/>
            <a:ext cx="336246" cy="31923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E96BC66C-C2A4-54D1-F467-3CE96AC77382}"/>
              </a:ext>
            </a:extLst>
          </p:cNvPr>
          <p:cNvSpPr txBox="1"/>
          <p:nvPr/>
        </p:nvSpPr>
        <p:spPr>
          <a:xfrm>
            <a:off x="11474917" y="4530768"/>
            <a:ext cx="612306" cy="200055"/>
          </a:xfrm>
          <a:prstGeom prst="rect">
            <a:avLst/>
          </a:prstGeom>
          <a:noFill/>
        </p:spPr>
        <p:txBody>
          <a:bodyPr wrap="square" rtlCol="0">
            <a:spAutoFit/>
          </a:bodyPr>
          <a:lstStyle/>
          <a:p>
            <a:r>
              <a:rPr lang="en-NZ" sz="700" dirty="0"/>
              <a:t>Society</a:t>
            </a:r>
            <a:endParaRPr lang="en-US" sz="700" dirty="0"/>
          </a:p>
        </p:txBody>
      </p:sp>
      <p:sp>
        <p:nvSpPr>
          <p:cNvPr id="72" name="Oval 71">
            <a:extLst>
              <a:ext uri="{FF2B5EF4-FFF2-40B4-BE49-F238E27FC236}">
                <a16:creationId xmlns:a16="http://schemas.microsoft.com/office/drawing/2014/main" id="{D8DE3A3A-6803-792E-0A50-B897A9128854}"/>
              </a:ext>
            </a:extLst>
          </p:cNvPr>
          <p:cNvSpPr/>
          <p:nvPr/>
        </p:nvSpPr>
        <p:spPr>
          <a:xfrm>
            <a:off x="11199631" y="1874451"/>
            <a:ext cx="336246" cy="319237"/>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C505FDD4-49E4-FF4E-F35B-7A2B3A76B2EB}"/>
              </a:ext>
            </a:extLst>
          </p:cNvPr>
          <p:cNvSpPr txBox="1"/>
          <p:nvPr/>
        </p:nvSpPr>
        <p:spPr>
          <a:xfrm>
            <a:off x="11474917" y="1860879"/>
            <a:ext cx="612306" cy="307777"/>
          </a:xfrm>
          <a:prstGeom prst="rect">
            <a:avLst/>
          </a:prstGeom>
          <a:noFill/>
        </p:spPr>
        <p:txBody>
          <a:bodyPr wrap="square" rtlCol="0">
            <a:spAutoFit/>
          </a:bodyPr>
          <a:lstStyle/>
          <a:p>
            <a:r>
              <a:rPr lang="en-NZ" sz="700" dirty="0"/>
              <a:t>Security + resilience</a:t>
            </a:r>
            <a:endParaRPr lang="en-US" sz="700" dirty="0"/>
          </a:p>
        </p:txBody>
      </p:sp>
      <p:grpSp>
        <p:nvGrpSpPr>
          <p:cNvPr id="74" name="Group 73">
            <a:extLst>
              <a:ext uri="{FF2B5EF4-FFF2-40B4-BE49-F238E27FC236}">
                <a16:creationId xmlns:a16="http://schemas.microsoft.com/office/drawing/2014/main" id="{C08BAA9D-CEDB-57E0-C5B5-F74A9832DAC0}"/>
              </a:ext>
            </a:extLst>
          </p:cNvPr>
          <p:cNvGrpSpPr/>
          <p:nvPr/>
        </p:nvGrpSpPr>
        <p:grpSpPr>
          <a:xfrm>
            <a:off x="8311644" y="1684760"/>
            <a:ext cx="593026" cy="563028"/>
            <a:chOff x="5516998" y="2743994"/>
            <a:chExt cx="593026" cy="563028"/>
          </a:xfrm>
        </p:grpSpPr>
        <p:sp>
          <p:nvSpPr>
            <p:cNvPr id="75" name="Oval 74">
              <a:extLst>
                <a:ext uri="{FF2B5EF4-FFF2-40B4-BE49-F238E27FC236}">
                  <a16:creationId xmlns:a16="http://schemas.microsoft.com/office/drawing/2014/main" id="{4F5D127F-BFB4-CE90-D05A-363EA0FDC6B0}"/>
                </a:ext>
              </a:extLst>
            </p:cNvPr>
            <p:cNvSpPr/>
            <p:nvPr/>
          </p:nvSpPr>
          <p:spPr>
            <a:xfrm>
              <a:off x="5516998" y="2743994"/>
              <a:ext cx="593026" cy="56302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29E40595-687C-AAFB-5E49-9B3DF6D3D02E}"/>
                </a:ext>
              </a:extLst>
            </p:cNvPr>
            <p:cNvSpPr/>
            <p:nvPr/>
          </p:nvSpPr>
          <p:spPr>
            <a:xfrm>
              <a:off x="5601006" y="2832495"/>
              <a:ext cx="41330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PI</a:t>
              </a:r>
              <a:endParaRPr lang="en-US" sz="1100" dirty="0"/>
            </a:p>
          </p:txBody>
        </p:sp>
      </p:grpSp>
      <p:grpSp>
        <p:nvGrpSpPr>
          <p:cNvPr id="77" name="Group 76">
            <a:extLst>
              <a:ext uri="{FF2B5EF4-FFF2-40B4-BE49-F238E27FC236}">
                <a16:creationId xmlns:a16="http://schemas.microsoft.com/office/drawing/2014/main" id="{58F5E185-0393-275E-0A36-76C332F7046F}"/>
              </a:ext>
            </a:extLst>
          </p:cNvPr>
          <p:cNvGrpSpPr/>
          <p:nvPr/>
        </p:nvGrpSpPr>
        <p:grpSpPr>
          <a:xfrm>
            <a:off x="7339935" y="3138722"/>
            <a:ext cx="593026" cy="563028"/>
            <a:chOff x="5516998" y="2743994"/>
            <a:chExt cx="593026" cy="563028"/>
          </a:xfrm>
        </p:grpSpPr>
        <p:sp>
          <p:nvSpPr>
            <p:cNvPr id="78" name="Oval 77">
              <a:extLst>
                <a:ext uri="{FF2B5EF4-FFF2-40B4-BE49-F238E27FC236}">
                  <a16:creationId xmlns:a16="http://schemas.microsoft.com/office/drawing/2014/main" id="{C0DE8C87-D4C8-106A-C6D5-2D2D468D5CEA}"/>
                </a:ext>
              </a:extLst>
            </p:cNvPr>
            <p:cNvSpPr/>
            <p:nvPr/>
          </p:nvSpPr>
          <p:spPr>
            <a:xfrm>
              <a:off x="5516998" y="2743994"/>
              <a:ext cx="593026" cy="56302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52FECDDF-119F-028D-8800-E507DE14B922}"/>
                </a:ext>
              </a:extLst>
            </p:cNvPr>
            <p:cNvSpPr/>
            <p:nvPr/>
          </p:nvSpPr>
          <p:spPr>
            <a:xfrm>
              <a:off x="5601006" y="2832495"/>
              <a:ext cx="41330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GC</a:t>
              </a:r>
              <a:endParaRPr lang="en-US" sz="1100" dirty="0"/>
            </a:p>
          </p:txBody>
        </p:sp>
      </p:grpSp>
      <p:grpSp>
        <p:nvGrpSpPr>
          <p:cNvPr id="80" name="Group 79">
            <a:extLst>
              <a:ext uri="{FF2B5EF4-FFF2-40B4-BE49-F238E27FC236}">
                <a16:creationId xmlns:a16="http://schemas.microsoft.com/office/drawing/2014/main" id="{5838FD85-5427-377D-66F6-2E5541D71FC5}"/>
              </a:ext>
            </a:extLst>
          </p:cNvPr>
          <p:cNvGrpSpPr/>
          <p:nvPr/>
        </p:nvGrpSpPr>
        <p:grpSpPr>
          <a:xfrm>
            <a:off x="9268230" y="1684760"/>
            <a:ext cx="593026" cy="563028"/>
            <a:chOff x="5516998" y="2743994"/>
            <a:chExt cx="593026" cy="563028"/>
          </a:xfrm>
        </p:grpSpPr>
        <p:sp>
          <p:nvSpPr>
            <p:cNvPr id="81" name="Oval 80">
              <a:extLst>
                <a:ext uri="{FF2B5EF4-FFF2-40B4-BE49-F238E27FC236}">
                  <a16:creationId xmlns:a16="http://schemas.microsoft.com/office/drawing/2014/main" id="{E93D9A23-91D8-20B3-3A20-E02ADCA302BB}"/>
                </a:ext>
              </a:extLst>
            </p:cNvPr>
            <p:cNvSpPr/>
            <p:nvPr/>
          </p:nvSpPr>
          <p:spPr>
            <a:xfrm>
              <a:off x="5516998" y="2743994"/>
              <a:ext cx="593026" cy="56302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ED73A01B-BF09-7DAD-1530-6B61F87A6A50}"/>
                </a:ext>
              </a:extLst>
            </p:cNvPr>
            <p:cNvSpPr/>
            <p:nvPr/>
          </p:nvSpPr>
          <p:spPr>
            <a:xfrm>
              <a:off x="5601006" y="2832495"/>
              <a:ext cx="41330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grpSp>
      <p:grpSp>
        <p:nvGrpSpPr>
          <p:cNvPr id="83" name="Group 82">
            <a:extLst>
              <a:ext uri="{FF2B5EF4-FFF2-40B4-BE49-F238E27FC236}">
                <a16:creationId xmlns:a16="http://schemas.microsoft.com/office/drawing/2014/main" id="{F53A7021-E9B1-210C-6DA5-A7B23BF0BD3B}"/>
              </a:ext>
            </a:extLst>
          </p:cNvPr>
          <p:cNvGrpSpPr/>
          <p:nvPr/>
        </p:nvGrpSpPr>
        <p:grpSpPr>
          <a:xfrm>
            <a:off x="3260336" y="1841750"/>
            <a:ext cx="593026" cy="563028"/>
            <a:chOff x="5516998" y="2743994"/>
            <a:chExt cx="593026" cy="563028"/>
          </a:xfrm>
        </p:grpSpPr>
        <p:sp>
          <p:nvSpPr>
            <p:cNvPr id="84" name="Oval 83">
              <a:extLst>
                <a:ext uri="{FF2B5EF4-FFF2-40B4-BE49-F238E27FC236}">
                  <a16:creationId xmlns:a16="http://schemas.microsoft.com/office/drawing/2014/main" id="{8A21BF29-2976-DA4F-244C-83FA5AA01800}"/>
                </a:ext>
              </a:extLst>
            </p:cNvPr>
            <p:cNvSpPr/>
            <p:nvPr/>
          </p:nvSpPr>
          <p:spPr>
            <a:xfrm>
              <a:off x="5516998" y="2743994"/>
              <a:ext cx="593026" cy="56302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50D98076-5A2D-C6C1-206A-3A46872F96B3}"/>
                </a:ext>
              </a:extLst>
            </p:cNvPr>
            <p:cNvSpPr/>
            <p:nvPr/>
          </p:nvSpPr>
          <p:spPr>
            <a:xfrm>
              <a:off x="5601006" y="2832495"/>
              <a:ext cx="41330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grpSp>
      <p:grpSp>
        <p:nvGrpSpPr>
          <p:cNvPr id="86" name="Group 85">
            <a:extLst>
              <a:ext uri="{FF2B5EF4-FFF2-40B4-BE49-F238E27FC236}">
                <a16:creationId xmlns:a16="http://schemas.microsoft.com/office/drawing/2014/main" id="{A659616C-C133-D603-B0B3-000D192FC568}"/>
              </a:ext>
            </a:extLst>
          </p:cNvPr>
          <p:cNvGrpSpPr/>
          <p:nvPr/>
        </p:nvGrpSpPr>
        <p:grpSpPr>
          <a:xfrm>
            <a:off x="4553426" y="3141361"/>
            <a:ext cx="593026" cy="563028"/>
            <a:chOff x="5516998" y="2743994"/>
            <a:chExt cx="593026" cy="563028"/>
          </a:xfrm>
        </p:grpSpPr>
        <p:sp>
          <p:nvSpPr>
            <p:cNvPr id="87" name="Oval 86">
              <a:extLst>
                <a:ext uri="{FF2B5EF4-FFF2-40B4-BE49-F238E27FC236}">
                  <a16:creationId xmlns:a16="http://schemas.microsoft.com/office/drawing/2014/main" id="{AB652B30-6B43-1F7A-8017-C64986F66F01}"/>
                </a:ext>
              </a:extLst>
            </p:cNvPr>
            <p:cNvSpPr/>
            <p:nvPr/>
          </p:nvSpPr>
          <p:spPr>
            <a:xfrm>
              <a:off x="5516998" y="2743994"/>
              <a:ext cx="593026" cy="56302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5645A569-B177-0488-9B10-FFF5563073D3}"/>
                </a:ext>
              </a:extLst>
            </p:cNvPr>
            <p:cNvSpPr/>
            <p:nvPr/>
          </p:nvSpPr>
          <p:spPr>
            <a:xfrm>
              <a:off x="5601006" y="2832495"/>
              <a:ext cx="41330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grpSp>
      <p:grpSp>
        <p:nvGrpSpPr>
          <p:cNvPr id="95" name="Group 94">
            <a:extLst>
              <a:ext uri="{FF2B5EF4-FFF2-40B4-BE49-F238E27FC236}">
                <a16:creationId xmlns:a16="http://schemas.microsoft.com/office/drawing/2014/main" id="{23F1C4EE-19FA-38AB-CDAE-00DD88EFFF16}"/>
              </a:ext>
            </a:extLst>
          </p:cNvPr>
          <p:cNvGrpSpPr/>
          <p:nvPr/>
        </p:nvGrpSpPr>
        <p:grpSpPr>
          <a:xfrm>
            <a:off x="3385089" y="2499765"/>
            <a:ext cx="593026" cy="563028"/>
            <a:chOff x="5516998" y="2743994"/>
            <a:chExt cx="593026" cy="563028"/>
          </a:xfrm>
        </p:grpSpPr>
        <p:sp>
          <p:nvSpPr>
            <p:cNvPr id="96" name="Oval 95">
              <a:extLst>
                <a:ext uri="{FF2B5EF4-FFF2-40B4-BE49-F238E27FC236}">
                  <a16:creationId xmlns:a16="http://schemas.microsoft.com/office/drawing/2014/main" id="{2A44F1F1-3412-8A2B-29D2-30EDD3922A23}"/>
                </a:ext>
              </a:extLst>
            </p:cNvPr>
            <p:cNvSpPr/>
            <p:nvPr/>
          </p:nvSpPr>
          <p:spPr>
            <a:xfrm>
              <a:off x="5516998" y="2743994"/>
              <a:ext cx="593026" cy="56302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B6B48D1A-EB97-C47D-C43E-2B2F572E44E4}"/>
                </a:ext>
              </a:extLst>
            </p:cNvPr>
            <p:cNvSpPr/>
            <p:nvPr/>
          </p:nvSpPr>
          <p:spPr>
            <a:xfrm>
              <a:off x="5604976" y="2832320"/>
              <a:ext cx="41706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NZ" sz="800" dirty="0"/>
                <a:t>QW</a:t>
              </a:r>
              <a:endParaRPr lang="en-US" sz="800" dirty="0"/>
            </a:p>
          </p:txBody>
        </p:sp>
      </p:grpSp>
      <p:grpSp>
        <p:nvGrpSpPr>
          <p:cNvPr id="98" name="Group 97">
            <a:extLst>
              <a:ext uri="{FF2B5EF4-FFF2-40B4-BE49-F238E27FC236}">
                <a16:creationId xmlns:a16="http://schemas.microsoft.com/office/drawing/2014/main" id="{B035D697-DB75-7D2D-B21D-E31B366181C8}"/>
              </a:ext>
            </a:extLst>
          </p:cNvPr>
          <p:cNvGrpSpPr/>
          <p:nvPr/>
        </p:nvGrpSpPr>
        <p:grpSpPr>
          <a:xfrm>
            <a:off x="2098036" y="3043264"/>
            <a:ext cx="593026" cy="563028"/>
            <a:chOff x="5516998" y="2743994"/>
            <a:chExt cx="593026" cy="563028"/>
          </a:xfrm>
        </p:grpSpPr>
        <p:sp>
          <p:nvSpPr>
            <p:cNvPr id="99" name="Oval 98">
              <a:extLst>
                <a:ext uri="{FF2B5EF4-FFF2-40B4-BE49-F238E27FC236}">
                  <a16:creationId xmlns:a16="http://schemas.microsoft.com/office/drawing/2014/main" id="{2E4E9B34-53E9-20B2-F5C6-1AA21707B689}"/>
                </a:ext>
              </a:extLst>
            </p:cNvPr>
            <p:cNvSpPr/>
            <p:nvPr/>
          </p:nvSpPr>
          <p:spPr>
            <a:xfrm>
              <a:off x="5516998" y="2743994"/>
              <a:ext cx="593026" cy="56302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A924A9AD-E9BF-E3A6-C284-CC24D1A85363}"/>
                </a:ext>
              </a:extLst>
            </p:cNvPr>
            <p:cNvSpPr/>
            <p:nvPr/>
          </p:nvSpPr>
          <p:spPr>
            <a:xfrm>
              <a:off x="5604976" y="2832320"/>
              <a:ext cx="41706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NZ" sz="800" dirty="0"/>
                <a:t>QW</a:t>
              </a:r>
              <a:endParaRPr lang="en-US" sz="800" dirty="0"/>
            </a:p>
          </p:txBody>
        </p:sp>
      </p:grpSp>
      <p:grpSp>
        <p:nvGrpSpPr>
          <p:cNvPr id="101" name="Group 100">
            <a:extLst>
              <a:ext uri="{FF2B5EF4-FFF2-40B4-BE49-F238E27FC236}">
                <a16:creationId xmlns:a16="http://schemas.microsoft.com/office/drawing/2014/main" id="{EAC52658-0B5E-80C9-4B54-77E72128C105}"/>
              </a:ext>
            </a:extLst>
          </p:cNvPr>
          <p:cNvGrpSpPr/>
          <p:nvPr/>
        </p:nvGrpSpPr>
        <p:grpSpPr>
          <a:xfrm>
            <a:off x="4097416" y="2052407"/>
            <a:ext cx="593026" cy="563028"/>
            <a:chOff x="5516998" y="2743994"/>
            <a:chExt cx="593026" cy="563028"/>
          </a:xfrm>
        </p:grpSpPr>
        <p:sp>
          <p:nvSpPr>
            <p:cNvPr id="102" name="Oval 101">
              <a:extLst>
                <a:ext uri="{FF2B5EF4-FFF2-40B4-BE49-F238E27FC236}">
                  <a16:creationId xmlns:a16="http://schemas.microsoft.com/office/drawing/2014/main" id="{386DD068-1113-0E72-EB4E-69D63A749CB0}"/>
                </a:ext>
              </a:extLst>
            </p:cNvPr>
            <p:cNvSpPr/>
            <p:nvPr/>
          </p:nvSpPr>
          <p:spPr>
            <a:xfrm>
              <a:off x="5516998" y="2743994"/>
              <a:ext cx="593026" cy="56302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8CB88321-2F29-5C16-AB74-04BFBAE65C8D}"/>
                </a:ext>
              </a:extLst>
            </p:cNvPr>
            <p:cNvSpPr/>
            <p:nvPr/>
          </p:nvSpPr>
          <p:spPr>
            <a:xfrm>
              <a:off x="5604976" y="2832320"/>
              <a:ext cx="41706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800" dirty="0"/>
            </a:p>
          </p:txBody>
        </p:sp>
      </p:grpSp>
      <p:grpSp>
        <p:nvGrpSpPr>
          <p:cNvPr id="104" name="Group 103">
            <a:extLst>
              <a:ext uri="{FF2B5EF4-FFF2-40B4-BE49-F238E27FC236}">
                <a16:creationId xmlns:a16="http://schemas.microsoft.com/office/drawing/2014/main" id="{37BB9931-E849-FB79-159E-71F146829EDA}"/>
              </a:ext>
            </a:extLst>
          </p:cNvPr>
          <p:cNvGrpSpPr/>
          <p:nvPr/>
        </p:nvGrpSpPr>
        <p:grpSpPr>
          <a:xfrm>
            <a:off x="9819517" y="2207963"/>
            <a:ext cx="593026" cy="563028"/>
            <a:chOff x="5516998" y="2743994"/>
            <a:chExt cx="593026" cy="563028"/>
          </a:xfrm>
        </p:grpSpPr>
        <p:sp>
          <p:nvSpPr>
            <p:cNvPr id="105" name="Oval 104">
              <a:extLst>
                <a:ext uri="{FF2B5EF4-FFF2-40B4-BE49-F238E27FC236}">
                  <a16:creationId xmlns:a16="http://schemas.microsoft.com/office/drawing/2014/main" id="{B978E95A-CE43-0744-22D4-EF93250C4D3D}"/>
                </a:ext>
              </a:extLst>
            </p:cNvPr>
            <p:cNvSpPr/>
            <p:nvPr/>
          </p:nvSpPr>
          <p:spPr>
            <a:xfrm>
              <a:off x="5516998" y="2743994"/>
              <a:ext cx="593026" cy="56302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1A43A-4CFA-B439-783D-567EF2CD49C9}"/>
                </a:ext>
              </a:extLst>
            </p:cNvPr>
            <p:cNvSpPr/>
            <p:nvPr/>
          </p:nvSpPr>
          <p:spPr>
            <a:xfrm>
              <a:off x="5604976" y="2832320"/>
              <a:ext cx="41706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NZ" sz="800" dirty="0"/>
                <a:t>GC</a:t>
              </a:r>
              <a:endParaRPr lang="en-US" sz="800" dirty="0"/>
            </a:p>
          </p:txBody>
        </p:sp>
      </p:grpSp>
      <p:grpSp>
        <p:nvGrpSpPr>
          <p:cNvPr id="37" name="Group 36">
            <a:extLst>
              <a:ext uri="{FF2B5EF4-FFF2-40B4-BE49-F238E27FC236}">
                <a16:creationId xmlns:a16="http://schemas.microsoft.com/office/drawing/2014/main" id="{EE43BD1A-4E81-88E1-CF12-9BAA12A44217}"/>
              </a:ext>
            </a:extLst>
          </p:cNvPr>
          <p:cNvGrpSpPr/>
          <p:nvPr/>
        </p:nvGrpSpPr>
        <p:grpSpPr>
          <a:xfrm>
            <a:off x="9533715" y="1830806"/>
            <a:ext cx="593026" cy="563028"/>
            <a:chOff x="5516998" y="2743994"/>
            <a:chExt cx="593026" cy="563028"/>
          </a:xfrm>
        </p:grpSpPr>
        <p:sp>
          <p:nvSpPr>
            <p:cNvPr id="38" name="Oval 37">
              <a:extLst>
                <a:ext uri="{FF2B5EF4-FFF2-40B4-BE49-F238E27FC236}">
                  <a16:creationId xmlns:a16="http://schemas.microsoft.com/office/drawing/2014/main" id="{6C963F95-AAA5-8475-333B-282F16AD4F5F}"/>
                </a:ext>
              </a:extLst>
            </p:cNvPr>
            <p:cNvSpPr/>
            <p:nvPr/>
          </p:nvSpPr>
          <p:spPr>
            <a:xfrm>
              <a:off x="5516998" y="2743994"/>
              <a:ext cx="593026" cy="563028"/>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66A13DC-E958-43F8-B67E-1264DF32C279}"/>
                </a:ext>
              </a:extLst>
            </p:cNvPr>
            <p:cNvSpPr/>
            <p:nvPr/>
          </p:nvSpPr>
          <p:spPr>
            <a:xfrm>
              <a:off x="5606254" y="2832495"/>
              <a:ext cx="408061"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PI</a:t>
              </a:r>
              <a:endParaRPr lang="en-US" sz="1100" dirty="0"/>
            </a:p>
          </p:txBody>
        </p:sp>
      </p:grpSp>
      <p:sp>
        <p:nvSpPr>
          <p:cNvPr id="107" name="TextBox 106">
            <a:extLst>
              <a:ext uri="{FF2B5EF4-FFF2-40B4-BE49-F238E27FC236}">
                <a16:creationId xmlns:a16="http://schemas.microsoft.com/office/drawing/2014/main" id="{13BA8FCE-90AB-A597-F8F0-F55C94419CB6}"/>
              </a:ext>
            </a:extLst>
          </p:cNvPr>
          <p:cNvSpPr txBox="1"/>
          <p:nvPr/>
        </p:nvSpPr>
        <p:spPr>
          <a:xfrm>
            <a:off x="11134469" y="1241255"/>
            <a:ext cx="1026304" cy="200055"/>
          </a:xfrm>
          <a:prstGeom prst="rect">
            <a:avLst/>
          </a:prstGeom>
          <a:noFill/>
        </p:spPr>
        <p:txBody>
          <a:bodyPr wrap="square" rtlCol="0">
            <a:spAutoFit/>
          </a:bodyPr>
          <a:lstStyle/>
          <a:p>
            <a:r>
              <a:rPr lang="en-NZ" sz="700" b="1" dirty="0"/>
              <a:t>THEMES:</a:t>
            </a:r>
            <a:endParaRPr lang="en-US" sz="700" b="1" dirty="0"/>
          </a:p>
        </p:txBody>
      </p:sp>
      <p:sp>
        <p:nvSpPr>
          <p:cNvPr id="108" name="TextBox 107">
            <a:extLst>
              <a:ext uri="{FF2B5EF4-FFF2-40B4-BE49-F238E27FC236}">
                <a16:creationId xmlns:a16="http://schemas.microsoft.com/office/drawing/2014/main" id="{C50ECACE-15AA-7241-2E2C-CE435C917AEB}"/>
              </a:ext>
            </a:extLst>
          </p:cNvPr>
          <p:cNvSpPr txBox="1"/>
          <p:nvPr/>
        </p:nvSpPr>
        <p:spPr>
          <a:xfrm>
            <a:off x="11134469" y="4817205"/>
            <a:ext cx="1026304" cy="200055"/>
          </a:xfrm>
          <a:prstGeom prst="rect">
            <a:avLst/>
          </a:prstGeom>
          <a:noFill/>
        </p:spPr>
        <p:txBody>
          <a:bodyPr wrap="square" rtlCol="0">
            <a:spAutoFit/>
          </a:bodyPr>
          <a:lstStyle/>
          <a:p>
            <a:r>
              <a:rPr lang="en-NZ" sz="700" b="1" dirty="0"/>
              <a:t>TIMEFRAME:</a:t>
            </a:r>
            <a:endParaRPr lang="en-US" sz="700" b="1" dirty="0"/>
          </a:p>
        </p:txBody>
      </p:sp>
      <p:grpSp>
        <p:nvGrpSpPr>
          <p:cNvPr id="109" name="Group 108">
            <a:extLst>
              <a:ext uri="{FF2B5EF4-FFF2-40B4-BE49-F238E27FC236}">
                <a16:creationId xmlns:a16="http://schemas.microsoft.com/office/drawing/2014/main" id="{70BB3B0D-8EE5-6CC2-9EF1-386FBC040D70}"/>
              </a:ext>
            </a:extLst>
          </p:cNvPr>
          <p:cNvGrpSpPr/>
          <p:nvPr/>
        </p:nvGrpSpPr>
        <p:grpSpPr>
          <a:xfrm>
            <a:off x="2226109" y="1632733"/>
            <a:ext cx="593026" cy="563028"/>
            <a:chOff x="5516998" y="2743994"/>
            <a:chExt cx="593026" cy="563028"/>
          </a:xfrm>
        </p:grpSpPr>
        <p:sp>
          <p:nvSpPr>
            <p:cNvPr id="110" name="Oval 109">
              <a:extLst>
                <a:ext uri="{FF2B5EF4-FFF2-40B4-BE49-F238E27FC236}">
                  <a16:creationId xmlns:a16="http://schemas.microsoft.com/office/drawing/2014/main" id="{E76CD014-BFB8-9B49-4BAA-66345178BE38}"/>
                </a:ext>
              </a:extLst>
            </p:cNvPr>
            <p:cNvSpPr/>
            <p:nvPr/>
          </p:nvSpPr>
          <p:spPr>
            <a:xfrm>
              <a:off x="5516998" y="2743994"/>
              <a:ext cx="593026" cy="56302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275FEE07-19F8-BBED-2AB6-49FC5CA3EC03}"/>
                </a:ext>
              </a:extLst>
            </p:cNvPr>
            <p:cNvSpPr/>
            <p:nvPr/>
          </p:nvSpPr>
          <p:spPr>
            <a:xfrm>
              <a:off x="5601006" y="2832495"/>
              <a:ext cx="41330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QW</a:t>
              </a:r>
              <a:endParaRPr lang="en-US" sz="1100" dirty="0"/>
            </a:p>
          </p:txBody>
        </p:sp>
      </p:grpSp>
      <p:grpSp>
        <p:nvGrpSpPr>
          <p:cNvPr id="118" name="Group 117">
            <a:extLst>
              <a:ext uri="{FF2B5EF4-FFF2-40B4-BE49-F238E27FC236}">
                <a16:creationId xmlns:a16="http://schemas.microsoft.com/office/drawing/2014/main" id="{37B19F53-BB76-26A0-A72A-2079ABFA366A}"/>
              </a:ext>
            </a:extLst>
          </p:cNvPr>
          <p:cNvGrpSpPr/>
          <p:nvPr/>
        </p:nvGrpSpPr>
        <p:grpSpPr>
          <a:xfrm>
            <a:off x="2634334" y="1616414"/>
            <a:ext cx="593026" cy="563028"/>
            <a:chOff x="5516998" y="2743994"/>
            <a:chExt cx="593026" cy="563028"/>
          </a:xfrm>
        </p:grpSpPr>
        <p:sp>
          <p:nvSpPr>
            <p:cNvPr id="119" name="Oval 118">
              <a:extLst>
                <a:ext uri="{FF2B5EF4-FFF2-40B4-BE49-F238E27FC236}">
                  <a16:creationId xmlns:a16="http://schemas.microsoft.com/office/drawing/2014/main" id="{8C3A3E92-692A-B878-6970-17C72145D139}"/>
                </a:ext>
              </a:extLst>
            </p:cNvPr>
            <p:cNvSpPr/>
            <p:nvPr/>
          </p:nvSpPr>
          <p:spPr>
            <a:xfrm>
              <a:off x="5516998" y="2743994"/>
              <a:ext cx="593026" cy="563028"/>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3E9D3D25-19C8-1BE6-3EA0-C0F7F6297EB1}"/>
                </a:ext>
              </a:extLst>
            </p:cNvPr>
            <p:cNvSpPr/>
            <p:nvPr/>
          </p:nvSpPr>
          <p:spPr>
            <a:xfrm>
              <a:off x="5606254" y="2832495"/>
              <a:ext cx="408061"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PI</a:t>
              </a:r>
              <a:endParaRPr lang="en-US" sz="1100" dirty="0"/>
            </a:p>
          </p:txBody>
        </p:sp>
      </p:grpSp>
      <p:grpSp>
        <p:nvGrpSpPr>
          <p:cNvPr id="121" name="Group 120">
            <a:extLst>
              <a:ext uri="{FF2B5EF4-FFF2-40B4-BE49-F238E27FC236}">
                <a16:creationId xmlns:a16="http://schemas.microsoft.com/office/drawing/2014/main" id="{A143A0C0-C2C8-95D4-8AD3-F0F899CFC01C}"/>
              </a:ext>
            </a:extLst>
          </p:cNvPr>
          <p:cNvGrpSpPr/>
          <p:nvPr/>
        </p:nvGrpSpPr>
        <p:grpSpPr>
          <a:xfrm>
            <a:off x="1482944" y="2725867"/>
            <a:ext cx="593026" cy="563028"/>
            <a:chOff x="5516998" y="2743994"/>
            <a:chExt cx="593026" cy="563028"/>
          </a:xfrm>
        </p:grpSpPr>
        <p:sp>
          <p:nvSpPr>
            <p:cNvPr id="122" name="Oval 121">
              <a:extLst>
                <a:ext uri="{FF2B5EF4-FFF2-40B4-BE49-F238E27FC236}">
                  <a16:creationId xmlns:a16="http://schemas.microsoft.com/office/drawing/2014/main" id="{21552B63-4AAB-DF4E-B1DC-BA69B75B0D73}"/>
                </a:ext>
              </a:extLst>
            </p:cNvPr>
            <p:cNvSpPr/>
            <p:nvPr/>
          </p:nvSpPr>
          <p:spPr>
            <a:xfrm>
              <a:off x="5516998" y="2743994"/>
              <a:ext cx="593026" cy="56302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3CDEE96F-8CC6-0FDB-42A7-FB66867BA0B5}"/>
                </a:ext>
              </a:extLst>
            </p:cNvPr>
            <p:cNvSpPr/>
            <p:nvPr/>
          </p:nvSpPr>
          <p:spPr>
            <a:xfrm>
              <a:off x="5601006" y="2832495"/>
              <a:ext cx="41330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QW</a:t>
              </a:r>
              <a:endParaRPr lang="en-US" sz="1100" dirty="0"/>
            </a:p>
          </p:txBody>
        </p:sp>
      </p:grpSp>
      <p:grpSp>
        <p:nvGrpSpPr>
          <p:cNvPr id="124" name="Group 123">
            <a:extLst>
              <a:ext uri="{FF2B5EF4-FFF2-40B4-BE49-F238E27FC236}">
                <a16:creationId xmlns:a16="http://schemas.microsoft.com/office/drawing/2014/main" id="{BB259A00-DBDB-73D5-4A47-7C127C6123D5}"/>
              </a:ext>
            </a:extLst>
          </p:cNvPr>
          <p:cNvGrpSpPr/>
          <p:nvPr/>
        </p:nvGrpSpPr>
        <p:grpSpPr>
          <a:xfrm>
            <a:off x="6127212" y="3185613"/>
            <a:ext cx="593026" cy="563028"/>
            <a:chOff x="5516998" y="2743994"/>
            <a:chExt cx="593026" cy="563028"/>
          </a:xfrm>
        </p:grpSpPr>
        <p:sp>
          <p:nvSpPr>
            <p:cNvPr id="125" name="Oval 124">
              <a:extLst>
                <a:ext uri="{FF2B5EF4-FFF2-40B4-BE49-F238E27FC236}">
                  <a16:creationId xmlns:a16="http://schemas.microsoft.com/office/drawing/2014/main" id="{07556F95-CA92-F3A8-69F4-90CFDF5FD558}"/>
                </a:ext>
              </a:extLst>
            </p:cNvPr>
            <p:cNvSpPr/>
            <p:nvPr/>
          </p:nvSpPr>
          <p:spPr>
            <a:xfrm>
              <a:off x="5516998" y="2743994"/>
              <a:ext cx="593026" cy="56302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FF68A6FE-2B6A-0C40-E7F9-0EB07EC6393A}"/>
                </a:ext>
              </a:extLst>
            </p:cNvPr>
            <p:cNvSpPr/>
            <p:nvPr/>
          </p:nvSpPr>
          <p:spPr>
            <a:xfrm>
              <a:off x="5601006" y="2832495"/>
              <a:ext cx="41330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PI</a:t>
              </a:r>
              <a:endParaRPr lang="en-US" sz="1100" dirty="0"/>
            </a:p>
          </p:txBody>
        </p:sp>
      </p:grpSp>
      <p:grpSp>
        <p:nvGrpSpPr>
          <p:cNvPr id="19" name="Group 18">
            <a:extLst>
              <a:ext uri="{FF2B5EF4-FFF2-40B4-BE49-F238E27FC236}">
                <a16:creationId xmlns:a16="http://schemas.microsoft.com/office/drawing/2014/main" id="{60D75CDA-61A0-8F05-443F-F3BA35DBD143}"/>
              </a:ext>
            </a:extLst>
          </p:cNvPr>
          <p:cNvGrpSpPr/>
          <p:nvPr/>
        </p:nvGrpSpPr>
        <p:grpSpPr>
          <a:xfrm>
            <a:off x="6136992" y="2725867"/>
            <a:ext cx="593026" cy="563028"/>
            <a:chOff x="5516998" y="2743994"/>
            <a:chExt cx="593026" cy="563028"/>
          </a:xfrm>
        </p:grpSpPr>
        <p:sp>
          <p:nvSpPr>
            <p:cNvPr id="20" name="Oval 19">
              <a:extLst>
                <a:ext uri="{FF2B5EF4-FFF2-40B4-BE49-F238E27FC236}">
                  <a16:creationId xmlns:a16="http://schemas.microsoft.com/office/drawing/2014/main" id="{B19E23EA-A49B-2037-5F9A-1B8D842AC720}"/>
                </a:ext>
              </a:extLst>
            </p:cNvPr>
            <p:cNvSpPr/>
            <p:nvPr/>
          </p:nvSpPr>
          <p:spPr>
            <a:xfrm>
              <a:off x="5516998" y="2743994"/>
              <a:ext cx="593026" cy="56302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B0AE6EA-21C1-1238-0C55-DC4E2251158D}"/>
                </a:ext>
              </a:extLst>
            </p:cNvPr>
            <p:cNvSpPr/>
            <p:nvPr/>
          </p:nvSpPr>
          <p:spPr>
            <a:xfrm>
              <a:off x="5601006" y="2832495"/>
              <a:ext cx="41330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PI</a:t>
              </a:r>
              <a:endParaRPr lang="en-US" sz="1100" dirty="0"/>
            </a:p>
          </p:txBody>
        </p:sp>
      </p:grpSp>
      <p:grpSp>
        <p:nvGrpSpPr>
          <p:cNvPr id="127" name="Group 126">
            <a:extLst>
              <a:ext uri="{FF2B5EF4-FFF2-40B4-BE49-F238E27FC236}">
                <a16:creationId xmlns:a16="http://schemas.microsoft.com/office/drawing/2014/main" id="{79C0C4E0-224A-0C5D-7AE0-5E7FC9410AF5}"/>
              </a:ext>
            </a:extLst>
          </p:cNvPr>
          <p:cNvGrpSpPr/>
          <p:nvPr/>
        </p:nvGrpSpPr>
        <p:grpSpPr>
          <a:xfrm>
            <a:off x="3041088" y="1632768"/>
            <a:ext cx="593026" cy="563028"/>
            <a:chOff x="5516998" y="2743994"/>
            <a:chExt cx="593026" cy="563028"/>
          </a:xfrm>
        </p:grpSpPr>
        <p:sp>
          <p:nvSpPr>
            <p:cNvPr id="128" name="Oval 127">
              <a:extLst>
                <a:ext uri="{FF2B5EF4-FFF2-40B4-BE49-F238E27FC236}">
                  <a16:creationId xmlns:a16="http://schemas.microsoft.com/office/drawing/2014/main" id="{3F6101F4-E941-FD03-1DC5-273CB6857AB4}"/>
                </a:ext>
              </a:extLst>
            </p:cNvPr>
            <p:cNvSpPr/>
            <p:nvPr/>
          </p:nvSpPr>
          <p:spPr>
            <a:xfrm>
              <a:off x="5516998" y="2743994"/>
              <a:ext cx="593026" cy="56302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A68CE264-D321-9F12-B7E2-0B0D67059288}"/>
                </a:ext>
              </a:extLst>
            </p:cNvPr>
            <p:cNvSpPr/>
            <p:nvPr/>
          </p:nvSpPr>
          <p:spPr>
            <a:xfrm>
              <a:off x="5601006" y="2832495"/>
              <a:ext cx="41330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PI</a:t>
              </a:r>
              <a:endParaRPr lang="en-US" sz="800" dirty="0"/>
            </a:p>
          </p:txBody>
        </p:sp>
      </p:grpSp>
      <p:grpSp>
        <p:nvGrpSpPr>
          <p:cNvPr id="130" name="Group 129">
            <a:extLst>
              <a:ext uri="{FF2B5EF4-FFF2-40B4-BE49-F238E27FC236}">
                <a16:creationId xmlns:a16="http://schemas.microsoft.com/office/drawing/2014/main" id="{A6DB878E-E2FD-46D1-AC83-F955A76905FB}"/>
              </a:ext>
            </a:extLst>
          </p:cNvPr>
          <p:cNvGrpSpPr/>
          <p:nvPr/>
        </p:nvGrpSpPr>
        <p:grpSpPr>
          <a:xfrm>
            <a:off x="7202566" y="2393834"/>
            <a:ext cx="593026" cy="563028"/>
            <a:chOff x="5516998" y="2743994"/>
            <a:chExt cx="593026" cy="563028"/>
          </a:xfrm>
        </p:grpSpPr>
        <p:sp>
          <p:nvSpPr>
            <p:cNvPr id="131" name="Oval 130">
              <a:extLst>
                <a:ext uri="{FF2B5EF4-FFF2-40B4-BE49-F238E27FC236}">
                  <a16:creationId xmlns:a16="http://schemas.microsoft.com/office/drawing/2014/main" id="{68E9F1FF-C61E-CF02-B59A-DE4D3A2B5FB3}"/>
                </a:ext>
              </a:extLst>
            </p:cNvPr>
            <p:cNvSpPr/>
            <p:nvPr/>
          </p:nvSpPr>
          <p:spPr>
            <a:xfrm>
              <a:off x="5516998" y="2743994"/>
              <a:ext cx="593026" cy="563028"/>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49FD3F20-C95A-C25C-16B6-E983999F523C}"/>
                </a:ext>
              </a:extLst>
            </p:cNvPr>
            <p:cNvSpPr/>
            <p:nvPr/>
          </p:nvSpPr>
          <p:spPr>
            <a:xfrm>
              <a:off x="5606254" y="2832495"/>
              <a:ext cx="408061"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GC</a:t>
              </a:r>
              <a:endParaRPr lang="en-US" sz="1100" dirty="0"/>
            </a:p>
          </p:txBody>
        </p:sp>
      </p:grpSp>
      <p:grpSp>
        <p:nvGrpSpPr>
          <p:cNvPr id="136" name="Group 135">
            <a:extLst>
              <a:ext uri="{FF2B5EF4-FFF2-40B4-BE49-F238E27FC236}">
                <a16:creationId xmlns:a16="http://schemas.microsoft.com/office/drawing/2014/main" id="{CD6707E5-172D-BCD8-72F0-A9D98EC2745B}"/>
              </a:ext>
            </a:extLst>
          </p:cNvPr>
          <p:cNvGrpSpPr/>
          <p:nvPr/>
        </p:nvGrpSpPr>
        <p:grpSpPr>
          <a:xfrm>
            <a:off x="2476794" y="3195324"/>
            <a:ext cx="593026" cy="563028"/>
            <a:chOff x="5516998" y="2743994"/>
            <a:chExt cx="593026" cy="563028"/>
          </a:xfrm>
        </p:grpSpPr>
        <p:sp>
          <p:nvSpPr>
            <p:cNvPr id="137" name="Oval 136">
              <a:extLst>
                <a:ext uri="{FF2B5EF4-FFF2-40B4-BE49-F238E27FC236}">
                  <a16:creationId xmlns:a16="http://schemas.microsoft.com/office/drawing/2014/main" id="{325F3E04-7AD1-AC52-76B3-92631A02159E}"/>
                </a:ext>
              </a:extLst>
            </p:cNvPr>
            <p:cNvSpPr/>
            <p:nvPr/>
          </p:nvSpPr>
          <p:spPr>
            <a:xfrm>
              <a:off x="5516998" y="2743994"/>
              <a:ext cx="593026" cy="56302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49DB867C-EF01-9FA3-5AAB-06FEC5A79B44}"/>
                </a:ext>
              </a:extLst>
            </p:cNvPr>
            <p:cNvSpPr/>
            <p:nvPr/>
          </p:nvSpPr>
          <p:spPr>
            <a:xfrm>
              <a:off x="5604976" y="2832320"/>
              <a:ext cx="41706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NZ" sz="800" dirty="0"/>
                <a:t>QW</a:t>
              </a:r>
              <a:endParaRPr lang="en-US" sz="800" dirty="0"/>
            </a:p>
          </p:txBody>
        </p:sp>
      </p:grpSp>
      <p:grpSp>
        <p:nvGrpSpPr>
          <p:cNvPr id="139" name="Group 138">
            <a:extLst>
              <a:ext uri="{FF2B5EF4-FFF2-40B4-BE49-F238E27FC236}">
                <a16:creationId xmlns:a16="http://schemas.microsoft.com/office/drawing/2014/main" id="{14F8419D-C5FD-2C39-85D7-2CC38E48704D}"/>
              </a:ext>
            </a:extLst>
          </p:cNvPr>
          <p:cNvGrpSpPr/>
          <p:nvPr/>
        </p:nvGrpSpPr>
        <p:grpSpPr>
          <a:xfrm>
            <a:off x="3162565" y="3033579"/>
            <a:ext cx="593026" cy="563028"/>
            <a:chOff x="5516998" y="2743994"/>
            <a:chExt cx="593026" cy="563028"/>
          </a:xfrm>
        </p:grpSpPr>
        <p:sp>
          <p:nvSpPr>
            <p:cNvPr id="140" name="Oval 139">
              <a:extLst>
                <a:ext uri="{FF2B5EF4-FFF2-40B4-BE49-F238E27FC236}">
                  <a16:creationId xmlns:a16="http://schemas.microsoft.com/office/drawing/2014/main" id="{FCFEB1EB-5E96-E98A-3863-4EE8A39C5AE6}"/>
                </a:ext>
              </a:extLst>
            </p:cNvPr>
            <p:cNvSpPr/>
            <p:nvPr/>
          </p:nvSpPr>
          <p:spPr>
            <a:xfrm>
              <a:off x="5516998" y="2743994"/>
              <a:ext cx="593026" cy="56302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28C03E4D-B466-C0C9-814D-D303F2E77EEC}"/>
                </a:ext>
              </a:extLst>
            </p:cNvPr>
            <p:cNvSpPr/>
            <p:nvPr/>
          </p:nvSpPr>
          <p:spPr>
            <a:xfrm>
              <a:off x="5604976" y="2832320"/>
              <a:ext cx="41706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NZ" sz="800" dirty="0"/>
                <a:t>QW</a:t>
              </a:r>
              <a:endParaRPr lang="en-US" sz="800" dirty="0"/>
            </a:p>
          </p:txBody>
        </p:sp>
      </p:grpSp>
      <p:grpSp>
        <p:nvGrpSpPr>
          <p:cNvPr id="142" name="Group 141">
            <a:extLst>
              <a:ext uri="{FF2B5EF4-FFF2-40B4-BE49-F238E27FC236}">
                <a16:creationId xmlns:a16="http://schemas.microsoft.com/office/drawing/2014/main" id="{9DAC0303-3546-BCA5-62CC-2D807534DBD3}"/>
              </a:ext>
            </a:extLst>
          </p:cNvPr>
          <p:cNvGrpSpPr/>
          <p:nvPr/>
        </p:nvGrpSpPr>
        <p:grpSpPr>
          <a:xfrm>
            <a:off x="2615026" y="2699302"/>
            <a:ext cx="593026" cy="563028"/>
            <a:chOff x="5516998" y="2743994"/>
            <a:chExt cx="593026" cy="563028"/>
          </a:xfrm>
        </p:grpSpPr>
        <p:sp>
          <p:nvSpPr>
            <p:cNvPr id="143" name="Oval 142">
              <a:extLst>
                <a:ext uri="{FF2B5EF4-FFF2-40B4-BE49-F238E27FC236}">
                  <a16:creationId xmlns:a16="http://schemas.microsoft.com/office/drawing/2014/main" id="{ED0D506D-08A8-029B-93CE-B8B021EC7EE5}"/>
                </a:ext>
              </a:extLst>
            </p:cNvPr>
            <p:cNvSpPr/>
            <p:nvPr/>
          </p:nvSpPr>
          <p:spPr>
            <a:xfrm>
              <a:off x="5516998" y="2743994"/>
              <a:ext cx="593026" cy="56302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FFC69A47-7A99-C858-7E35-E6811E82FF61}"/>
                </a:ext>
              </a:extLst>
            </p:cNvPr>
            <p:cNvSpPr/>
            <p:nvPr/>
          </p:nvSpPr>
          <p:spPr>
            <a:xfrm>
              <a:off x="5604976" y="2832320"/>
              <a:ext cx="41706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NZ" sz="800" dirty="0"/>
                <a:t>QW</a:t>
              </a:r>
              <a:endParaRPr lang="en-US" sz="800" dirty="0"/>
            </a:p>
          </p:txBody>
        </p:sp>
      </p:grpSp>
      <p:grpSp>
        <p:nvGrpSpPr>
          <p:cNvPr id="145" name="Group 144">
            <a:extLst>
              <a:ext uri="{FF2B5EF4-FFF2-40B4-BE49-F238E27FC236}">
                <a16:creationId xmlns:a16="http://schemas.microsoft.com/office/drawing/2014/main" id="{2257AC2A-7CAE-C8FB-EDBB-4CE2E3C63473}"/>
              </a:ext>
            </a:extLst>
          </p:cNvPr>
          <p:cNvGrpSpPr/>
          <p:nvPr/>
        </p:nvGrpSpPr>
        <p:grpSpPr>
          <a:xfrm>
            <a:off x="4417633" y="2734812"/>
            <a:ext cx="593026" cy="563028"/>
            <a:chOff x="5516998" y="2743994"/>
            <a:chExt cx="593026" cy="563028"/>
          </a:xfrm>
        </p:grpSpPr>
        <p:sp>
          <p:nvSpPr>
            <p:cNvPr id="146" name="Oval 145">
              <a:extLst>
                <a:ext uri="{FF2B5EF4-FFF2-40B4-BE49-F238E27FC236}">
                  <a16:creationId xmlns:a16="http://schemas.microsoft.com/office/drawing/2014/main" id="{76802F1F-8382-0B32-EA53-A3D60155CD01}"/>
                </a:ext>
              </a:extLst>
            </p:cNvPr>
            <p:cNvSpPr/>
            <p:nvPr/>
          </p:nvSpPr>
          <p:spPr>
            <a:xfrm>
              <a:off x="5516998" y="2743994"/>
              <a:ext cx="593026" cy="56302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1B169662-5032-2B3E-9FC9-9F2244739A30}"/>
                </a:ext>
              </a:extLst>
            </p:cNvPr>
            <p:cNvSpPr/>
            <p:nvPr/>
          </p:nvSpPr>
          <p:spPr>
            <a:xfrm>
              <a:off x="5604976" y="2832320"/>
              <a:ext cx="41706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NZ" sz="800" dirty="0"/>
                <a:t>PI</a:t>
              </a:r>
              <a:endParaRPr lang="en-US" sz="800" dirty="0"/>
            </a:p>
          </p:txBody>
        </p:sp>
      </p:grpSp>
      <p:grpSp>
        <p:nvGrpSpPr>
          <p:cNvPr id="148" name="Group 147">
            <a:extLst>
              <a:ext uri="{FF2B5EF4-FFF2-40B4-BE49-F238E27FC236}">
                <a16:creationId xmlns:a16="http://schemas.microsoft.com/office/drawing/2014/main" id="{89F79410-0DF2-2AC8-FD05-C8AC689C08B4}"/>
              </a:ext>
            </a:extLst>
          </p:cNvPr>
          <p:cNvGrpSpPr/>
          <p:nvPr/>
        </p:nvGrpSpPr>
        <p:grpSpPr>
          <a:xfrm>
            <a:off x="4487895" y="2105197"/>
            <a:ext cx="593026" cy="563028"/>
            <a:chOff x="5516998" y="2743994"/>
            <a:chExt cx="593026" cy="563028"/>
          </a:xfrm>
        </p:grpSpPr>
        <p:sp>
          <p:nvSpPr>
            <p:cNvPr id="149" name="Oval 148">
              <a:extLst>
                <a:ext uri="{FF2B5EF4-FFF2-40B4-BE49-F238E27FC236}">
                  <a16:creationId xmlns:a16="http://schemas.microsoft.com/office/drawing/2014/main" id="{C66E878C-781C-D50F-B98A-55B70D2BDB69}"/>
                </a:ext>
              </a:extLst>
            </p:cNvPr>
            <p:cNvSpPr/>
            <p:nvPr/>
          </p:nvSpPr>
          <p:spPr>
            <a:xfrm>
              <a:off x="5516998" y="2743994"/>
              <a:ext cx="593026" cy="56302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6576E6AB-4028-3756-9D78-1E55E8C62106}"/>
                </a:ext>
              </a:extLst>
            </p:cNvPr>
            <p:cNvSpPr/>
            <p:nvPr/>
          </p:nvSpPr>
          <p:spPr>
            <a:xfrm>
              <a:off x="5601006" y="2832495"/>
              <a:ext cx="41330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dirty="0"/>
                <a:t>PI/GC</a:t>
              </a:r>
              <a:endParaRPr lang="en-US" sz="400" dirty="0"/>
            </a:p>
          </p:txBody>
        </p:sp>
      </p:grpSp>
      <p:grpSp>
        <p:nvGrpSpPr>
          <p:cNvPr id="151" name="Group 150">
            <a:extLst>
              <a:ext uri="{FF2B5EF4-FFF2-40B4-BE49-F238E27FC236}">
                <a16:creationId xmlns:a16="http://schemas.microsoft.com/office/drawing/2014/main" id="{2CC1FD23-032B-827F-958D-FA2BE177EE13}"/>
              </a:ext>
            </a:extLst>
          </p:cNvPr>
          <p:cNvGrpSpPr/>
          <p:nvPr/>
        </p:nvGrpSpPr>
        <p:grpSpPr>
          <a:xfrm>
            <a:off x="6085208" y="1720327"/>
            <a:ext cx="593026" cy="563028"/>
            <a:chOff x="5516998" y="2743994"/>
            <a:chExt cx="593026" cy="563028"/>
          </a:xfrm>
        </p:grpSpPr>
        <p:sp>
          <p:nvSpPr>
            <p:cNvPr id="152" name="Oval 151">
              <a:extLst>
                <a:ext uri="{FF2B5EF4-FFF2-40B4-BE49-F238E27FC236}">
                  <a16:creationId xmlns:a16="http://schemas.microsoft.com/office/drawing/2014/main" id="{2EF53A03-D65D-40E5-FA64-A132C45B0C6E}"/>
                </a:ext>
              </a:extLst>
            </p:cNvPr>
            <p:cNvSpPr/>
            <p:nvPr/>
          </p:nvSpPr>
          <p:spPr>
            <a:xfrm>
              <a:off x="5516998" y="2743994"/>
              <a:ext cx="593026" cy="56302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A90A7428-E09D-C135-FC43-7B944E4D08E9}"/>
                </a:ext>
              </a:extLst>
            </p:cNvPr>
            <p:cNvSpPr/>
            <p:nvPr/>
          </p:nvSpPr>
          <p:spPr>
            <a:xfrm>
              <a:off x="5604976" y="2832320"/>
              <a:ext cx="41706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NZ" sz="800" dirty="0"/>
                <a:t>GC</a:t>
              </a:r>
              <a:endParaRPr lang="en-US" sz="800" dirty="0"/>
            </a:p>
          </p:txBody>
        </p:sp>
      </p:grpSp>
      <p:grpSp>
        <p:nvGrpSpPr>
          <p:cNvPr id="154" name="Group 153">
            <a:extLst>
              <a:ext uri="{FF2B5EF4-FFF2-40B4-BE49-F238E27FC236}">
                <a16:creationId xmlns:a16="http://schemas.microsoft.com/office/drawing/2014/main" id="{8E9C7FE8-2486-C378-853E-D808906D8DA9}"/>
              </a:ext>
            </a:extLst>
          </p:cNvPr>
          <p:cNvGrpSpPr/>
          <p:nvPr/>
        </p:nvGrpSpPr>
        <p:grpSpPr>
          <a:xfrm>
            <a:off x="6080393" y="2107610"/>
            <a:ext cx="593026" cy="563028"/>
            <a:chOff x="5516998" y="2743994"/>
            <a:chExt cx="593026" cy="563028"/>
          </a:xfrm>
        </p:grpSpPr>
        <p:sp>
          <p:nvSpPr>
            <p:cNvPr id="155" name="Oval 154">
              <a:extLst>
                <a:ext uri="{FF2B5EF4-FFF2-40B4-BE49-F238E27FC236}">
                  <a16:creationId xmlns:a16="http://schemas.microsoft.com/office/drawing/2014/main" id="{131EC6BF-B25F-373D-2791-0CACDDAD56E2}"/>
                </a:ext>
              </a:extLst>
            </p:cNvPr>
            <p:cNvSpPr/>
            <p:nvPr/>
          </p:nvSpPr>
          <p:spPr>
            <a:xfrm>
              <a:off x="5516998" y="2743994"/>
              <a:ext cx="593026" cy="56302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478E2DBB-8C82-12CF-0EF1-8260885FD1A5}"/>
                </a:ext>
              </a:extLst>
            </p:cNvPr>
            <p:cNvSpPr/>
            <p:nvPr/>
          </p:nvSpPr>
          <p:spPr>
            <a:xfrm>
              <a:off x="5604976" y="2832320"/>
              <a:ext cx="41706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NZ" sz="800" dirty="0"/>
                <a:t>GC</a:t>
              </a:r>
              <a:endParaRPr lang="en-US" sz="800" dirty="0"/>
            </a:p>
          </p:txBody>
        </p:sp>
      </p:grpSp>
      <p:grpSp>
        <p:nvGrpSpPr>
          <p:cNvPr id="157" name="Group 156">
            <a:extLst>
              <a:ext uri="{FF2B5EF4-FFF2-40B4-BE49-F238E27FC236}">
                <a16:creationId xmlns:a16="http://schemas.microsoft.com/office/drawing/2014/main" id="{51066215-81E3-35F3-61B0-59E4A5187327}"/>
              </a:ext>
            </a:extLst>
          </p:cNvPr>
          <p:cNvGrpSpPr/>
          <p:nvPr/>
        </p:nvGrpSpPr>
        <p:grpSpPr>
          <a:xfrm>
            <a:off x="6559598" y="1717033"/>
            <a:ext cx="593026" cy="563028"/>
            <a:chOff x="5516998" y="2743994"/>
            <a:chExt cx="593026" cy="563028"/>
          </a:xfrm>
        </p:grpSpPr>
        <p:sp>
          <p:nvSpPr>
            <p:cNvPr id="158" name="Oval 157">
              <a:extLst>
                <a:ext uri="{FF2B5EF4-FFF2-40B4-BE49-F238E27FC236}">
                  <a16:creationId xmlns:a16="http://schemas.microsoft.com/office/drawing/2014/main" id="{D3C19368-39F9-A412-4B15-AE56FE1F980F}"/>
                </a:ext>
              </a:extLst>
            </p:cNvPr>
            <p:cNvSpPr/>
            <p:nvPr/>
          </p:nvSpPr>
          <p:spPr>
            <a:xfrm>
              <a:off x="5516998" y="2743994"/>
              <a:ext cx="593026" cy="56302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5DDB6328-9A92-87F0-64A6-55A64342817E}"/>
                </a:ext>
              </a:extLst>
            </p:cNvPr>
            <p:cNvSpPr/>
            <p:nvPr/>
          </p:nvSpPr>
          <p:spPr>
            <a:xfrm>
              <a:off x="5601006" y="2832495"/>
              <a:ext cx="41330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PI</a:t>
              </a:r>
              <a:endParaRPr lang="en-US" sz="800" dirty="0"/>
            </a:p>
          </p:txBody>
        </p:sp>
      </p:grpSp>
      <p:grpSp>
        <p:nvGrpSpPr>
          <p:cNvPr id="28" name="Group 27">
            <a:extLst>
              <a:ext uri="{FF2B5EF4-FFF2-40B4-BE49-F238E27FC236}">
                <a16:creationId xmlns:a16="http://schemas.microsoft.com/office/drawing/2014/main" id="{FC0EBF40-3FFE-0511-6A81-E300C1950ADD}"/>
              </a:ext>
            </a:extLst>
          </p:cNvPr>
          <p:cNvGrpSpPr/>
          <p:nvPr/>
        </p:nvGrpSpPr>
        <p:grpSpPr>
          <a:xfrm>
            <a:off x="6470837" y="2074688"/>
            <a:ext cx="593026" cy="563028"/>
            <a:chOff x="5516998" y="2743994"/>
            <a:chExt cx="593026" cy="563028"/>
          </a:xfrm>
        </p:grpSpPr>
        <p:sp>
          <p:nvSpPr>
            <p:cNvPr id="29" name="Oval 28">
              <a:extLst>
                <a:ext uri="{FF2B5EF4-FFF2-40B4-BE49-F238E27FC236}">
                  <a16:creationId xmlns:a16="http://schemas.microsoft.com/office/drawing/2014/main" id="{3FE5E2F3-3A1F-07D2-1525-396E2937EF7F}"/>
                </a:ext>
              </a:extLst>
            </p:cNvPr>
            <p:cNvSpPr/>
            <p:nvPr/>
          </p:nvSpPr>
          <p:spPr>
            <a:xfrm>
              <a:off x="5516998" y="2743994"/>
              <a:ext cx="593026" cy="563028"/>
            </a:xfrm>
            <a:prstGeom prst="ellips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E94810F2-AFE0-9DAD-EAF7-A715FA447C37}"/>
                </a:ext>
              </a:extLst>
            </p:cNvPr>
            <p:cNvSpPr/>
            <p:nvPr/>
          </p:nvSpPr>
          <p:spPr>
            <a:xfrm>
              <a:off x="5601006" y="2832495"/>
              <a:ext cx="41330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PI</a:t>
              </a:r>
              <a:endParaRPr lang="en-US" sz="1100" dirty="0"/>
            </a:p>
          </p:txBody>
        </p:sp>
      </p:grpSp>
      <p:grpSp>
        <p:nvGrpSpPr>
          <p:cNvPr id="160" name="Group 159">
            <a:extLst>
              <a:ext uri="{FF2B5EF4-FFF2-40B4-BE49-F238E27FC236}">
                <a16:creationId xmlns:a16="http://schemas.microsoft.com/office/drawing/2014/main" id="{D737FC17-7A3C-054D-BA75-B4F2AFDD5493}"/>
              </a:ext>
            </a:extLst>
          </p:cNvPr>
          <p:cNvGrpSpPr/>
          <p:nvPr/>
        </p:nvGrpSpPr>
        <p:grpSpPr>
          <a:xfrm>
            <a:off x="9420589" y="2434607"/>
            <a:ext cx="593026" cy="563028"/>
            <a:chOff x="5516998" y="2743994"/>
            <a:chExt cx="593026" cy="563028"/>
          </a:xfrm>
        </p:grpSpPr>
        <p:sp>
          <p:nvSpPr>
            <p:cNvPr id="161" name="Oval 160">
              <a:extLst>
                <a:ext uri="{FF2B5EF4-FFF2-40B4-BE49-F238E27FC236}">
                  <a16:creationId xmlns:a16="http://schemas.microsoft.com/office/drawing/2014/main" id="{4928F9DA-C8BC-22A6-DB8E-F5861214A0FB}"/>
                </a:ext>
              </a:extLst>
            </p:cNvPr>
            <p:cNvSpPr/>
            <p:nvPr/>
          </p:nvSpPr>
          <p:spPr>
            <a:xfrm>
              <a:off x="5516998" y="2743994"/>
              <a:ext cx="593026" cy="56302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882E4D6B-02DB-04BA-3294-40DC0928A4FA}"/>
                </a:ext>
              </a:extLst>
            </p:cNvPr>
            <p:cNvSpPr/>
            <p:nvPr/>
          </p:nvSpPr>
          <p:spPr>
            <a:xfrm>
              <a:off x="5601006" y="2832495"/>
              <a:ext cx="41330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GC</a:t>
              </a:r>
              <a:endParaRPr lang="en-US" sz="800" dirty="0"/>
            </a:p>
          </p:txBody>
        </p:sp>
      </p:grpSp>
      <p:grpSp>
        <p:nvGrpSpPr>
          <p:cNvPr id="163" name="Group 162">
            <a:extLst>
              <a:ext uri="{FF2B5EF4-FFF2-40B4-BE49-F238E27FC236}">
                <a16:creationId xmlns:a16="http://schemas.microsoft.com/office/drawing/2014/main" id="{275D15B9-76AB-6F31-E1B4-A07F05112B90}"/>
              </a:ext>
            </a:extLst>
          </p:cNvPr>
          <p:cNvGrpSpPr/>
          <p:nvPr/>
        </p:nvGrpSpPr>
        <p:grpSpPr>
          <a:xfrm>
            <a:off x="10444394" y="2438252"/>
            <a:ext cx="593026" cy="563028"/>
            <a:chOff x="5516998" y="2743994"/>
            <a:chExt cx="593026" cy="563028"/>
          </a:xfrm>
        </p:grpSpPr>
        <p:sp>
          <p:nvSpPr>
            <p:cNvPr id="164" name="Oval 163">
              <a:extLst>
                <a:ext uri="{FF2B5EF4-FFF2-40B4-BE49-F238E27FC236}">
                  <a16:creationId xmlns:a16="http://schemas.microsoft.com/office/drawing/2014/main" id="{F75BFEB1-8C50-0D78-C587-FD18A65B6122}"/>
                </a:ext>
              </a:extLst>
            </p:cNvPr>
            <p:cNvSpPr/>
            <p:nvPr/>
          </p:nvSpPr>
          <p:spPr>
            <a:xfrm>
              <a:off x="5516998" y="2743994"/>
              <a:ext cx="593026" cy="56302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D3AE83D9-45E2-923D-69FE-1437A90309C4}"/>
                </a:ext>
              </a:extLst>
            </p:cNvPr>
            <p:cNvSpPr/>
            <p:nvPr/>
          </p:nvSpPr>
          <p:spPr>
            <a:xfrm>
              <a:off x="5601006" y="2832495"/>
              <a:ext cx="41330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GC</a:t>
              </a:r>
              <a:endParaRPr lang="en-US" sz="800" dirty="0"/>
            </a:p>
          </p:txBody>
        </p:sp>
      </p:grpSp>
      <p:grpSp>
        <p:nvGrpSpPr>
          <p:cNvPr id="169" name="Group 168">
            <a:extLst>
              <a:ext uri="{FF2B5EF4-FFF2-40B4-BE49-F238E27FC236}">
                <a16:creationId xmlns:a16="http://schemas.microsoft.com/office/drawing/2014/main" id="{039FFE55-F715-ED81-F023-43294CB7776D}"/>
              </a:ext>
            </a:extLst>
          </p:cNvPr>
          <p:cNvGrpSpPr/>
          <p:nvPr/>
        </p:nvGrpSpPr>
        <p:grpSpPr>
          <a:xfrm>
            <a:off x="4105594" y="1760740"/>
            <a:ext cx="593026" cy="563028"/>
            <a:chOff x="5516998" y="2743994"/>
            <a:chExt cx="593026" cy="563028"/>
          </a:xfrm>
        </p:grpSpPr>
        <p:sp>
          <p:nvSpPr>
            <p:cNvPr id="170" name="Oval 169">
              <a:extLst>
                <a:ext uri="{FF2B5EF4-FFF2-40B4-BE49-F238E27FC236}">
                  <a16:creationId xmlns:a16="http://schemas.microsoft.com/office/drawing/2014/main" id="{63371A7C-89B9-3DD2-95B1-A677800263EC}"/>
                </a:ext>
              </a:extLst>
            </p:cNvPr>
            <p:cNvSpPr/>
            <p:nvPr/>
          </p:nvSpPr>
          <p:spPr>
            <a:xfrm>
              <a:off x="5516998" y="2743994"/>
              <a:ext cx="593026" cy="56302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3FEF2436-F2BE-5AF1-07BB-322BA34419A2}"/>
                </a:ext>
              </a:extLst>
            </p:cNvPr>
            <p:cNvSpPr/>
            <p:nvPr/>
          </p:nvSpPr>
          <p:spPr>
            <a:xfrm>
              <a:off x="5601006" y="2832495"/>
              <a:ext cx="41330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PI</a:t>
              </a:r>
              <a:endParaRPr lang="en-US" sz="1100" dirty="0"/>
            </a:p>
          </p:txBody>
        </p:sp>
      </p:grpSp>
      <p:grpSp>
        <p:nvGrpSpPr>
          <p:cNvPr id="175" name="Group 174">
            <a:extLst>
              <a:ext uri="{FF2B5EF4-FFF2-40B4-BE49-F238E27FC236}">
                <a16:creationId xmlns:a16="http://schemas.microsoft.com/office/drawing/2014/main" id="{EAE9876E-F94A-6AC6-20D9-03B8D6131B2C}"/>
              </a:ext>
            </a:extLst>
          </p:cNvPr>
          <p:cNvGrpSpPr/>
          <p:nvPr/>
        </p:nvGrpSpPr>
        <p:grpSpPr>
          <a:xfrm>
            <a:off x="5733763" y="1692789"/>
            <a:ext cx="593026" cy="563028"/>
            <a:chOff x="5516998" y="2743994"/>
            <a:chExt cx="593026" cy="563028"/>
          </a:xfrm>
        </p:grpSpPr>
        <p:sp>
          <p:nvSpPr>
            <p:cNvPr id="176" name="Oval 175">
              <a:extLst>
                <a:ext uri="{FF2B5EF4-FFF2-40B4-BE49-F238E27FC236}">
                  <a16:creationId xmlns:a16="http://schemas.microsoft.com/office/drawing/2014/main" id="{2BC53CB8-552F-1B38-9792-F55C0DF7317B}"/>
                </a:ext>
              </a:extLst>
            </p:cNvPr>
            <p:cNvSpPr/>
            <p:nvPr/>
          </p:nvSpPr>
          <p:spPr>
            <a:xfrm>
              <a:off x="5516998" y="2743994"/>
              <a:ext cx="593026" cy="56302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A9DB7D86-C77C-0F20-CDF5-8CBDCA1BA48C}"/>
                </a:ext>
              </a:extLst>
            </p:cNvPr>
            <p:cNvSpPr/>
            <p:nvPr/>
          </p:nvSpPr>
          <p:spPr>
            <a:xfrm>
              <a:off x="5601006" y="2832495"/>
              <a:ext cx="41330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PI</a:t>
              </a:r>
              <a:endParaRPr lang="en-US" sz="800" dirty="0"/>
            </a:p>
          </p:txBody>
        </p:sp>
      </p:grpSp>
      <p:grpSp>
        <p:nvGrpSpPr>
          <p:cNvPr id="25" name="Group 24">
            <a:extLst>
              <a:ext uri="{FF2B5EF4-FFF2-40B4-BE49-F238E27FC236}">
                <a16:creationId xmlns:a16="http://schemas.microsoft.com/office/drawing/2014/main" id="{2AE763B0-BC03-C315-7D70-C5C48BA55CCB}"/>
              </a:ext>
            </a:extLst>
          </p:cNvPr>
          <p:cNvGrpSpPr/>
          <p:nvPr/>
        </p:nvGrpSpPr>
        <p:grpSpPr>
          <a:xfrm>
            <a:off x="5715042" y="2074688"/>
            <a:ext cx="593026" cy="563028"/>
            <a:chOff x="5516998" y="2743994"/>
            <a:chExt cx="593026" cy="563028"/>
          </a:xfrm>
        </p:grpSpPr>
        <p:sp>
          <p:nvSpPr>
            <p:cNvPr id="26" name="Oval 25">
              <a:extLst>
                <a:ext uri="{FF2B5EF4-FFF2-40B4-BE49-F238E27FC236}">
                  <a16:creationId xmlns:a16="http://schemas.microsoft.com/office/drawing/2014/main" id="{BD2ED014-B9D0-4FBF-8EE3-700627D1D789}"/>
                </a:ext>
              </a:extLst>
            </p:cNvPr>
            <p:cNvSpPr/>
            <p:nvPr/>
          </p:nvSpPr>
          <p:spPr>
            <a:xfrm>
              <a:off x="5516998" y="2743994"/>
              <a:ext cx="593026" cy="56302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ADB41B6-D850-3228-B796-8C8B7E9CF5FC}"/>
                </a:ext>
              </a:extLst>
            </p:cNvPr>
            <p:cNvSpPr/>
            <p:nvPr/>
          </p:nvSpPr>
          <p:spPr>
            <a:xfrm>
              <a:off x="5601006" y="2832495"/>
              <a:ext cx="41330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PI</a:t>
              </a:r>
              <a:endParaRPr lang="en-US" sz="1100" dirty="0"/>
            </a:p>
          </p:txBody>
        </p:sp>
      </p:grpSp>
      <p:grpSp>
        <p:nvGrpSpPr>
          <p:cNvPr id="178" name="Group 177">
            <a:extLst>
              <a:ext uri="{FF2B5EF4-FFF2-40B4-BE49-F238E27FC236}">
                <a16:creationId xmlns:a16="http://schemas.microsoft.com/office/drawing/2014/main" id="{0D6579FF-36EC-5FBD-E41B-D890A9C6D6C7}"/>
              </a:ext>
            </a:extLst>
          </p:cNvPr>
          <p:cNvGrpSpPr/>
          <p:nvPr/>
        </p:nvGrpSpPr>
        <p:grpSpPr>
          <a:xfrm>
            <a:off x="5774084" y="3067466"/>
            <a:ext cx="593026" cy="563028"/>
            <a:chOff x="5516998" y="2743994"/>
            <a:chExt cx="593026" cy="563028"/>
          </a:xfrm>
        </p:grpSpPr>
        <p:sp>
          <p:nvSpPr>
            <p:cNvPr id="179" name="Oval 178">
              <a:extLst>
                <a:ext uri="{FF2B5EF4-FFF2-40B4-BE49-F238E27FC236}">
                  <a16:creationId xmlns:a16="http://schemas.microsoft.com/office/drawing/2014/main" id="{0FBF0231-9C2E-45B0-9CCC-80B5DD6BAB9F}"/>
                </a:ext>
              </a:extLst>
            </p:cNvPr>
            <p:cNvSpPr/>
            <p:nvPr/>
          </p:nvSpPr>
          <p:spPr>
            <a:xfrm>
              <a:off x="5516998" y="2743994"/>
              <a:ext cx="593026" cy="563028"/>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921B2F20-4DC4-BB41-C543-D41B9A2EE9CB}"/>
                </a:ext>
              </a:extLst>
            </p:cNvPr>
            <p:cNvSpPr/>
            <p:nvPr/>
          </p:nvSpPr>
          <p:spPr>
            <a:xfrm>
              <a:off x="5601006" y="2832495"/>
              <a:ext cx="41330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QW</a:t>
              </a:r>
              <a:endParaRPr lang="en-US" sz="1100" dirty="0"/>
            </a:p>
          </p:txBody>
        </p:sp>
      </p:grpSp>
      <p:grpSp>
        <p:nvGrpSpPr>
          <p:cNvPr id="181" name="Group 180">
            <a:extLst>
              <a:ext uri="{FF2B5EF4-FFF2-40B4-BE49-F238E27FC236}">
                <a16:creationId xmlns:a16="http://schemas.microsoft.com/office/drawing/2014/main" id="{649F8289-8017-7A0B-BDCA-53E3AB8B14A8}"/>
              </a:ext>
            </a:extLst>
          </p:cNvPr>
          <p:cNvGrpSpPr/>
          <p:nvPr/>
        </p:nvGrpSpPr>
        <p:grpSpPr>
          <a:xfrm>
            <a:off x="10147881" y="2654271"/>
            <a:ext cx="593026" cy="563028"/>
            <a:chOff x="5516998" y="2743994"/>
            <a:chExt cx="593026" cy="563028"/>
          </a:xfrm>
        </p:grpSpPr>
        <p:sp>
          <p:nvSpPr>
            <p:cNvPr id="182" name="Oval 181">
              <a:extLst>
                <a:ext uri="{FF2B5EF4-FFF2-40B4-BE49-F238E27FC236}">
                  <a16:creationId xmlns:a16="http://schemas.microsoft.com/office/drawing/2014/main" id="{35D766E0-A9E5-C2A4-37DF-2F91DDE8C79B}"/>
                </a:ext>
              </a:extLst>
            </p:cNvPr>
            <p:cNvSpPr/>
            <p:nvPr/>
          </p:nvSpPr>
          <p:spPr>
            <a:xfrm>
              <a:off x="5516998" y="2743994"/>
              <a:ext cx="593026" cy="563028"/>
            </a:xfrm>
            <a:prstGeom prst="ellips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B6E039DB-F5A6-4DFE-E085-86A5C251EA56}"/>
                </a:ext>
              </a:extLst>
            </p:cNvPr>
            <p:cNvSpPr/>
            <p:nvPr/>
          </p:nvSpPr>
          <p:spPr>
            <a:xfrm>
              <a:off x="5601006" y="2832495"/>
              <a:ext cx="41330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GC</a:t>
              </a:r>
              <a:endParaRPr lang="en-US" sz="1100" dirty="0"/>
            </a:p>
          </p:txBody>
        </p:sp>
      </p:grpSp>
      <p:grpSp>
        <p:nvGrpSpPr>
          <p:cNvPr id="166" name="Group 165">
            <a:extLst>
              <a:ext uri="{FF2B5EF4-FFF2-40B4-BE49-F238E27FC236}">
                <a16:creationId xmlns:a16="http://schemas.microsoft.com/office/drawing/2014/main" id="{86422E38-8AD0-64B4-3ACF-645D711CD134}"/>
              </a:ext>
            </a:extLst>
          </p:cNvPr>
          <p:cNvGrpSpPr/>
          <p:nvPr/>
        </p:nvGrpSpPr>
        <p:grpSpPr>
          <a:xfrm>
            <a:off x="10505684" y="1859044"/>
            <a:ext cx="593026" cy="563028"/>
            <a:chOff x="5516998" y="2743994"/>
            <a:chExt cx="593026" cy="563028"/>
          </a:xfrm>
        </p:grpSpPr>
        <p:sp>
          <p:nvSpPr>
            <p:cNvPr id="167" name="Oval 166">
              <a:extLst>
                <a:ext uri="{FF2B5EF4-FFF2-40B4-BE49-F238E27FC236}">
                  <a16:creationId xmlns:a16="http://schemas.microsoft.com/office/drawing/2014/main" id="{5D1EC2A0-5F92-1E9A-7E5E-D25C525C81A0}"/>
                </a:ext>
              </a:extLst>
            </p:cNvPr>
            <p:cNvSpPr/>
            <p:nvPr/>
          </p:nvSpPr>
          <p:spPr>
            <a:xfrm>
              <a:off x="5516998" y="2743994"/>
              <a:ext cx="593026" cy="56302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EC8F6800-7CF1-ABF5-A9C0-85C7B950DCEF}"/>
                </a:ext>
              </a:extLst>
            </p:cNvPr>
            <p:cNvSpPr/>
            <p:nvPr/>
          </p:nvSpPr>
          <p:spPr>
            <a:xfrm>
              <a:off x="5601006" y="2832495"/>
              <a:ext cx="41330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GC</a:t>
              </a:r>
              <a:endParaRPr lang="en-US" sz="800" dirty="0"/>
            </a:p>
          </p:txBody>
        </p:sp>
      </p:grpSp>
      <p:grpSp>
        <p:nvGrpSpPr>
          <p:cNvPr id="184" name="Group 183">
            <a:extLst>
              <a:ext uri="{FF2B5EF4-FFF2-40B4-BE49-F238E27FC236}">
                <a16:creationId xmlns:a16="http://schemas.microsoft.com/office/drawing/2014/main" id="{A667660E-1ACB-E9EC-D86F-C3A0C07F8089}"/>
              </a:ext>
            </a:extLst>
          </p:cNvPr>
          <p:cNvGrpSpPr/>
          <p:nvPr/>
        </p:nvGrpSpPr>
        <p:grpSpPr>
          <a:xfrm>
            <a:off x="10196043" y="1641439"/>
            <a:ext cx="593026" cy="563028"/>
            <a:chOff x="5516998" y="2743994"/>
            <a:chExt cx="593026" cy="563028"/>
          </a:xfrm>
        </p:grpSpPr>
        <p:sp>
          <p:nvSpPr>
            <p:cNvPr id="185" name="Oval 184">
              <a:extLst>
                <a:ext uri="{FF2B5EF4-FFF2-40B4-BE49-F238E27FC236}">
                  <a16:creationId xmlns:a16="http://schemas.microsoft.com/office/drawing/2014/main" id="{D87EE2EA-BDAC-841A-2097-ECA15259C568}"/>
                </a:ext>
              </a:extLst>
            </p:cNvPr>
            <p:cNvSpPr/>
            <p:nvPr/>
          </p:nvSpPr>
          <p:spPr>
            <a:xfrm>
              <a:off x="5516998" y="2743994"/>
              <a:ext cx="593026" cy="56302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0E638743-EFAE-F5B7-E0C8-C299BE9DC4F9}"/>
                </a:ext>
              </a:extLst>
            </p:cNvPr>
            <p:cNvSpPr/>
            <p:nvPr/>
          </p:nvSpPr>
          <p:spPr>
            <a:xfrm>
              <a:off x="5601006" y="2832495"/>
              <a:ext cx="41330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GC</a:t>
              </a:r>
              <a:endParaRPr lang="en-US" sz="800" dirty="0"/>
            </a:p>
          </p:txBody>
        </p:sp>
      </p:grpSp>
      <p:grpSp>
        <p:nvGrpSpPr>
          <p:cNvPr id="40" name="Group 39">
            <a:extLst>
              <a:ext uri="{FF2B5EF4-FFF2-40B4-BE49-F238E27FC236}">
                <a16:creationId xmlns:a16="http://schemas.microsoft.com/office/drawing/2014/main" id="{3BC3603B-869D-3D73-6C4D-59FCF0B9BE47}"/>
              </a:ext>
            </a:extLst>
          </p:cNvPr>
          <p:cNvGrpSpPr/>
          <p:nvPr/>
        </p:nvGrpSpPr>
        <p:grpSpPr>
          <a:xfrm>
            <a:off x="10188659" y="2042254"/>
            <a:ext cx="593026" cy="563028"/>
            <a:chOff x="5516998" y="2743994"/>
            <a:chExt cx="593026" cy="563028"/>
          </a:xfrm>
        </p:grpSpPr>
        <p:sp>
          <p:nvSpPr>
            <p:cNvPr id="41" name="Oval 40">
              <a:extLst>
                <a:ext uri="{FF2B5EF4-FFF2-40B4-BE49-F238E27FC236}">
                  <a16:creationId xmlns:a16="http://schemas.microsoft.com/office/drawing/2014/main" id="{478BC856-0192-F9D7-F72D-32A4EAD76D99}"/>
                </a:ext>
              </a:extLst>
            </p:cNvPr>
            <p:cNvSpPr/>
            <p:nvPr/>
          </p:nvSpPr>
          <p:spPr>
            <a:xfrm>
              <a:off x="5516998" y="2743994"/>
              <a:ext cx="593026" cy="563028"/>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153EA37-D2F0-D29A-F179-49246CA10652}"/>
                </a:ext>
              </a:extLst>
            </p:cNvPr>
            <p:cNvSpPr/>
            <p:nvPr/>
          </p:nvSpPr>
          <p:spPr>
            <a:xfrm>
              <a:off x="5601006" y="2832495"/>
              <a:ext cx="41330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GC</a:t>
              </a:r>
              <a:endParaRPr lang="en-US" sz="1100" dirty="0"/>
            </a:p>
          </p:txBody>
        </p:sp>
      </p:grpSp>
      <p:grpSp>
        <p:nvGrpSpPr>
          <p:cNvPr id="187" name="Group 186">
            <a:extLst>
              <a:ext uri="{FF2B5EF4-FFF2-40B4-BE49-F238E27FC236}">
                <a16:creationId xmlns:a16="http://schemas.microsoft.com/office/drawing/2014/main" id="{52605F2A-CA66-E2E3-35EF-DBC8479F136B}"/>
              </a:ext>
            </a:extLst>
          </p:cNvPr>
          <p:cNvGrpSpPr/>
          <p:nvPr/>
        </p:nvGrpSpPr>
        <p:grpSpPr>
          <a:xfrm>
            <a:off x="4864033" y="2511746"/>
            <a:ext cx="593026" cy="563028"/>
            <a:chOff x="5516998" y="2743994"/>
            <a:chExt cx="593026" cy="563028"/>
          </a:xfrm>
        </p:grpSpPr>
        <p:sp>
          <p:nvSpPr>
            <p:cNvPr id="188" name="Oval 187">
              <a:extLst>
                <a:ext uri="{FF2B5EF4-FFF2-40B4-BE49-F238E27FC236}">
                  <a16:creationId xmlns:a16="http://schemas.microsoft.com/office/drawing/2014/main" id="{04E9D100-8B31-42CE-E2B2-E95162594E41}"/>
                </a:ext>
              </a:extLst>
            </p:cNvPr>
            <p:cNvSpPr/>
            <p:nvPr/>
          </p:nvSpPr>
          <p:spPr>
            <a:xfrm>
              <a:off x="5516998" y="2743994"/>
              <a:ext cx="593026" cy="563028"/>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B29CC046-7914-05FA-8A06-946640FAC916}"/>
                </a:ext>
              </a:extLst>
            </p:cNvPr>
            <p:cNvSpPr/>
            <p:nvPr/>
          </p:nvSpPr>
          <p:spPr>
            <a:xfrm>
              <a:off x="5606254" y="2832495"/>
              <a:ext cx="408061"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PI</a:t>
              </a:r>
              <a:endParaRPr lang="en-US" sz="1100" dirty="0"/>
            </a:p>
          </p:txBody>
        </p:sp>
      </p:grpSp>
      <p:grpSp>
        <p:nvGrpSpPr>
          <p:cNvPr id="172" name="Group 171">
            <a:extLst>
              <a:ext uri="{FF2B5EF4-FFF2-40B4-BE49-F238E27FC236}">
                <a16:creationId xmlns:a16="http://schemas.microsoft.com/office/drawing/2014/main" id="{39DA2085-FA6F-8EDC-7F5A-789EC8CC6DB0}"/>
              </a:ext>
            </a:extLst>
          </p:cNvPr>
          <p:cNvGrpSpPr/>
          <p:nvPr/>
        </p:nvGrpSpPr>
        <p:grpSpPr>
          <a:xfrm>
            <a:off x="4964105" y="1712574"/>
            <a:ext cx="593026" cy="563028"/>
            <a:chOff x="5516998" y="2743994"/>
            <a:chExt cx="593026" cy="563028"/>
          </a:xfrm>
        </p:grpSpPr>
        <p:sp>
          <p:nvSpPr>
            <p:cNvPr id="173" name="Oval 172">
              <a:extLst>
                <a:ext uri="{FF2B5EF4-FFF2-40B4-BE49-F238E27FC236}">
                  <a16:creationId xmlns:a16="http://schemas.microsoft.com/office/drawing/2014/main" id="{2D27B915-6611-81BA-757A-4F4D93E10EB0}"/>
                </a:ext>
              </a:extLst>
            </p:cNvPr>
            <p:cNvSpPr/>
            <p:nvPr/>
          </p:nvSpPr>
          <p:spPr>
            <a:xfrm>
              <a:off x="5516998" y="2743994"/>
              <a:ext cx="593026" cy="563028"/>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a:extLst>
                <a:ext uri="{FF2B5EF4-FFF2-40B4-BE49-F238E27FC236}">
                  <a16:creationId xmlns:a16="http://schemas.microsoft.com/office/drawing/2014/main" id="{EF5363F1-91E9-F7DD-EA37-D70AA2B95B7D}"/>
                </a:ext>
              </a:extLst>
            </p:cNvPr>
            <p:cNvSpPr/>
            <p:nvPr/>
          </p:nvSpPr>
          <p:spPr>
            <a:xfrm>
              <a:off x="5606254" y="2832495"/>
              <a:ext cx="408061"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PI</a:t>
              </a:r>
              <a:endParaRPr lang="en-US" sz="1100" dirty="0"/>
            </a:p>
          </p:txBody>
        </p:sp>
      </p:grpSp>
      <p:grpSp>
        <p:nvGrpSpPr>
          <p:cNvPr id="89" name="Group 88">
            <a:extLst>
              <a:ext uri="{FF2B5EF4-FFF2-40B4-BE49-F238E27FC236}">
                <a16:creationId xmlns:a16="http://schemas.microsoft.com/office/drawing/2014/main" id="{D6BB84FD-937E-EE69-4D9D-B351CC7098C2}"/>
              </a:ext>
            </a:extLst>
          </p:cNvPr>
          <p:cNvGrpSpPr/>
          <p:nvPr/>
        </p:nvGrpSpPr>
        <p:grpSpPr>
          <a:xfrm>
            <a:off x="5080886" y="2118764"/>
            <a:ext cx="593026" cy="563028"/>
            <a:chOff x="5516998" y="2743994"/>
            <a:chExt cx="593026" cy="563028"/>
          </a:xfrm>
        </p:grpSpPr>
        <p:sp>
          <p:nvSpPr>
            <p:cNvPr id="90" name="Oval 89">
              <a:extLst>
                <a:ext uri="{FF2B5EF4-FFF2-40B4-BE49-F238E27FC236}">
                  <a16:creationId xmlns:a16="http://schemas.microsoft.com/office/drawing/2014/main" id="{9CF649E4-3EE0-55A9-8471-081BCA8FE113}"/>
                </a:ext>
              </a:extLst>
            </p:cNvPr>
            <p:cNvSpPr/>
            <p:nvPr/>
          </p:nvSpPr>
          <p:spPr>
            <a:xfrm>
              <a:off x="5516998" y="2743994"/>
              <a:ext cx="593026" cy="56302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ED5497A6-5478-51FC-BE5C-685D87A36BB5}"/>
                </a:ext>
              </a:extLst>
            </p:cNvPr>
            <p:cNvSpPr/>
            <p:nvPr/>
          </p:nvSpPr>
          <p:spPr>
            <a:xfrm>
              <a:off x="5601006" y="2832495"/>
              <a:ext cx="41330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QW</a:t>
              </a:r>
              <a:endParaRPr lang="en-US" sz="1100" dirty="0"/>
            </a:p>
          </p:txBody>
        </p:sp>
      </p:grpSp>
      <p:grpSp>
        <p:nvGrpSpPr>
          <p:cNvPr id="190" name="Group 189">
            <a:extLst>
              <a:ext uri="{FF2B5EF4-FFF2-40B4-BE49-F238E27FC236}">
                <a16:creationId xmlns:a16="http://schemas.microsoft.com/office/drawing/2014/main" id="{FC45AC81-A9A9-23B7-1149-4AD165DF2D00}"/>
              </a:ext>
            </a:extLst>
          </p:cNvPr>
          <p:cNvGrpSpPr/>
          <p:nvPr/>
        </p:nvGrpSpPr>
        <p:grpSpPr>
          <a:xfrm>
            <a:off x="5008222" y="2963306"/>
            <a:ext cx="593026" cy="563028"/>
            <a:chOff x="5516998" y="2743994"/>
            <a:chExt cx="593026" cy="563028"/>
          </a:xfrm>
        </p:grpSpPr>
        <p:sp>
          <p:nvSpPr>
            <p:cNvPr id="191" name="Oval 190">
              <a:extLst>
                <a:ext uri="{FF2B5EF4-FFF2-40B4-BE49-F238E27FC236}">
                  <a16:creationId xmlns:a16="http://schemas.microsoft.com/office/drawing/2014/main" id="{4BDCDAFF-B484-8464-A0C8-AD2375ACB092}"/>
                </a:ext>
              </a:extLst>
            </p:cNvPr>
            <p:cNvSpPr/>
            <p:nvPr/>
          </p:nvSpPr>
          <p:spPr>
            <a:xfrm>
              <a:off x="5516998" y="2743994"/>
              <a:ext cx="593026" cy="563028"/>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07699AEF-7FA4-4551-9FC8-715E33DE959D}"/>
                </a:ext>
              </a:extLst>
            </p:cNvPr>
            <p:cNvSpPr/>
            <p:nvPr/>
          </p:nvSpPr>
          <p:spPr>
            <a:xfrm>
              <a:off x="5606254" y="2832495"/>
              <a:ext cx="408061"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PI</a:t>
              </a:r>
              <a:endParaRPr lang="en-US" sz="1100" dirty="0"/>
            </a:p>
          </p:txBody>
        </p:sp>
      </p:grpSp>
    </p:spTree>
    <p:extLst>
      <p:ext uri="{BB962C8B-B14F-4D97-AF65-F5344CB8AC3E}">
        <p14:creationId xmlns:p14="http://schemas.microsoft.com/office/powerpoint/2010/main" val="5215086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5BA2864-43B2-4037-A7C8-EC8404936F3E}"/>
              </a:ext>
            </a:extLst>
          </p:cNvPr>
          <p:cNvSpPr>
            <a:spLocks noGrp="1"/>
          </p:cNvSpPr>
          <p:nvPr>
            <p:ph type="title"/>
          </p:nvPr>
        </p:nvSpPr>
        <p:spPr>
          <a:xfrm>
            <a:off x="1130595" y="365125"/>
            <a:ext cx="10287000" cy="460375"/>
          </a:xfrm>
        </p:spPr>
        <p:txBody>
          <a:bodyPr>
            <a:noAutofit/>
          </a:bodyPr>
          <a:lstStyle/>
          <a:p>
            <a:r>
              <a:rPr lang="en-NZ" sz="3600" dirty="0">
                <a:solidFill>
                  <a:schemeClr val="accent5">
                    <a:lumMod val="75000"/>
                  </a:schemeClr>
                </a:solidFill>
              </a:rPr>
              <a:t>What the grid tells us</a:t>
            </a:r>
          </a:p>
        </p:txBody>
      </p:sp>
      <p:graphicFrame>
        <p:nvGraphicFramePr>
          <p:cNvPr id="15" name="Content Placeholder 14">
            <a:extLst>
              <a:ext uri="{FF2B5EF4-FFF2-40B4-BE49-F238E27FC236}">
                <a16:creationId xmlns:a16="http://schemas.microsoft.com/office/drawing/2014/main" id="{269B38F8-7BCD-4CD8-8ECC-3F18A293036D}"/>
              </a:ext>
            </a:extLst>
          </p:cNvPr>
          <p:cNvGraphicFramePr>
            <a:graphicFrameLocks noGrp="1"/>
          </p:cNvGraphicFramePr>
          <p:nvPr>
            <p:ph idx="4294967295"/>
            <p:extLst>
              <p:ext uri="{D42A27DB-BD31-4B8C-83A1-F6EECF244321}">
                <p14:modId xmlns:p14="http://schemas.microsoft.com/office/powerpoint/2010/main" val="2707657224"/>
              </p:ext>
            </p:extLst>
          </p:nvPr>
        </p:nvGraphicFramePr>
        <p:xfrm>
          <a:off x="821570" y="1240006"/>
          <a:ext cx="10894962" cy="4447220"/>
        </p:xfrm>
        <a:graphic>
          <a:graphicData uri="http://schemas.openxmlformats.org/drawingml/2006/table">
            <a:tbl>
              <a:tblPr firstRow="1" bandRow="1">
                <a:tableStyleId>{0505E3EF-67EA-436B-97B2-0124C06EBD24}</a:tableStyleId>
              </a:tblPr>
              <a:tblGrid>
                <a:gridCol w="5447481">
                  <a:extLst>
                    <a:ext uri="{9D8B030D-6E8A-4147-A177-3AD203B41FA5}">
                      <a16:colId xmlns:a16="http://schemas.microsoft.com/office/drawing/2014/main" val="1479644668"/>
                    </a:ext>
                  </a:extLst>
                </a:gridCol>
                <a:gridCol w="5447481">
                  <a:extLst>
                    <a:ext uri="{9D8B030D-6E8A-4147-A177-3AD203B41FA5}">
                      <a16:colId xmlns:a16="http://schemas.microsoft.com/office/drawing/2014/main" val="2476520390"/>
                    </a:ext>
                  </a:extLst>
                </a:gridCol>
              </a:tblGrid>
              <a:tr h="2223610">
                <a:tc>
                  <a:txBody>
                    <a:bodyPr/>
                    <a:lstStyle/>
                    <a:p>
                      <a:endParaRPr lang="en-NZ" dirty="0"/>
                    </a:p>
                  </a:txBody>
                  <a:tcPr/>
                </a:tc>
                <a:tc>
                  <a:txBody>
                    <a:bodyPr/>
                    <a:lstStyle/>
                    <a:p>
                      <a:endParaRPr lang="en-NZ" dirty="0"/>
                    </a:p>
                  </a:txBody>
                  <a:tcPr/>
                </a:tc>
                <a:extLst>
                  <a:ext uri="{0D108BD9-81ED-4DB2-BD59-A6C34878D82A}">
                    <a16:rowId xmlns:a16="http://schemas.microsoft.com/office/drawing/2014/main" val="1623582771"/>
                  </a:ext>
                </a:extLst>
              </a:tr>
              <a:tr h="2223610">
                <a:tc>
                  <a:txBody>
                    <a:bodyPr/>
                    <a:lstStyle/>
                    <a:p>
                      <a:endParaRPr lang="en-NZ" dirty="0"/>
                    </a:p>
                  </a:txBody>
                  <a:tcPr/>
                </a:tc>
                <a:tc>
                  <a:txBody>
                    <a:bodyPr/>
                    <a:lstStyle/>
                    <a:p>
                      <a:endParaRPr lang="en-NZ" dirty="0"/>
                    </a:p>
                  </a:txBody>
                  <a:tcPr/>
                </a:tc>
                <a:extLst>
                  <a:ext uri="{0D108BD9-81ED-4DB2-BD59-A6C34878D82A}">
                    <a16:rowId xmlns:a16="http://schemas.microsoft.com/office/drawing/2014/main" val="3966703854"/>
                  </a:ext>
                </a:extLst>
              </a:tr>
            </a:tbl>
          </a:graphicData>
        </a:graphic>
      </p:graphicFrame>
      <p:grpSp>
        <p:nvGrpSpPr>
          <p:cNvPr id="21" name="Group 20">
            <a:extLst>
              <a:ext uri="{FF2B5EF4-FFF2-40B4-BE49-F238E27FC236}">
                <a16:creationId xmlns:a16="http://schemas.microsoft.com/office/drawing/2014/main" id="{68347BD2-35C0-40C5-A56E-50AC61AA4F9F}"/>
              </a:ext>
            </a:extLst>
          </p:cNvPr>
          <p:cNvGrpSpPr/>
          <p:nvPr/>
        </p:nvGrpSpPr>
        <p:grpSpPr>
          <a:xfrm>
            <a:off x="734" y="1071600"/>
            <a:ext cx="11596980" cy="5335492"/>
            <a:chOff x="-62264" y="1222624"/>
            <a:chExt cx="11596980" cy="5335492"/>
          </a:xfrm>
        </p:grpSpPr>
        <p:sp>
          <p:nvSpPr>
            <p:cNvPr id="16" name="Arrow: Right 15">
              <a:extLst>
                <a:ext uri="{FF2B5EF4-FFF2-40B4-BE49-F238E27FC236}">
                  <a16:creationId xmlns:a16="http://schemas.microsoft.com/office/drawing/2014/main" id="{69120BB8-8885-48CA-B80B-FEB6D2A76013}"/>
                </a:ext>
              </a:extLst>
            </p:cNvPr>
            <p:cNvSpPr/>
            <p:nvPr/>
          </p:nvSpPr>
          <p:spPr>
            <a:xfrm>
              <a:off x="434520" y="5935820"/>
              <a:ext cx="10992464" cy="62229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solidFill>
                    <a:schemeClr val="bg2">
                      <a:lumMod val="75000"/>
                    </a:schemeClr>
                  </a:solidFill>
                </a:rPr>
                <a:t>Ease of implementation</a:t>
              </a:r>
            </a:p>
          </p:txBody>
        </p:sp>
        <p:sp>
          <p:nvSpPr>
            <p:cNvPr id="17" name="Arrow: Up 16">
              <a:extLst>
                <a:ext uri="{FF2B5EF4-FFF2-40B4-BE49-F238E27FC236}">
                  <a16:creationId xmlns:a16="http://schemas.microsoft.com/office/drawing/2014/main" id="{F17D8340-DED0-49A1-B2B0-930A93EFB288}"/>
                </a:ext>
              </a:extLst>
            </p:cNvPr>
            <p:cNvSpPr/>
            <p:nvPr/>
          </p:nvSpPr>
          <p:spPr>
            <a:xfrm>
              <a:off x="-62264" y="1573855"/>
              <a:ext cx="629264" cy="4338700"/>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NZ" dirty="0">
                  <a:solidFill>
                    <a:schemeClr val="bg2">
                      <a:lumMod val="75000"/>
                    </a:schemeClr>
                  </a:solidFill>
                </a:rPr>
                <a:t>Strategic impact on ambition</a:t>
              </a:r>
            </a:p>
          </p:txBody>
        </p:sp>
        <p:sp>
          <p:nvSpPr>
            <p:cNvPr id="18" name="TextBox 17">
              <a:extLst>
                <a:ext uri="{FF2B5EF4-FFF2-40B4-BE49-F238E27FC236}">
                  <a16:creationId xmlns:a16="http://schemas.microsoft.com/office/drawing/2014/main" id="{CF52051D-5391-45AD-BE4F-C72757DD5096}"/>
                </a:ext>
              </a:extLst>
            </p:cNvPr>
            <p:cNvSpPr txBox="1"/>
            <p:nvPr/>
          </p:nvSpPr>
          <p:spPr>
            <a:xfrm>
              <a:off x="560601" y="6065194"/>
              <a:ext cx="707922" cy="369332"/>
            </a:xfrm>
            <a:prstGeom prst="rect">
              <a:avLst/>
            </a:prstGeom>
            <a:noFill/>
          </p:spPr>
          <p:txBody>
            <a:bodyPr wrap="square" rtlCol="0">
              <a:spAutoFit/>
            </a:bodyPr>
            <a:lstStyle/>
            <a:p>
              <a:r>
                <a:rPr lang="en-NZ" dirty="0">
                  <a:solidFill>
                    <a:schemeClr val="bg2">
                      <a:lumMod val="75000"/>
                    </a:schemeClr>
                  </a:solidFill>
                </a:rPr>
                <a:t>Low</a:t>
              </a:r>
            </a:p>
          </p:txBody>
        </p:sp>
        <p:sp>
          <p:nvSpPr>
            <p:cNvPr id="19" name="TextBox 18">
              <a:extLst>
                <a:ext uri="{FF2B5EF4-FFF2-40B4-BE49-F238E27FC236}">
                  <a16:creationId xmlns:a16="http://schemas.microsoft.com/office/drawing/2014/main" id="{9898845D-FB0A-4BD9-9F3B-0E72B81625DE}"/>
                </a:ext>
              </a:extLst>
            </p:cNvPr>
            <p:cNvSpPr txBox="1"/>
            <p:nvPr/>
          </p:nvSpPr>
          <p:spPr>
            <a:xfrm>
              <a:off x="10602180" y="6079120"/>
              <a:ext cx="932536" cy="369332"/>
            </a:xfrm>
            <a:prstGeom prst="rect">
              <a:avLst/>
            </a:prstGeom>
            <a:noFill/>
          </p:spPr>
          <p:txBody>
            <a:bodyPr wrap="square" rtlCol="0">
              <a:spAutoFit/>
            </a:bodyPr>
            <a:lstStyle/>
            <a:p>
              <a:r>
                <a:rPr lang="en-NZ" dirty="0">
                  <a:solidFill>
                    <a:schemeClr val="bg2">
                      <a:lumMod val="75000"/>
                    </a:schemeClr>
                  </a:solidFill>
                </a:rPr>
                <a:t>High</a:t>
              </a:r>
            </a:p>
          </p:txBody>
        </p:sp>
        <p:sp>
          <p:nvSpPr>
            <p:cNvPr id="20" name="TextBox 19">
              <a:extLst>
                <a:ext uri="{FF2B5EF4-FFF2-40B4-BE49-F238E27FC236}">
                  <a16:creationId xmlns:a16="http://schemas.microsoft.com/office/drawing/2014/main" id="{178CD920-2E32-4368-A9B1-E22E2C22EF4E}"/>
                </a:ext>
              </a:extLst>
            </p:cNvPr>
            <p:cNvSpPr txBox="1"/>
            <p:nvPr/>
          </p:nvSpPr>
          <p:spPr>
            <a:xfrm>
              <a:off x="-35074" y="1222624"/>
              <a:ext cx="635110" cy="369332"/>
            </a:xfrm>
            <a:prstGeom prst="rect">
              <a:avLst/>
            </a:prstGeom>
            <a:noFill/>
          </p:spPr>
          <p:txBody>
            <a:bodyPr wrap="none" rtlCol="0">
              <a:spAutoFit/>
            </a:bodyPr>
            <a:lstStyle/>
            <a:p>
              <a:r>
                <a:rPr lang="en-NZ" dirty="0">
                  <a:solidFill>
                    <a:schemeClr val="bg2">
                      <a:lumMod val="75000"/>
                    </a:schemeClr>
                  </a:solidFill>
                </a:rPr>
                <a:t>High</a:t>
              </a:r>
            </a:p>
          </p:txBody>
        </p:sp>
      </p:grpSp>
      <p:sp>
        <p:nvSpPr>
          <p:cNvPr id="2" name="TextBox 1">
            <a:extLst>
              <a:ext uri="{FF2B5EF4-FFF2-40B4-BE49-F238E27FC236}">
                <a16:creationId xmlns:a16="http://schemas.microsoft.com/office/drawing/2014/main" id="{7B08DBF8-5FA5-4349-A941-FF08F27DD78E}"/>
              </a:ext>
            </a:extLst>
          </p:cNvPr>
          <p:cNvSpPr txBox="1"/>
          <p:nvPr/>
        </p:nvSpPr>
        <p:spPr>
          <a:xfrm>
            <a:off x="1787058" y="1661325"/>
            <a:ext cx="2851355" cy="1200329"/>
          </a:xfrm>
          <a:prstGeom prst="rect">
            <a:avLst/>
          </a:prstGeom>
          <a:noFill/>
        </p:spPr>
        <p:txBody>
          <a:bodyPr wrap="square" rtlCol="0">
            <a:spAutoFit/>
          </a:bodyPr>
          <a:lstStyle/>
          <a:p>
            <a:r>
              <a:rPr lang="en-NZ" b="1" dirty="0">
                <a:solidFill>
                  <a:schemeClr val="accent5">
                    <a:lumMod val="60000"/>
                    <a:lumOff val="40000"/>
                  </a:schemeClr>
                </a:solidFill>
              </a:rPr>
              <a:t>High impact and easy to do =</a:t>
            </a:r>
          </a:p>
          <a:p>
            <a:endParaRPr lang="en-NZ" b="1" dirty="0">
              <a:solidFill>
                <a:schemeClr val="accent5">
                  <a:lumMod val="60000"/>
                  <a:lumOff val="40000"/>
                </a:schemeClr>
              </a:solidFill>
            </a:endParaRPr>
          </a:p>
          <a:p>
            <a:r>
              <a:rPr lang="en-NZ" b="1" dirty="0">
                <a:solidFill>
                  <a:schemeClr val="accent5">
                    <a:lumMod val="60000"/>
                    <a:lumOff val="40000"/>
                  </a:schemeClr>
                </a:solidFill>
              </a:rPr>
              <a:t>No brainers !</a:t>
            </a:r>
          </a:p>
        </p:txBody>
      </p:sp>
      <p:sp>
        <p:nvSpPr>
          <p:cNvPr id="3" name="TextBox 2">
            <a:extLst>
              <a:ext uri="{FF2B5EF4-FFF2-40B4-BE49-F238E27FC236}">
                <a16:creationId xmlns:a16="http://schemas.microsoft.com/office/drawing/2014/main" id="{112959EB-5479-4A9A-A7BF-F53D6B1550C1}"/>
              </a:ext>
            </a:extLst>
          </p:cNvPr>
          <p:cNvSpPr txBox="1"/>
          <p:nvPr/>
        </p:nvSpPr>
        <p:spPr>
          <a:xfrm>
            <a:off x="1804814" y="3777296"/>
            <a:ext cx="2775940" cy="1477328"/>
          </a:xfrm>
          <a:prstGeom prst="rect">
            <a:avLst/>
          </a:prstGeom>
          <a:noFill/>
        </p:spPr>
        <p:txBody>
          <a:bodyPr wrap="square" rtlCol="0">
            <a:spAutoFit/>
          </a:bodyPr>
          <a:lstStyle/>
          <a:p>
            <a:r>
              <a:rPr lang="en-NZ" b="1" dirty="0">
                <a:solidFill>
                  <a:schemeClr val="accent5">
                    <a:lumMod val="60000"/>
                    <a:lumOff val="40000"/>
                  </a:schemeClr>
                </a:solidFill>
              </a:rPr>
              <a:t>Low impact and easy = </a:t>
            </a:r>
          </a:p>
          <a:p>
            <a:endParaRPr lang="en-NZ" b="1" dirty="0">
              <a:solidFill>
                <a:schemeClr val="accent5">
                  <a:lumMod val="60000"/>
                  <a:lumOff val="40000"/>
                </a:schemeClr>
              </a:solidFill>
            </a:endParaRPr>
          </a:p>
          <a:p>
            <a:r>
              <a:rPr lang="en-NZ" b="1" dirty="0">
                <a:solidFill>
                  <a:schemeClr val="accent5">
                    <a:lumMod val="60000"/>
                    <a:lumOff val="40000"/>
                  </a:schemeClr>
                </a:solidFill>
              </a:rPr>
              <a:t>don’t do or only do as a platform for something else</a:t>
            </a:r>
          </a:p>
        </p:txBody>
      </p:sp>
      <p:sp>
        <p:nvSpPr>
          <p:cNvPr id="4" name="TextBox 3">
            <a:extLst>
              <a:ext uri="{FF2B5EF4-FFF2-40B4-BE49-F238E27FC236}">
                <a16:creationId xmlns:a16="http://schemas.microsoft.com/office/drawing/2014/main" id="{4658AB8B-5679-4501-B8ED-841A44904CE4}"/>
              </a:ext>
            </a:extLst>
          </p:cNvPr>
          <p:cNvSpPr txBox="1"/>
          <p:nvPr/>
        </p:nvSpPr>
        <p:spPr>
          <a:xfrm>
            <a:off x="7232949" y="1541980"/>
            <a:ext cx="2930013" cy="1754326"/>
          </a:xfrm>
          <a:prstGeom prst="rect">
            <a:avLst/>
          </a:prstGeom>
          <a:noFill/>
        </p:spPr>
        <p:txBody>
          <a:bodyPr wrap="square" rtlCol="0">
            <a:spAutoFit/>
          </a:bodyPr>
          <a:lstStyle/>
          <a:p>
            <a:r>
              <a:rPr lang="en-NZ" b="1" dirty="0">
                <a:solidFill>
                  <a:schemeClr val="accent5">
                    <a:lumMod val="60000"/>
                    <a:lumOff val="40000"/>
                  </a:schemeClr>
                </a:solidFill>
              </a:rPr>
              <a:t>High impact but hard to do =</a:t>
            </a:r>
          </a:p>
          <a:p>
            <a:endParaRPr lang="en-NZ" b="1" dirty="0">
              <a:solidFill>
                <a:schemeClr val="accent5">
                  <a:lumMod val="60000"/>
                  <a:lumOff val="40000"/>
                </a:schemeClr>
              </a:solidFill>
            </a:endParaRPr>
          </a:p>
          <a:p>
            <a:r>
              <a:rPr lang="en-NZ" b="1" dirty="0">
                <a:solidFill>
                  <a:schemeClr val="accent5">
                    <a:lumMod val="60000"/>
                    <a:lumOff val="40000"/>
                  </a:schemeClr>
                </a:solidFill>
              </a:rPr>
              <a:t>These are our game changers. We can only manage a few here.</a:t>
            </a:r>
          </a:p>
        </p:txBody>
      </p:sp>
      <p:sp>
        <p:nvSpPr>
          <p:cNvPr id="5" name="TextBox 4">
            <a:extLst>
              <a:ext uri="{FF2B5EF4-FFF2-40B4-BE49-F238E27FC236}">
                <a16:creationId xmlns:a16="http://schemas.microsoft.com/office/drawing/2014/main" id="{615E59F8-858B-496F-9BE8-6EF3EED47476}"/>
              </a:ext>
            </a:extLst>
          </p:cNvPr>
          <p:cNvSpPr txBox="1"/>
          <p:nvPr/>
        </p:nvSpPr>
        <p:spPr>
          <a:xfrm>
            <a:off x="7281154" y="3891602"/>
            <a:ext cx="2792361" cy="1200329"/>
          </a:xfrm>
          <a:prstGeom prst="rect">
            <a:avLst/>
          </a:prstGeom>
          <a:noFill/>
        </p:spPr>
        <p:txBody>
          <a:bodyPr wrap="square" rtlCol="0">
            <a:spAutoFit/>
          </a:bodyPr>
          <a:lstStyle/>
          <a:p>
            <a:r>
              <a:rPr lang="en-NZ" b="1" dirty="0">
                <a:solidFill>
                  <a:schemeClr val="accent5">
                    <a:lumMod val="60000"/>
                    <a:lumOff val="40000"/>
                  </a:schemeClr>
                </a:solidFill>
              </a:rPr>
              <a:t>Tough going but low impact =</a:t>
            </a:r>
          </a:p>
          <a:p>
            <a:endParaRPr lang="en-NZ" b="1" dirty="0">
              <a:solidFill>
                <a:schemeClr val="accent5">
                  <a:lumMod val="60000"/>
                  <a:lumOff val="40000"/>
                </a:schemeClr>
              </a:solidFill>
            </a:endParaRPr>
          </a:p>
          <a:p>
            <a:r>
              <a:rPr lang="en-NZ" b="1" dirty="0">
                <a:solidFill>
                  <a:schemeClr val="accent5">
                    <a:lumMod val="60000"/>
                    <a:lumOff val="40000"/>
                  </a:schemeClr>
                </a:solidFill>
              </a:rPr>
              <a:t>Why do them at all ?</a:t>
            </a:r>
          </a:p>
        </p:txBody>
      </p:sp>
      <p:pic>
        <p:nvPicPr>
          <p:cNvPr id="11" name="Graphic 10" descr="Grinning Face with No Fill">
            <a:extLst>
              <a:ext uri="{FF2B5EF4-FFF2-40B4-BE49-F238E27FC236}">
                <a16:creationId xmlns:a16="http://schemas.microsoft.com/office/drawing/2014/main" id="{5C04EDE6-6AB7-4833-8468-5A1710DCB39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90144" y="1822977"/>
            <a:ext cx="914400" cy="914400"/>
          </a:xfrm>
          <a:prstGeom prst="rect">
            <a:avLst/>
          </a:prstGeom>
        </p:spPr>
      </p:pic>
      <p:pic>
        <p:nvPicPr>
          <p:cNvPr id="13" name="Graphic 12" descr="Winking Face with No Fill">
            <a:extLst>
              <a:ext uri="{FF2B5EF4-FFF2-40B4-BE49-F238E27FC236}">
                <a16:creationId xmlns:a16="http://schemas.microsoft.com/office/drawing/2014/main" id="{F79C7209-AE43-4D74-8173-13656454602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90144" y="4144222"/>
            <a:ext cx="914400" cy="914400"/>
          </a:xfrm>
          <a:prstGeom prst="rect">
            <a:avLst/>
          </a:prstGeom>
        </p:spPr>
      </p:pic>
      <p:pic>
        <p:nvPicPr>
          <p:cNvPr id="22" name="Graphic 21" descr="Smiling Face with No Fill">
            <a:extLst>
              <a:ext uri="{FF2B5EF4-FFF2-40B4-BE49-F238E27FC236}">
                <a16:creationId xmlns:a16="http://schemas.microsoft.com/office/drawing/2014/main" id="{5AC7EE6A-D4EB-4BC5-B21B-9B41CC9DADF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17046" y="1888288"/>
            <a:ext cx="914400" cy="914400"/>
          </a:xfrm>
          <a:prstGeom prst="rect">
            <a:avLst/>
          </a:prstGeom>
        </p:spPr>
      </p:pic>
      <p:pic>
        <p:nvPicPr>
          <p:cNvPr id="24" name="Graphic 23" descr="Sad Face with No Fill">
            <a:extLst>
              <a:ext uri="{FF2B5EF4-FFF2-40B4-BE49-F238E27FC236}">
                <a16:creationId xmlns:a16="http://schemas.microsoft.com/office/drawing/2014/main" id="{D4398A42-B003-480C-876E-DEFF9DB170B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69301" y="4058760"/>
            <a:ext cx="914400" cy="914400"/>
          </a:xfrm>
          <a:prstGeom prst="rect">
            <a:avLst/>
          </a:prstGeom>
        </p:spPr>
      </p:pic>
      <p:pic>
        <p:nvPicPr>
          <p:cNvPr id="12" name="Graphic 11" descr="Thumbs Up Sign">
            <a:extLst>
              <a:ext uri="{FF2B5EF4-FFF2-40B4-BE49-F238E27FC236}">
                <a16:creationId xmlns:a16="http://schemas.microsoft.com/office/drawing/2014/main" id="{41DB85AF-531E-44E9-B388-B176FCD6D2C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01807" y="1823444"/>
            <a:ext cx="914400" cy="914400"/>
          </a:xfrm>
          <a:prstGeom prst="rect">
            <a:avLst/>
          </a:prstGeom>
        </p:spPr>
      </p:pic>
      <p:pic>
        <p:nvPicPr>
          <p:cNvPr id="23" name="Graphic 22" descr="Warning">
            <a:extLst>
              <a:ext uri="{FF2B5EF4-FFF2-40B4-BE49-F238E27FC236}">
                <a16:creationId xmlns:a16="http://schemas.microsoft.com/office/drawing/2014/main" id="{1CF65DF4-94A2-487A-96D6-F040E9D678E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269051" y="1731815"/>
            <a:ext cx="914400" cy="914400"/>
          </a:xfrm>
          <a:prstGeom prst="rect">
            <a:avLst/>
          </a:prstGeom>
        </p:spPr>
      </p:pic>
      <p:pic>
        <p:nvPicPr>
          <p:cNvPr id="26" name="Graphic 25" descr="Help">
            <a:extLst>
              <a:ext uri="{FF2B5EF4-FFF2-40B4-BE49-F238E27FC236}">
                <a16:creationId xmlns:a16="http://schemas.microsoft.com/office/drawing/2014/main" id="{E1C3F10D-D626-4EEB-9949-51305B2685B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10235" y="4239440"/>
            <a:ext cx="914400" cy="914400"/>
          </a:xfrm>
          <a:prstGeom prst="rect">
            <a:avLst/>
          </a:prstGeom>
        </p:spPr>
      </p:pic>
      <p:pic>
        <p:nvPicPr>
          <p:cNvPr id="28" name="Graphic 27" descr="No sign">
            <a:extLst>
              <a:ext uri="{FF2B5EF4-FFF2-40B4-BE49-F238E27FC236}">
                <a16:creationId xmlns:a16="http://schemas.microsoft.com/office/drawing/2014/main" id="{3108E22B-5894-419D-8393-1637CC9918C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223771" y="4144222"/>
            <a:ext cx="914400" cy="914400"/>
          </a:xfrm>
          <a:prstGeom prst="rect">
            <a:avLst/>
          </a:prstGeom>
        </p:spPr>
      </p:pic>
    </p:spTree>
    <p:extLst>
      <p:ext uri="{BB962C8B-B14F-4D97-AF65-F5344CB8AC3E}">
        <p14:creationId xmlns:p14="http://schemas.microsoft.com/office/powerpoint/2010/main" val="34504313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876DB-8BB2-4EDE-A449-DAD8BD553547}"/>
              </a:ext>
            </a:extLst>
          </p:cNvPr>
          <p:cNvSpPr>
            <a:spLocks noGrp="1"/>
          </p:cNvSpPr>
          <p:nvPr>
            <p:ph type="title"/>
          </p:nvPr>
        </p:nvSpPr>
        <p:spPr>
          <a:xfrm>
            <a:off x="1066800" y="256971"/>
            <a:ext cx="10287000" cy="460375"/>
          </a:xfrm>
        </p:spPr>
        <p:txBody>
          <a:bodyPr anchor="t">
            <a:noAutofit/>
          </a:bodyPr>
          <a:lstStyle/>
          <a:p>
            <a:r>
              <a:rPr lang="en-NZ" sz="3600" dirty="0"/>
              <a:t>OK, now let’s quickly look at sequencing…</a:t>
            </a:r>
          </a:p>
        </p:txBody>
      </p:sp>
      <p:graphicFrame>
        <p:nvGraphicFramePr>
          <p:cNvPr id="4" name="Content Placeholder 3">
            <a:extLst>
              <a:ext uri="{FF2B5EF4-FFF2-40B4-BE49-F238E27FC236}">
                <a16:creationId xmlns:a16="http://schemas.microsoft.com/office/drawing/2014/main" id="{E0B53C4C-A1A1-473B-863A-88319C6C8173}"/>
              </a:ext>
            </a:extLst>
          </p:cNvPr>
          <p:cNvGraphicFramePr>
            <a:graphicFrameLocks noGrp="1"/>
          </p:cNvGraphicFramePr>
          <p:nvPr>
            <p:ph idx="1"/>
            <p:extLst>
              <p:ext uri="{D42A27DB-BD31-4B8C-83A1-F6EECF244321}">
                <p14:modId xmlns:p14="http://schemas.microsoft.com/office/powerpoint/2010/main" val="2878013655"/>
              </p:ext>
            </p:extLst>
          </p:nvPr>
        </p:nvGraphicFramePr>
        <p:xfrm>
          <a:off x="1066800" y="1825625"/>
          <a:ext cx="102870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322931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28790CD4-E3E3-448F-B16F-78A05D70851E}"/>
              </a:ext>
            </a:extLst>
          </p:cNvPr>
          <p:cNvSpPr/>
          <p:nvPr/>
        </p:nvSpPr>
        <p:spPr>
          <a:xfrm>
            <a:off x="8158863" y="1118617"/>
            <a:ext cx="2497047" cy="2877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solidFill>
                  <a:schemeClr val="bg1"/>
                </a:solidFill>
                <a:latin typeface="Arial" panose="020B0604020202020204" pitchFamily="34" charset="0"/>
                <a:cs typeface="Arial" panose="020B0604020202020204" pitchFamily="34" charset="0"/>
              </a:rPr>
              <a:t>2028…</a:t>
            </a:r>
          </a:p>
        </p:txBody>
      </p:sp>
      <p:grpSp>
        <p:nvGrpSpPr>
          <p:cNvPr id="5" name="Group 4"/>
          <p:cNvGrpSpPr/>
          <p:nvPr/>
        </p:nvGrpSpPr>
        <p:grpSpPr>
          <a:xfrm>
            <a:off x="1559719" y="1428555"/>
            <a:ext cx="9117123" cy="4555705"/>
            <a:chOff x="1537198" y="1478277"/>
            <a:chExt cx="9117123" cy="4555705"/>
          </a:xfrm>
        </p:grpSpPr>
        <p:grpSp>
          <p:nvGrpSpPr>
            <p:cNvPr id="64" name="Group 63"/>
            <p:cNvGrpSpPr/>
            <p:nvPr/>
          </p:nvGrpSpPr>
          <p:grpSpPr>
            <a:xfrm>
              <a:off x="1537199" y="1478278"/>
              <a:ext cx="9117122" cy="4555703"/>
              <a:chOff x="912813" y="1049338"/>
              <a:chExt cx="10058401" cy="5033963"/>
            </a:xfrm>
          </p:grpSpPr>
          <p:sp>
            <p:nvSpPr>
              <p:cNvPr id="70" name="Freeform 6"/>
              <p:cNvSpPr>
                <a:spLocks/>
              </p:cNvSpPr>
              <p:nvPr/>
            </p:nvSpPr>
            <p:spPr bwMode="auto">
              <a:xfrm>
                <a:off x="5938838" y="1049338"/>
                <a:ext cx="5032375" cy="2706688"/>
              </a:xfrm>
              <a:custGeom>
                <a:avLst/>
                <a:gdLst>
                  <a:gd name="T0" fmla="*/ 1411 w 3170"/>
                  <a:gd name="T1" fmla="*/ 0 h 1705"/>
                  <a:gd name="T2" fmla="*/ 1448 w 3170"/>
                  <a:gd name="T3" fmla="*/ 199 h 1705"/>
                  <a:gd name="T4" fmla="*/ 1513 w 3170"/>
                  <a:gd name="T5" fmla="*/ 374 h 1705"/>
                  <a:gd name="T6" fmla="*/ 1601 w 3170"/>
                  <a:gd name="T7" fmla="*/ 522 h 1705"/>
                  <a:gd name="T8" fmla="*/ 1711 w 3170"/>
                  <a:gd name="T9" fmla="*/ 647 h 1705"/>
                  <a:gd name="T10" fmla="*/ 1836 w 3170"/>
                  <a:gd name="T11" fmla="*/ 751 h 1705"/>
                  <a:gd name="T12" fmla="*/ 1972 w 3170"/>
                  <a:gd name="T13" fmla="*/ 835 h 1705"/>
                  <a:gd name="T14" fmla="*/ 2116 w 3170"/>
                  <a:gd name="T15" fmla="*/ 903 h 1705"/>
                  <a:gd name="T16" fmla="*/ 2264 w 3170"/>
                  <a:gd name="T17" fmla="*/ 952 h 1705"/>
                  <a:gd name="T18" fmla="*/ 2414 w 3170"/>
                  <a:gd name="T19" fmla="*/ 991 h 1705"/>
                  <a:gd name="T20" fmla="*/ 2559 w 3170"/>
                  <a:gd name="T21" fmla="*/ 1016 h 1705"/>
                  <a:gd name="T22" fmla="*/ 2698 w 3170"/>
                  <a:gd name="T23" fmla="*/ 1031 h 1705"/>
                  <a:gd name="T24" fmla="*/ 2826 w 3170"/>
                  <a:gd name="T25" fmla="*/ 1041 h 1705"/>
                  <a:gd name="T26" fmla="*/ 2940 w 3170"/>
                  <a:gd name="T27" fmla="*/ 1043 h 1705"/>
                  <a:gd name="T28" fmla="*/ 3036 w 3170"/>
                  <a:gd name="T29" fmla="*/ 1041 h 1705"/>
                  <a:gd name="T30" fmla="*/ 3107 w 3170"/>
                  <a:gd name="T31" fmla="*/ 1037 h 1705"/>
                  <a:gd name="T32" fmla="*/ 3153 w 3170"/>
                  <a:gd name="T33" fmla="*/ 1033 h 1705"/>
                  <a:gd name="T34" fmla="*/ 3170 w 3170"/>
                  <a:gd name="T35" fmla="*/ 1031 h 1705"/>
                  <a:gd name="T36" fmla="*/ 3166 w 3170"/>
                  <a:gd name="T37" fmla="*/ 1692 h 1705"/>
                  <a:gd name="T38" fmla="*/ 3132 w 3170"/>
                  <a:gd name="T39" fmla="*/ 1694 h 1705"/>
                  <a:gd name="T40" fmla="*/ 3068 w 3170"/>
                  <a:gd name="T41" fmla="*/ 1698 h 1705"/>
                  <a:gd name="T42" fmla="*/ 2976 w 3170"/>
                  <a:gd name="T43" fmla="*/ 1702 h 1705"/>
                  <a:gd name="T44" fmla="*/ 2859 w 3170"/>
                  <a:gd name="T45" fmla="*/ 1705 h 1705"/>
                  <a:gd name="T46" fmla="*/ 2723 w 3170"/>
                  <a:gd name="T47" fmla="*/ 1703 h 1705"/>
                  <a:gd name="T48" fmla="*/ 2565 w 3170"/>
                  <a:gd name="T49" fmla="*/ 1700 h 1705"/>
                  <a:gd name="T50" fmla="*/ 2394 w 3170"/>
                  <a:gd name="T51" fmla="*/ 1690 h 1705"/>
                  <a:gd name="T52" fmla="*/ 2208 w 3170"/>
                  <a:gd name="T53" fmla="*/ 1675 h 1705"/>
                  <a:gd name="T54" fmla="*/ 2014 w 3170"/>
                  <a:gd name="T55" fmla="*/ 1650 h 1705"/>
                  <a:gd name="T56" fmla="*/ 1814 w 3170"/>
                  <a:gd name="T57" fmla="*/ 1617 h 1705"/>
                  <a:gd name="T58" fmla="*/ 1611 w 3170"/>
                  <a:gd name="T59" fmla="*/ 1571 h 1705"/>
                  <a:gd name="T60" fmla="*/ 1406 w 3170"/>
                  <a:gd name="T61" fmla="*/ 1515 h 1705"/>
                  <a:gd name="T62" fmla="*/ 1204 w 3170"/>
                  <a:gd name="T63" fmla="*/ 1446 h 1705"/>
                  <a:gd name="T64" fmla="*/ 1008 w 3170"/>
                  <a:gd name="T65" fmla="*/ 1362 h 1705"/>
                  <a:gd name="T66" fmla="*/ 820 w 3170"/>
                  <a:gd name="T67" fmla="*/ 1262 h 1705"/>
                  <a:gd name="T68" fmla="*/ 645 w 3170"/>
                  <a:gd name="T69" fmla="*/ 1145 h 1705"/>
                  <a:gd name="T70" fmla="*/ 484 w 3170"/>
                  <a:gd name="T71" fmla="*/ 1008 h 1705"/>
                  <a:gd name="T72" fmla="*/ 340 w 3170"/>
                  <a:gd name="T73" fmla="*/ 851 h 1705"/>
                  <a:gd name="T74" fmla="*/ 217 w 3170"/>
                  <a:gd name="T75" fmla="*/ 674 h 1705"/>
                  <a:gd name="T76" fmla="*/ 117 w 3170"/>
                  <a:gd name="T77" fmla="*/ 472 h 1705"/>
                  <a:gd name="T78" fmla="*/ 44 w 3170"/>
                  <a:gd name="T79" fmla="*/ 249 h 1705"/>
                  <a:gd name="T80" fmla="*/ 0 w 3170"/>
                  <a:gd name="T81" fmla="*/ 0 h 1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70" h="1705">
                    <a:moveTo>
                      <a:pt x="0" y="0"/>
                    </a:moveTo>
                    <a:lnTo>
                      <a:pt x="1411" y="0"/>
                    </a:lnTo>
                    <a:lnTo>
                      <a:pt x="1427" y="103"/>
                    </a:lnTo>
                    <a:lnTo>
                      <a:pt x="1448" y="199"/>
                    </a:lnTo>
                    <a:lnTo>
                      <a:pt x="1478" y="290"/>
                    </a:lnTo>
                    <a:lnTo>
                      <a:pt x="1513" y="374"/>
                    </a:lnTo>
                    <a:lnTo>
                      <a:pt x="1555" y="451"/>
                    </a:lnTo>
                    <a:lnTo>
                      <a:pt x="1601" y="522"/>
                    </a:lnTo>
                    <a:lnTo>
                      <a:pt x="1655" y="587"/>
                    </a:lnTo>
                    <a:lnTo>
                      <a:pt x="1711" y="647"/>
                    </a:lnTo>
                    <a:lnTo>
                      <a:pt x="1770" y="701"/>
                    </a:lnTo>
                    <a:lnTo>
                      <a:pt x="1836" y="751"/>
                    </a:lnTo>
                    <a:lnTo>
                      <a:pt x="1901" y="795"/>
                    </a:lnTo>
                    <a:lnTo>
                      <a:pt x="1972" y="835"/>
                    </a:lnTo>
                    <a:lnTo>
                      <a:pt x="2043" y="870"/>
                    </a:lnTo>
                    <a:lnTo>
                      <a:pt x="2116" y="903"/>
                    </a:lnTo>
                    <a:lnTo>
                      <a:pt x="2189" y="929"/>
                    </a:lnTo>
                    <a:lnTo>
                      <a:pt x="2264" y="952"/>
                    </a:lnTo>
                    <a:lnTo>
                      <a:pt x="2339" y="974"/>
                    </a:lnTo>
                    <a:lnTo>
                      <a:pt x="2414" y="991"/>
                    </a:lnTo>
                    <a:lnTo>
                      <a:pt x="2486" y="1004"/>
                    </a:lnTo>
                    <a:lnTo>
                      <a:pt x="2559" y="1016"/>
                    </a:lnTo>
                    <a:lnTo>
                      <a:pt x="2630" y="1025"/>
                    </a:lnTo>
                    <a:lnTo>
                      <a:pt x="2698" y="1031"/>
                    </a:lnTo>
                    <a:lnTo>
                      <a:pt x="2765" y="1037"/>
                    </a:lnTo>
                    <a:lnTo>
                      <a:pt x="2826" y="1041"/>
                    </a:lnTo>
                    <a:lnTo>
                      <a:pt x="2886" y="1041"/>
                    </a:lnTo>
                    <a:lnTo>
                      <a:pt x="2940" y="1043"/>
                    </a:lnTo>
                    <a:lnTo>
                      <a:pt x="2990" y="1043"/>
                    </a:lnTo>
                    <a:lnTo>
                      <a:pt x="3036" y="1041"/>
                    </a:lnTo>
                    <a:lnTo>
                      <a:pt x="3074" y="1039"/>
                    </a:lnTo>
                    <a:lnTo>
                      <a:pt x="3107" y="1037"/>
                    </a:lnTo>
                    <a:lnTo>
                      <a:pt x="3134" y="1035"/>
                    </a:lnTo>
                    <a:lnTo>
                      <a:pt x="3153" y="1033"/>
                    </a:lnTo>
                    <a:lnTo>
                      <a:pt x="3166" y="1033"/>
                    </a:lnTo>
                    <a:lnTo>
                      <a:pt x="3170" y="1031"/>
                    </a:lnTo>
                    <a:lnTo>
                      <a:pt x="3170" y="1692"/>
                    </a:lnTo>
                    <a:lnTo>
                      <a:pt x="3166" y="1692"/>
                    </a:lnTo>
                    <a:lnTo>
                      <a:pt x="3153" y="1692"/>
                    </a:lnTo>
                    <a:lnTo>
                      <a:pt x="3132" y="1694"/>
                    </a:lnTo>
                    <a:lnTo>
                      <a:pt x="3103" y="1696"/>
                    </a:lnTo>
                    <a:lnTo>
                      <a:pt x="3068" y="1698"/>
                    </a:lnTo>
                    <a:lnTo>
                      <a:pt x="3026" y="1700"/>
                    </a:lnTo>
                    <a:lnTo>
                      <a:pt x="2976" y="1702"/>
                    </a:lnTo>
                    <a:lnTo>
                      <a:pt x="2920" y="1703"/>
                    </a:lnTo>
                    <a:lnTo>
                      <a:pt x="2859" y="1705"/>
                    </a:lnTo>
                    <a:lnTo>
                      <a:pt x="2794" y="1705"/>
                    </a:lnTo>
                    <a:lnTo>
                      <a:pt x="2723" y="1703"/>
                    </a:lnTo>
                    <a:lnTo>
                      <a:pt x="2646" y="1703"/>
                    </a:lnTo>
                    <a:lnTo>
                      <a:pt x="2565" y="1700"/>
                    </a:lnTo>
                    <a:lnTo>
                      <a:pt x="2481" y="1696"/>
                    </a:lnTo>
                    <a:lnTo>
                      <a:pt x="2394" y="1690"/>
                    </a:lnTo>
                    <a:lnTo>
                      <a:pt x="2302" y="1682"/>
                    </a:lnTo>
                    <a:lnTo>
                      <a:pt x="2208" y="1675"/>
                    </a:lnTo>
                    <a:lnTo>
                      <a:pt x="2112" y="1663"/>
                    </a:lnTo>
                    <a:lnTo>
                      <a:pt x="2014" y="1650"/>
                    </a:lnTo>
                    <a:lnTo>
                      <a:pt x="1916" y="1634"/>
                    </a:lnTo>
                    <a:lnTo>
                      <a:pt x="1814" y="1617"/>
                    </a:lnTo>
                    <a:lnTo>
                      <a:pt x="1713" y="1596"/>
                    </a:lnTo>
                    <a:lnTo>
                      <a:pt x="1611" y="1571"/>
                    </a:lnTo>
                    <a:lnTo>
                      <a:pt x="1507" y="1546"/>
                    </a:lnTo>
                    <a:lnTo>
                      <a:pt x="1406" y="1515"/>
                    </a:lnTo>
                    <a:lnTo>
                      <a:pt x="1306" y="1483"/>
                    </a:lnTo>
                    <a:lnTo>
                      <a:pt x="1204" y="1446"/>
                    </a:lnTo>
                    <a:lnTo>
                      <a:pt x="1106" y="1406"/>
                    </a:lnTo>
                    <a:lnTo>
                      <a:pt x="1008" y="1362"/>
                    </a:lnTo>
                    <a:lnTo>
                      <a:pt x="914" y="1314"/>
                    </a:lnTo>
                    <a:lnTo>
                      <a:pt x="820" y="1262"/>
                    </a:lnTo>
                    <a:lnTo>
                      <a:pt x="732" y="1204"/>
                    </a:lnTo>
                    <a:lnTo>
                      <a:pt x="645" y="1145"/>
                    </a:lnTo>
                    <a:lnTo>
                      <a:pt x="563" y="1077"/>
                    </a:lnTo>
                    <a:lnTo>
                      <a:pt x="484" y="1008"/>
                    </a:lnTo>
                    <a:lnTo>
                      <a:pt x="409" y="931"/>
                    </a:lnTo>
                    <a:lnTo>
                      <a:pt x="340" y="851"/>
                    </a:lnTo>
                    <a:lnTo>
                      <a:pt x="275" y="764"/>
                    </a:lnTo>
                    <a:lnTo>
                      <a:pt x="217" y="674"/>
                    </a:lnTo>
                    <a:lnTo>
                      <a:pt x="163" y="576"/>
                    </a:lnTo>
                    <a:lnTo>
                      <a:pt x="117" y="472"/>
                    </a:lnTo>
                    <a:lnTo>
                      <a:pt x="77" y="365"/>
                    </a:lnTo>
                    <a:lnTo>
                      <a:pt x="44" y="249"/>
                    </a:lnTo>
                    <a:lnTo>
                      <a:pt x="19" y="126"/>
                    </a:lnTo>
                    <a:lnTo>
                      <a:pt x="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71" name="Freeform 7"/>
              <p:cNvSpPr>
                <a:spLocks/>
              </p:cNvSpPr>
              <p:nvPr/>
            </p:nvSpPr>
            <p:spPr bwMode="auto">
              <a:xfrm>
                <a:off x="8178801" y="1049338"/>
                <a:ext cx="2792413" cy="1655763"/>
              </a:xfrm>
              <a:custGeom>
                <a:avLst/>
                <a:gdLst>
                  <a:gd name="T0" fmla="*/ 0 w 1759"/>
                  <a:gd name="T1" fmla="*/ 0 h 1043"/>
                  <a:gd name="T2" fmla="*/ 1759 w 1759"/>
                  <a:gd name="T3" fmla="*/ 0 h 1043"/>
                  <a:gd name="T4" fmla="*/ 1759 w 1759"/>
                  <a:gd name="T5" fmla="*/ 1031 h 1043"/>
                  <a:gd name="T6" fmla="*/ 1755 w 1759"/>
                  <a:gd name="T7" fmla="*/ 1033 h 1043"/>
                  <a:gd name="T8" fmla="*/ 1742 w 1759"/>
                  <a:gd name="T9" fmla="*/ 1033 h 1043"/>
                  <a:gd name="T10" fmla="*/ 1723 w 1759"/>
                  <a:gd name="T11" fmla="*/ 1035 h 1043"/>
                  <a:gd name="T12" fmla="*/ 1696 w 1759"/>
                  <a:gd name="T13" fmla="*/ 1037 h 1043"/>
                  <a:gd name="T14" fmla="*/ 1663 w 1759"/>
                  <a:gd name="T15" fmla="*/ 1039 h 1043"/>
                  <a:gd name="T16" fmla="*/ 1625 w 1759"/>
                  <a:gd name="T17" fmla="*/ 1041 h 1043"/>
                  <a:gd name="T18" fmla="*/ 1579 w 1759"/>
                  <a:gd name="T19" fmla="*/ 1043 h 1043"/>
                  <a:gd name="T20" fmla="*/ 1529 w 1759"/>
                  <a:gd name="T21" fmla="*/ 1043 h 1043"/>
                  <a:gd name="T22" fmla="*/ 1475 w 1759"/>
                  <a:gd name="T23" fmla="*/ 1041 h 1043"/>
                  <a:gd name="T24" fmla="*/ 1415 w 1759"/>
                  <a:gd name="T25" fmla="*/ 1041 h 1043"/>
                  <a:gd name="T26" fmla="*/ 1354 w 1759"/>
                  <a:gd name="T27" fmla="*/ 1037 h 1043"/>
                  <a:gd name="T28" fmla="*/ 1287 w 1759"/>
                  <a:gd name="T29" fmla="*/ 1031 h 1043"/>
                  <a:gd name="T30" fmla="*/ 1219 w 1759"/>
                  <a:gd name="T31" fmla="*/ 1025 h 1043"/>
                  <a:gd name="T32" fmla="*/ 1148 w 1759"/>
                  <a:gd name="T33" fmla="*/ 1016 h 1043"/>
                  <a:gd name="T34" fmla="*/ 1075 w 1759"/>
                  <a:gd name="T35" fmla="*/ 1004 h 1043"/>
                  <a:gd name="T36" fmla="*/ 1003 w 1759"/>
                  <a:gd name="T37" fmla="*/ 991 h 1043"/>
                  <a:gd name="T38" fmla="*/ 928 w 1759"/>
                  <a:gd name="T39" fmla="*/ 974 h 1043"/>
                  <a:gd name="T40" fmla="*/ 853 w 1759"/>
                  <a:gd name="T41" fmla="*/ 952 h 1043"/>
                  <a:gd name="T42" fmla="*/ 778 w 1759"/>
                  <a:gd name="T43" fmla="*/ 929 h 1043"/>
                  <a:gd name="T44" fmla="*/ 705 w 1759"/>
                  <a:gd name="T45" fmla="*/ 903 h 1043"/>
                  <a:gd name="T46" fmla="*/ 632 w 1759"/>
                  <a:gd name="T47" fmla="*/ 870 h 1043"/>
                  <a:gd name="T48" fmla="*/ 561 w 1759"/>
                  <a:gd name="T49" fmla="*/ 835 h 1043"/>
                  <a:gd name="T50" fmla="*/ 490 w 1759"/>
                  <a:gd name="T51" fmla="*/ 795 h 1043"/>
                  <a:gd name="T52" fmla="*/ 425 w 1759"/>
                  <a:gd name="T53" fmla="*/ 751 h 1043"/>
                  <a:gd name="T54" fmla="*/ 359 w 1759"/>
                  <a:gd name="T55" fmla="*/ 701 h 1043"/>
                  <a:gd name="T56" fmla="*/ 300 w 1759"/>
                  <a:gd name="T57" fmla="*/ 647 h 1043"/>
                  <a:gd name="T58" fmla="*/ 244 w 1759"/>
                  <a:gd name="T59" fmla="*/ 587 h 1043"/>
                  <a:gd name="T60" fmla="*/ 190 w 1759"/>
                  <a:gd name="T61" fmla="*/ 522 h 1043"/>
                  <a:gd name="T62" fmla="*/ 144 w 1759"/>
                  <a:gd name="T63" fmla="*/ 451 h 1043"/>
                  <a:gd name="T64" fmla="*/ 102 w 1759"/>
                  <a:gd name="T65" fmla="*/ 374 h 1043"/>
                  <a:gd name="T66" fmla="*/ 67 w 1759"/>
                  <a:gd name="T67" fmla="*/ 290 h 1043"/>
                  <a:gd name="T68" fmla="*/ 37 w 1759"/>
                  <a:gd name="T69" fmla="*/ 199 h 1043"/>
                  <a:gd name="T70" fmla="*/ 16 w 1759"/>
                  <a:gd name="T71" fmla="*/ 103 h 1043"/>
                  <a:gd name="T72" fmla="*/ 0 w 1759"/>
                  <a:gd name="T73" fmla="*/ 0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59" h="1043">
                    <a:moveTo>
                      <a:pt x="0" y="0"/>
                    </a:moveTo>
                    <a:lnTo>
                      <a:pt x="1759" y="0"/>
                    </a:lnTo>
                    <a:lnTo>
                      <a:pt x="1759" y="1031"/>
                    </a:lnTo>
                    <a:lnTo>
                      <a:pt x="1755" y="1033"/>
                    </a:lnTo>
                    <a:lnTo>
                      <a:pt x="1742" y="1033"/>
                    </a:lnTo>
                    <a:lnTo>
                      <a:pt x="1723" y="1035"/>
                    </a:lnTo>
                    <a:lnTo>
                      <a:pt x="1696" y="1037"/>
                    </a:lnTo>
                    <a:lnTo>
                      <a:pt x="1663" y="1039"/>
                    </a:lnTo>
                    <a:lnTo>
                      <a:pt x="1625" y="1041"/>
                    </a:lnTo>
                    <a:lnTo>
                      <a:pt x="1579" y="1043"/>
                    </a:lnTo>
                    <a:lnTo>
                      <a:pt x="1529" y="1043"/>
                    </a:lnTo>
                    <a:lnTo>
                      <a:pt x="1475" y="1041"/>
                    </a:lnTo>
                    <a:lnTo>
                      <a:pt x="1415" y="1041"/>
                    </a:lnTo>
                    <a:lnTo>
                      <a:pt x="1354" y="1037"/>
                    </a:lnTo>
                    <a:lnTo>
                      <a:pt x="1287" y="1031"/>
                    </a:lnTo>
                    <a:lnTo>
                      <a:pt x="1219" y="1025"/>
                    </a:lnTo>
                    <a:lnTo>
                      <a:pt x="1148" y="1016"/>
                    </a:lnTo>
                    <a:lnTo>
                      <a:pt x="1075" y="1004"/>
                    </a:lnTo>
                    <a:lnTo>
                      <a:pt x="1003" y="991"/>
                    </a:lnTo>
                    <a:lnTo>
                      <a:pt x="928" y="974"/>
                    </a:lnTo>
                    <a:lnTo>
                      <a:pt x="853" y="952"/>
                    </a:lnTo>
                    <a:lnTo>
                      <a:pt x="778" y="929"/>
                    </a:lnTo>
                    <a:lnTo>
                      <a:pt x="705" y="903"/>
                    </a:lnTo>
                    <a:lnTo>
                      <a:pt x="632" y="870"/>
                    </a:lnTo>
                    <a:lnTo>
                      <a:pt x="561" y="835"/>
                    </a:lnTo>
                    <a:lnTo>
                      <a:pt x="490" y="795"/>
                    </a:lnTo>
                    <a:lnTo>
                      <a:pt x="425" y="751"/>
                    </a:lnTo>
                    <a:lnTo>
                      <a:pt x="359" y="701"/>
                    </a:lnTo>
                    <a:lnTo>
                      <a:pt x="300" y="647"/>
                    </a:lnTo>
                    <a:lnTo>
                      <a:pt x="244" y="587"/>
                    </a:lnTo>
                    <a:lnTo>
                      <a:pt x="190" y="522"/>
                    </a:lnTo>
                    <a:lnTo>
                      <a:pt x="144" y="451"/>
                    </a:lnTo>
                    <a:lnTo>
                      <a:pt x="102" y="374"/>
                    </a:lnTo>
                    <a:lnTo>
                      <a:pt x="67" y="290"/>
                    </a:lnTo>
                    <a:lnTo>
                      <a:pt x="37" y="199"/>
                    </a:lnTo>
                    <a:lnTo>
                      <a:pt x="16" y="103"/>
                    </a:lnTo>
                    <a:lnTo>
                      <a:pt x="0" y="0"/>
                    </a:lnTo>
                    <a:close/>
                  </a:path>
                </a:pathLst>
              </a:custGeom>
              <a:solidFill>
                <a:schemeClr val="accent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72" name="Freeform 8"/>
              <p:cNvSpPr>
                <a:spLocks/>
              </p:cNvSpPr>
              <p:nvPr/>
            </p:nvSpPr>
            <p:spPr bwMode="auto">
              <a:xfrm>
                <a:off x="3890963" y="1049338"/>
                <a:ext cx="7080250" cy="3603625"/>
              </a:xfrm>
              <a:custGeom>
                <a:avLst/>
                <a:gdLst>
                  <a:gd name="T0" fmla="*/ 1290 w 4460"/>
                  <a:gd name="T1" fmla="*/ 0 h 2270"/>
                  <a:gd name="T2" fmla="*/ 1334 w 4460"/>
                  <a:gd name="T3" fmla="*/ 249 h 2270"/>
                  <a:gd name="T4" fmla="*/ 1407 w 4460"/>
                  <a:gd name="T5" fmla="*/ 472 h 2270"/>
                  <a:gd name="T6" fmla="*/ 1507 w 4460"/>
                  <a:gd name="T7" fmla="*/ 674 h 2270"/>
                  <a:gd name="T8" fmla="*/ 1630 w 4460"/>
                  <a:gd name="T9" fmla="*/ 851 h 2270"/>
                  <a:gd name="T10" fmla="*/ 1774 w 4460"/>
                  <a:gd name="T11" fmla="*/ 1008 h 2270"/>
                  <a:gd name="T12" fmla="*/ 1935 w 4460"/>
                  <a:gd name="T13" fmla="*/ 1145 h 2270"/>
                  <a:gd name="T14" fmla="*/ 2110 w 4460"/>
                  <a:gd name="T15" fmla="*/ 1262 h 2270"/>
                  <a:gd name="T16" fmla="*/ 2298 w 4460"/>
                  <a:gd name="T17" fmla="*/ 1362 h 2270"/>
                  <a:gd name="T18" fmla="*/ 2494 w 4460"/>
                  <a:gd name="T19" fmla="*/ 1446 h 2270"/>
                  <a:gd name="T20" fmla="*/ 2696 w 4460"/>
                  <a:gd name="T21" fmla="*/ 1515 h 2270"/>
                  <a:gd name="T22" fmla="*/ 2901 w 4460"/>
                  <a:gd name="T23" fmla="*/ 1571 h 2270"/>
                  <a:gd name="T24" fmla="*/ 3104 w 4460"/>
                  <a:gd name="T25" fmla="*/ 1617 h 2270"/>
                  <a:gd name="T26" fmla="*/ 3304 w 4460"/>
                  <a:gd name="T27" fmla="*/ 1650 h 2270"/>
                  <a:gd name="T28" fmla="*/ 3498 w 4460"/>
                  <a:gd name="T29" fmla="*/ 1675 h 2270"/>
                  <a:gd name="T30" fmla="*/ 3684 w 4460"/>
                  <a:gd name="T31" fmla="*/ 1690 h 2270"/>
                  <a:gd name="T32" fmla="*/ 3855 w 4460"/>
                  <a:gd name="T33" fmla="*/ 1700 h 2270"/>
                  <a:gd name="T34" fmla="*/ 4013 w 4460"/>
                  <a:gd name="T35" fmla="*/ 1703 h 2270"/>
                  <a:gd name="T36" fmla="*/ 4149 w 4460"/>
                  <a:gd name="T37" fmla="*/ 1705 h 2270"/>
                  <a:gd name="T38" fmla="*/ 4266 w 4460"/>
                  <a:gd name="T39" fmla="*/ 1702 h 2270"/>
                  <a:gd name="T40" fmla="*/ 4358 w 4460"/>
                  <a:gd name="T41" fmla="*/ 1698 h 2270"/>
                  <a:gd name="T42" fmla="*/ 4422 w 4460"/>
                  <a:gd name="T43" fmla="*/ 1694 h 2270"/>
                  <a:gd name="T44" fmla="*/ 4456 w 4460"/>
                  <a:gd name="T45" fmla="*/ 1692 h 2270"/>
                  <a:gd name="T46" fmla="*/ 4460 w 4460"/>
                  <a:gd name="T47" fmla="*/ 2243 h 2270"/>
                  <a:gd name="T48" fmla="*/ 4443 w 4460"/>
                  <a:gd name="T49" fmla="*/ 2245 h 2270"/>
                  <a:gd name="T50" fmla="*/ 4391 w 4460"/>
                  <a:gd name="T51" fmla="*/ 2249 h 2270"/>
                  <a:gd name="T52" fmla="*/ 4308 w 4460"/>
                  <a:gd name="T53" fmla="*/ 2255 h 2270"/>
                  <a:gd name="T54" fmla="*/ 4197 w 4460"/>
                  <a:gd name="T55" fmla="*/ 2262 h 2270"/>
                  <a:gd name="T56" fmla="*/ 4061 w 4460"/>
                  <a:gd name="T57" fmla="*/ 2266 h 2270"/>
                  <a:gd name="T58" fmla="*/ 3901 w 4460"/>
                  <a:gd name="T59" fmla="*/ 2270 h 2270"/>
                  <a:gd name="T60" fmla="*/ 3721 w 4460"/>
                  <a:gd name="T61" fmla="*/ 2270 h 2270"/>
                  <a:gd name="T62" fmla="*/ 3523 w 4460"/>
                  <a:gd name="T63" fmla="*/ 2266 h 2270"/>
                  <a:gd name="T64" fmla="*/ 3312 w 4460"/>
                  <a:gd name="T65" fmla="*/ 2255 h 2270"/>
                  <a:gd name="T66" fmla="*/ 3087 w 4460"/>
                  <a:gd name="T67" fmla="*/ 2237 h 2270"/>
                  <a:gd name="T68" fmla="*/ 2851 w 4460"/>
                  <a:gd name="T69" fmla="*/ 2211 h 2270"/>
                  <a:gd name="T70" fmla="*/ 2611 w 4460"/>
                  <a:gd name="T71" fmla="*/ 2176 h 2270"/>
                  <a:gd name="T72" fmla="*/ 2365 w 4460"/>
                  <a:gd name="T73" fmla="*/ 2130 h 2270"/>
                  <a:gd name="T74" fmla="*/ 2118 w 4460"/>
                  <a:gd name="T75" fmla="*/ 2072 h 2270"/>
                  <a:gd name="T76" fmla="*/ 1872 w 4460"/>
                  <a:gd name="T77" fmla="*/ 2001 h 2270"/>
                  <a:gd name="T78" fmla="*/ 1628 w 4460"/>
                  <a:gd name="T79" fmla="*/ 1915 h 2270"/>
                  <a:gd name="T80" fmla="*/ 1394 w 4460"/>
                  <a:gd name="T81" fmla="*/ 1815 h 2270"/>
                  <a:gd name="T82" fmla="*/ 1165 w 4460"/>
                  <a:gd name="T83" fmla="*/ 1696 h 2270"/>
                  <a:gd name="T84" fmla="*/ 950 w 4460"/>
                  <a:gd name="T85" fmla="*/ 1559 h 2270"/>
                  <a:gd name="T86" fmla="*/ 751 w 4460"/>
                  <a:gd name="T87" fmla="*/ 1404 h 2270"/>
                  <a:gd name="T88" fmla="*/ 566 w 4460"/>
                  <a:gd name="T89" fmla="*/ 1229 h 2270"/>
                  <a:gd name="T90" fmla="*/ 403 w 4460"/>
                  <a:gd name="T91" fmla="*/ 1031 h 2270"/>
                  <a:gd name="T92" fmla="*/ 261 w 4460"/>
                  <a:gd name="T93" fmla="*/ 810 h 2270"/>
                  <a:gd name="T94" fmla="*/ 146 w 4460"/>
                  <a:gd name="T95" fmla="*/ 566 h 2270"/>
                  <a:gd name="T96" fmla="*/ 57 w 4460"/>
                  <a:gd name="T97" fmla="*/ 296 h 2270"/>
                  <a:gd name="T98" fmla="*/ 0 w 4460"/>
                  <a:gd name="T99" fmla="*/ 0 h 2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60" h="2270">
                    <a:moveTo>
                      <a:pt x="0" y="0"/>
                    </a:moveTo>
                    <a:lnTo>
                      <a:pt x="1290" y="0"/>
                    </a:lnTo>
                    <a:lnTo>
                      <a:pt x="1309" y="126"/>
                    </a:lnTo>
                    <a:lnTo>
                      <a:pt x="1334" y="249"/>
                    </a:lnTo>
                    <a:lnTo>
                      <a:pt x="1367" y="365"/>
                    </a:lnTo>
                    <a:lnTo>
                      <a:pt x="1407" y="472"/>
                    </a:lnTo>
                    <a:lnTo>
                      <a:pt x="1453" y="576"/>
                    </a:lnTo>
                    <a:lnTo>
                      <a:pt x="1507" y="674"/>
                    </a:lnTo>
                    <a:lnTo>
                      <a:pt x="1565" y="764"/>
                    </a:lnTo>
                    <a:lnTo>
                      <a:pt x="1630" y="851"/>
                    </a:lnTo>
                    <a:lnTo>
                      <a:pt x="1699" y="931"/>
                    </a:lnTo>
                    <a:lnTo>
                      <a:pt x="1774" y="1008"/>
                    </a:lnTo>
                    <a:lnTo>
                      <a:pt x="1853" y="1077"/>
                    </a:lnTo>
                    <a:lnTo>
                      <a:pt x="1935" y="1145"/>
                    </a:lnTo>
                    <a:lnTo>
                      <a:pt x="2022" y="1204"/>
                    </a:lnTo>
                    <a:lnTo>
                      <a:pt x="2110" y="1262"/>
                    </a:lnTo>
                    <a:lnTo>
                      <a:pt x="2204" y="1314"/>
                    </a:lnTo>
                    <a:lnTo>
                      <a:pt x="2298" y="1362"/>
                    </a:lnTo>
                    <a:lnTo>
                      <a:pt x="2396" y="1406"/>
                    </a:lnTo>
                    <a:lnTo>
                      <a:pt x="2494" y="1446"/>
                    </a:lnTo>
                    <a:lnTo>
                      <a:pt x="2596" y="1483"/>
                    </a:lnTo>
                    <a:lnTo>
                      <a:pt x="2696" y="1515"/>
                    </a:lnTo>
                    <a:lnTo>
                      <a:pt x="2797" y="1546"/>
                    </a:lnTo>
                    <a:lnTo>
                      <a:pt x="2901" y="1571"/>
                    </a:lnTo>
                    <a:lnTo>
                      <a:pt x="3003" y="1596"/>
                    </a:lnTo>
                    <a:lnTo>
                      <a:pt x="3104" y="1617"/>
                    </a:lnTo>
                    <a:lnTo>
                      <a:pt x="3206" y="1634"/>
                    </a:lnTo>
                    <a:lnTo>
                      <a:pt x="3304" y="1650"/>
                    </a:lnTo>
                    <a:lnTo>
                      <a:pt x="3402" y="1663"/>
                    </a:lnTo>
                    <a:lnTo>
                      <a:pt x="3498" y="1675"/>
                    </a:lnTo>
                    <a:lnTo>
                      <a:pt x="3592" y="1682"/>
                    </a:lnTo>
                    <a:lnTo>
                      <a:pt x="3684" y="1690"/>
                    </a:lnTo>
                    <a:lnTo>
                      <a:pt x="3771" y="1696"/>
                    </a:lnTo>
                    <a:lnTo>
                      <a:pt x="3855" y="1700"/>
                    </a:lnTo>
                    <a:lnTo>
                      <a:pt x="3936" y="1703"/>
                    </a:lnTo>
                    <a:lnTo>
                      <a:pt x="4013" y="1703"/>
                    </a:lnTo>
                    <a:lnTo>
                      <a:pt x="4084" y="1705"/>
                    </a:lnTo>
                    <a:lnTo>
                      <a:pt x="4149" y="1705"/>
                    </a:lnTo>
                    <a:lnTo>
                      <a:pt x="4210" y="1703"/>
                    </a:lnTo>
                    <a:lnTo>
                      <a:pt x="4266" y="1702"/>
                    </a:lnTo>
                    <a:lnTo>
                      <a:pt x="4316" y="1700"/>
                    </a:lnTo>
                    <a:lnTo>
                      <a:pt x="4358" y="1698"/>
                    </a:lnTo>
                    <a:lnTo>
                      <a:pt x="4393" y="1696"/>
                    </a:lnTo>
                    <a:lnTo>
                      <a:pt x="4422" y="1694"/>
                    </a:lnTo>
                    <a:lnTo>
                      <a:pt x="4443" y="1692"/>
                    </a:lnTo>
                    <a:lnTo>
                      <a:pt x="4456" y="1692"/>
                    </a:lnTo>
                    <a:lnTo>
                      <a:pt x="4460" y="1692"/>
                    </a:lnTo>
                    <a:lnTo>
                      <a:pt x="4460" y="2243"/>
                    </a:lnTo>
                    <a:lnTo>
                      <a:pt x="4456" y="2243"/>
                    </a:lnTo>
                    <a:lnTo>
                      <a:pt x="4443" y="2245"/>
                    </a:lnTo>
                    <a:lnTo>
                      <a:pt x="4420" y="2247"/>
                    </a:lnTo>
                    <a:lnTo>
                      <a:pt x="4391" y="2249"/>
                    </a:lnTo>
                    <a:lnTo>
                      <a:pt x="4352" y="2253"/>
                    </a:lnTo>
                    <a:lnTo>
                      <a:pt x="4308" y="2255"/>
                    </a:lnTo>
                    <a:lnTo>
                      <a:pt x="4256" y="2259"/>
                    </a:lnTo>
                    <a:lnTo>
                      <a:pt x="4197" y="2262"/>
                    </a:lnTo>
                    <a:lnTo>
                      <a:pt x="4132" y="2264"/>
                    </a:lnTo>
                    <a:lnTo>
                      <a:pt x="4061" y="2266"/>
                    </a:lnTo>
                    <a:lnTo>
                      <a:pt x="3984" y="2268"/>
                    </a:lnTo>
                    <a:lnTo>
                      <a:pt x="3901" y="2270"/>
                    </a:lnTo>
                    <a:lnTo>
                      <a:pt x="3813" y="2270"/>
                    </a:lnTo>
                    <a:lnTo>
                      <a:pt x="3721" y="2270"/>
                    </a:lnTo>
                    <a:lnTo>
                      <a:pt x="3625" y="2268"/>
                    </a:lnTo>
                    <a:lnTo>
                      <a:pt x="3523" y="2266"/>
                    </a:lnTo>
                    <a:lnTo>
                      <a:pt x="3419" y="2261"/>
                    </a:lnTo>
                    <a:lnTo>
                      <a:pt x="3312" y="2255"/>
                    </a:lnTo>
                    <a:lnTo>
                      <a:pt x="3200" y="2247"/>
                    </a:lnTo>
                    <a:lnTo>
                      <a:pt x="3087" y="2237"/>
                    </a:lnTo>
                    <a:lnTo>
                      <a:pt x="2970" y="2226"/>
                    </a:lnTo>
                    <a:lnTo>
                      <a:pt x="2851" y="2211"/>
                    </a:lnTo>
                    <a:lnTo>
                      <a:pt x="2732" y="2195"/>
                    </a:lnTo>
                    <a:lnTo>
                      <a:pt x="2611" y="2176"/>
                    </a:lnTo>
                    <a:lnTo>
                      <a:pt x="2488" y="2155"/>
                    </a:lnTo>
                    <a:lnTo>
                      <a:pt x="2365" y="2130"/>
                    </a:lnTo>
                    <a:lnTo>
                      <a:pt x="2240" y="2103"/>
                    </a:lnTo>
                    <a:lnTo>
                      <a:pt x="2118" y="2072"/>
                    </a:lnTo>
                    <a:lnTo>
                      <a:pt x="1995" y="2038"/>
                    </a:lnTo>
                    <a:lnTo>
                      <a:pt x="1872" y="2001"/>
                    </a:lnTo>
                    <a:lnTo>
                      <a:pt x="1749" y="1961"/>
                    </a:lnTo>
                    <a:lnTo>
                      <a:pt x="1628" y="1915"/>
                    </a:lnTo>
                    <a:lnTo>
                      <a:pt x="1509" y="1867"/>
                    </a:lnTo>
                    <a:lnTo>
                      <a:pt x="1394" y="1815"/>
                    </a:lnTo>
                    <a:lnTo>
                      <a:pt x="1279" y="1757"/>
                    </a:lnTo>
                    <a:lnTo>
                      <a:pt x="1165" y="1696"/>
                    </a:lnTo>
                    <a:lnTo>
                      <a:pt x="1056" y="1631"/>
                    </a:lnTo>
                    <a:lnTo>
                      <a:pt x="950" y="1559"/>
                    </a:lnTo>
                    <a:lnTo>
                      <a:pt x="848" y="1485"/>
                    </a:lnTo>
                    <a:lnTo>
                      <a:pt x="751" y="1404"/>
                    </a:lnTo>
                    <a:lnTo>
                      <a:pt x="656" y="1319"/>
                    </a:lnTo>
                    <a:lnTo>
                      <a:pt x="566" y="1229"/>
                    </a:lnTo>
                    <a:lnTo>
                      <a:pt x="482" y="1133"/>
                    </a:lnTo>
                    <a:lnTo>
                      <a:pt x="403" y="1031"/>
                    </a:lnTo>
                    <a:lnTo>
                      <a:pt x="330" y="924"/>
                    </a:lnTo>
                    <a:lnTo>
                      <a:pt x="261" y="810"/>
                    </a:lnTo>
                    <a:lnTo>
                      <a:pt x="200" y="691"/>
                    </a:lnTo>
                    <a:lnTo>
                      <a:pt x="146" y="566"/>
                    </a:lnTo>
                    <a:lnTo>
                      <a:pt x="98" y="434"/>
                    </a:lnTo>
                    <a:lnTo>
                      <a:pt x="57" y="296"/>
                    </a:lnTo>
                    <a:lnTo>
                      <a:pt x="25" y="151"/>
                    </a:lnTo>
                    <a:lnTo>
                      <a:pt x="0"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76" name="Freeform 9"/>
              <p:cNvSpPr>
                <a:spLocks/>
              </p:cNvSpPr>
              <p:nvPr/>
            </p:nvSpPr>
            <p:spPr bwMode="auto">
              <a:xfrm>
                <a:off x="2195513" y="1049338"/>
                <a:ext cx="8775700" cy="4433888"/>
              </a:xfrm>
              <a:custGeom>
                <a:avLst/>
                <a:gdLst>
                  <a:gd name="T0" fmla="*/ 1068 w 5528"/>
                  <a:gd name="T1" fmla="*/ 0 h 2793"/>
                  <a:gd name="T2" fmla="*/ 1125 w 5528"/>
                  <a:gd name="T3" fmla="*/ 296 h 2793"/>
                  <a:gd name="T4" fmla="*/ 1214 w 5528"/>
                  <a:gd name="T5" fmla="*/ 566 h 2793"/>
                  <a:gd name="T6" fmla="*/ 1329 w 5528"/>
                  <a:gd name="T7" fmla="*/ 810 h 2793"/>
                  <a:gd name="T8" fmla="*/ 1471 w 5528"/>
                  <a:gd name="T9" fmla="*/ 1031 h 2793"/>
                  <a:gd name="T10" fmla="*/ 1634 w 5528"/>
                  <a:gd name="T11" fmla="*/ 1229 h 2793"/>
                  <a:gd name="T12" fmla="*/ 1819 w 5528"/>
                  <a:gd name="T13" fmla="*/ 1404 h 2793"/>
                  <a:gd name="T14" fmla="*/ 2018 w 5528"/>
                  <a:gd name="T15" fmla="*/ 1559 h 2793"/>
                  <a:gd name="T16" fmla="*/ 2233 w 5528"/>
                  <a:gd name="T17" fmla="*/ 1696 h 2793"/>
                  <a:gd name="T18" fmla="*/ 2462 w 5528"/>
                  <a:gd name="T19" fmla="*/ 1815 h 2793"/>
                  <a:gd name="T20" fmla="*/ 2696 w 5528"/>
                  <a:gd name="T21" fmla="*/ 1915 h 2793"/>
                  <a:gd name="T22" fmla="*/ 2940 w 5528"/>
                  <a:gd name="T23" fmla="*/ 2001 h 2793"/>
                  <a:gd name="T24" fmla="*/ 3186 w 5528"/>
                  <a:gd name="T25" fmla="*/ 2072 h 2793"/>
                  <a:gd name="T26" fmla="*/ 3433 w 5528"/>
                  <a:gd name="T27" fmla="*/ 2130 h 2793"/>
                  <a:gd name="T28" fmla="*/ 3679 w 5528"/>
                  <a:gd name="T29" fmla="*/ 2176 h 2793"/>
                  <a:gd name="T30" fmla="*/ 3919 w 5528"/>
                  <a:gd name="T31" fmla="*/ 2211 h 2793"/>
                  <a:gd name="T32" fmla="*/ 4155 w 5528"/>
                  <a:gd name="T33" fmla="*/ 2237 h 2793"/>
                  <a:gd name="T34" fmla="*/ 4380 w 5528"/>
                  <a:gd name="T35" fmla="*/ 2255 h 2793"/>
                  <a:gd name="T36" fmla="*/ 4591 w 5528"/>
                  <a:gd name="T37" fmla="*/ 2266 h 2793"/>
                  <a:gd name="T38" fmla="*/ 4789 w 5528"/>
                  <a:gd name="T39" fmla="*/ 2270 h 2793"/>
                  <a:gd name="T40" fmla="*/ 4969 w 5528"/>
                  <a:gd name="T41" fmla="*/ 2270 h 2793"/>
                  <a:gd name="T42" fmla="*/ 5129 w 5528"/>
                  <a:gd name="T43" fmla="*/ 2266 h 2793"/>
                  <a:gd name="T44" fmla="*/ 5265 w 5528"/>
                  <a:gd name="T45" fmla="*/ 2262 h 2793"/>
                  <a:gd name="T46" fmla="*/ 5376 w 5528"/>
                  <a:gd name="T47" fmla="*/ 2255 h 2793"/>
                  <a:gd name="T48" fmla="*/ 5459 w 5528"/>
                  <a:gd name="T49" fmla="*/ 2249 h 2793"/>
                  <a:gd name="T50" fmla="*/ 5511 w 5528"/>
                  <a:gd name="T51" fmla="*/ 2245 h 2793"/>
                  <a:gd name="T52" fmla="*/ 5528 w 5528"/>
                  <a:gd name="T53" fmla="*/ 2243 h 2793"/>
                  <a:gd name="T54" fmla="*/ 5246 w 5528"/>
                  <a:gd name="T55" fmla="*/ 2787 h 2793"/>
                  <a:gd name="T56" fmla="*/ 4710 w 5528"/>
                  <a:gd name="T57" fmla="*/ 2793 h 2793"/>
                  <a:gd name="T58" fmla="*/ 4211 w 5528"/>
                  <a:gd name="T59" fmla="*/ 2779 h 2793"/>
                  <a:gd name="T60" fmla="*/ 3750 w 5528"/>
                  <a:gd name="T61" fmla="*/ 2750 h 2793"/>
                  <a:gd name="T62" fmla="*/ 3324 w 5528"/>
                  <a:gd name="T63" fmla="*/ 2704 h 2793"/>
                  <a:gd name="T64" fmla="*/ 2930 w 5528"/>
                  <a:gd name="T65" fmla="*/ 2643 h 2793"/>
                  <a:gd name="T66" fmla="*/ 2569 w 5528"/>
                  <a:gd name="T67" fmla="*/ 2568 h 2793"/>
                  <a:gd name="T68" fmla="*/ 2237 w 5528"/>
                  <a:gd name="T69" fmla="*/ 2480 h 2793"/>
                  <a:gd name="T70" fmla="*/ 1938 w 5528"/>
                  <a:gd name="T71" fmla="*/ 2382 h 2793"/>
                  <a:gd name="T72" fmla="*/ 1665 w 5528"/>
                  <a:gd name="T73" fmla="*/ 2272 h 2793"/>
                  <a:gd name="T74" fmla="*/ 1417 w 5528"/>
                  <a:gd name="T75" fmla="*/ 2157 h 2793"/>
                  <a:gd name="T76" fmla="*/ 1196 w 5528"/>
                  <a:gd name="T77" fmla="*/ 2032 h 2793"/>
                  <a:gd name="T78" fmla="*/ 1001 w 5528"/>
                  <a:gd name="T79" fmla="*/ 1901 h 2793"/>
                  <a:gd name="T80" fmla="*/ 826 w 5528"/>
                  <a:gd name="T81" fmla="*/ 1767 h 2793"/>
                  <a:gd name="T82" fmla="*/ 674 w 5528"/>
                  <a:gd name="T83" fmla="*/ 1629 h 2793"/>
                  <a:gd name="T84" fmla="*/ 540 w 5528"/>
                  <a:gd name="T85" fmla="*/ 1488 h 2793"/>
                  <a:gd name="T86" fmla="*/ 427 w 5528"/>
                  <a:gd name="T87" fmla="*/ 1348 h 2793"/>
                  <a:gd name="T88" fmla="*/ 329 w 5528"/>
                  <a:gd name="T89" fmla="*/ 1208 h 2793"/>
                  <a:gd name="T90" fmla="*/ 248 w 5528"/>
                  <a:gd name="T91" fmla="*/ 1068 h 2793"/>
                  <a:gd name="T92" fmla="*/ 181 w 5528"/>
                  <a:gd name="T93" fmla="*/ 933 h 2793"/>
                  <a:gd name="T94" fmla="*/ 127 w 5528"/>
                  <a:gd name="T95" fmla="*/ 801 h 2793"/>
                  <a:gd name="T96" fmla="*/ 85 w 5528"/>
                  <a:gd name="T97" fmla="*/ 674 h 2793"/>
                  <a:gd name="T98" fmla="*/ 52 w 5528"/>
                  <a:gd name="T99" fmla="*/ 555 h 2793"/>
                  <a:gd name="T100" fmla="*/ 29 w 5528"/>
                  <a:gd name="T101" fmla="*/ 443 h 2793"/>
                  <a:gd name="T102" fmla="*/ 14 w 5528"/>
                  <a:gd name="T103" fmla="*/ 342 h 2793"/>
                  <a:gd name="T104" fmla="*/ 6 w 5528"/>
                  <a:gd name="T105" fmla="*/ 251 h 2793"/>
                  <a:gd name="T106" fmla="*/ 2 w 5528"/>
                  <a:gd name="T107" fmla="*/ 173 h 2793"/>
                  <a:gd name="T108" fmla="*/ 0 w 5528"/>
                  <a:gd name="T109" fmla="*/ 107 h 2793"/>
                  <a:gd name="T110" fmla="*/ 2 w 5528"/>
                  <a:gd name="T111" fmla="*/ 55 h 2793"/>
                  <a:gd name="T112" fmla="*/ 4 w 5528"/>
                  <a:gd name="T113" fmla="*/ 21 h 2793"/>
                  <a:gd name="T114" fmla="*/ 6 w 5528"/>
                  <a:gd name="T115" fmla="*/ 2 h 2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28" h="2793">
                    <a:moveTo>
                      <a:pt x="8" y="0"/>
                    </a:moveTo>
                    <a:lnTo>
                      <a:pt x="1068" y="0"/>
                    </a:lnTo>
                    <a:lnTo>
                      <a:pt x="1093" y="151"/>
                    </a:lnTo>
                    <a:lnTo>
                      <a:pt x="1125" y="296"/>
                    </a:lnTo>
                    <a:lnTo>
                      <a:pt x="1166" y="434"/>
                    </a:lnTo>
                    <a:lnTo>
                      <a:pt x="1214" y="566"/>
                    </a:lnTo>
                    <a:lnTo>
                      <a:pt x="1268" y="691"/>
                    </a:lnTo>
                    <a:lnTo>
                      <a:pt x="1329" y="810"/>
                    </a:lnTo>
                    <a:lnTo>
                      <a:pt x="1398" y="924"/>
                    </a:lnTo>
                    <a:lnTo>
                      <a:pt x="1471" y="1031"/>
                    </a:lnTo>
                    <a:lnTo>
                      <a:pt x="1550" y="1133"/>
                    </a:lnTo>
                    <a:lnTo>
                      <a:pt x="1634" y="1229"/>
                    </a:lnTo>
                    <a:lnTo>
                      <a:pt x="1724" y="1319"/>
                    </a:lnTo>
                    <a:lnTo>
                      <a:pt x="1819" y="1404"/>
                    </a:lnTo>
                    <a:lnTo>
                      <a:pt x="1916" y="1485"/>
                    </a:lnTo>
                    <a:lnTo>
                      <a:pt x="2018" y="1559"/>
                    </a:lnTo>
                    <a:lnTo>
                      <a:pt x="2124" y="1631"/>
                    </a:lnTo>
                    <a:lnTo>
                      <a:pt x="2233" y="1696"/>
                    </a:lnTo>
                    <a:lnTo>
                      <a:pt x="2347" y="1757"/>
                    </a:lnTo>
                    <a:lnTo>
                      <a:pt x="2462" y="1815"/>
                    </a:lnTo>
                    <a:lnTo>
                      <a:pt x="2577" y="1867"/>
                    </a:lnTo>
                    <a:lnTo>
                      <a:pt x="2696" y="1915"/>
                    </a:lnTo>
                    <a:lnTo>
                      <a:pt x="2817" y="1961"/>
                    </a:lnTo>
                    <a:lnTo>
                      <a:pt x="2940" y="2001"/>
                    </a:lnTo>
                    <a:lnTo>
                      <a:pt x="3063" y="2038"/>
                    </a:lnTo>
                    <a:lnTo>
                      <a:pt x="3186" y="2072"/>
                    </a:lnTo>
                    <a:lnTo>
                      <a:pt x="3308" y="2103"/>
                    </a:lnTo>
                    <a:lnTo>
                      <a:pt x="3433" y="2130"/>
                    </a:lnTo>
                    <a:lnTo>
                      <a:pt x="3556" y="2155"/>
                    </a:lnTo>
                    <a:lnTo>
                      <a:pt x="3679" y="2176"/>
                    </a:lnTo>
                    <a:lnTo>
                      <a:pt x="3800" y="2195"/>
                    </a:lnTo>
                    <a:lnTo>
                      <a:pt x="3919" y="2211"/>
                    </a:lnTo>
                    <a:lnTo>
                      <a:pt x="4038" y="2226"/>
                    </a:lnTo>
                    <a:lnTo>
                      <a:pt x="4155" y="2237"/>
                    </a:lnTo>
                    <a:lnTo>
                      <a:pt x="4268" y="2247"/>
                    </a:lnTo>
                    <a:lnTo>
                      <a:pt x="4380" y="2255"/>
                    </a:lnTo>
                    <a:lnTo>
                      <a:pt x="4487" y="2261"/>
                    </a:lnTo>
                    <a:lnTo>
                      <a:pt x="4591" y="2266"/>
                    </a:lnTo>
                    <a:lnTo>
                      <a:pt x="4693" y="2268"/>
                    </a:lnTo>
                    <a:lnTo>
                      <a:pt x="4789" y="2270"/>
                    </a:lnTo>
                    <a:lnTo>
                      <a:pt x="4881" y="2270"/>
                    </a:lnTo>
                    <a:lnTo>
                      <a:pt x="4969" y="2270"/>
                    </a:lnTo>
                    <a:lnTo>
                      <a:pt x="5052" y="2268"/>
                    </a:lnTo>
                    <a:lnTo>
                      <a:pt x="5129" y="2266"/>
                    </a:lnTo>
                    <a:lnTo>
                      <a:pt x="5200" y="2264"/>
                    </a:lnTo>
                    <a:lnTo>
                      <a:pt x="5265" y="2262"/>
                    </a:lnTo>
                    <a:lnTo>
                      <a:pt x="5324" y="2259"/>
                    </a:lnTo>
                    <a:lnTo>
                      <a:pt x="5376" y="2255"/>
                    </a:lnTo>
                    <a:lnTo>
                      <a:pt x="5420" y="2253"/>
                    </a:lnTo>
                    <a:lnTo>
                      <a:pt x="5459" y="2249"/>
                    </a:lnTo>
                    <a:lnTo>
                      <a:pt x="5488" y="2247"/>
                    </a:lnTo>
                    <a:lnTo>
                      <a:pt x="5511" y="2245"/>
                    </a:lnTo>
                    <a:lnTo>
                      <a:pt x="5524" y="2243"/>
                    </a:lnTo>
                    <a:lnTo>
                      <a:pt x="5528" y="2243"/>
                    </a:lnTo>
                    <a:lnTo>
                      <a:pt x="5528" y="2775"/>
                    </a:lnTo>
                    <a:lnTo>
                      <a:pt x="5246" y="2787"/>
                    </a:lnTo>
                    <a:lnTo>
                      <a:pt x="4973" y="2793"/>
                    </a:lnTo>
                    <a:lnTo>
                      <a:pt x="4710" y="2793"/>
                    </a:lnTo>
                    <a:lnTo>
                      <a:pt x="4457" y="2789"/>
                    </a:lnTo>
                    <a:lnTo>
                      <a:pt x="4211" y="2779"/>
                    </a:lnTo>
                    <a:lnTo>
                      <a:pt x="3977" y="2768"/>
                    </a:lnTo>
                    <a:lnTo>
                      <a:pt x="3750" y="2750"/>
                    </a:lnTo>
                    <a:lnTo>
                      <a:pt x="3531" y="2729"/>
                    </a:lnTo>
                    <a:lnTo>
                      <a:pt x="3324" y="2704"/>
                    </a:lnTo>
                    <a:lnTo>
                      <a:pt x="3122" y="2674"/>
                    </a:lnTo>
                    <a:lnTo>
                      <a:pt x="2930" y="2643"/>
                    </a:lnTo>
                    <a:lnTo>
                      <a:pt x="2746" y="2606"/>
                    </a:lnTo>
                    <a:lnTo>
                      <a:pt x="2569" y="2568"/>
                    </a:lnTo>
                    <a:lnTo>
                      <a:pt x="2400" y="2526"/>
                    </a:lnTo>
                    <a:lnTo>
                      <a:pt x="2237" y="2480"/>
                    </a:lnTo>
                    <a:lnTo>
                      <a:pt x="2084" y="2431"/>
                    </a:lnTo>
                    <a:lnTo>
                      <a:pt x="1938" y="2382"/>
                    </a:lnTo>
                    <a:lnTo>
                      <a:pt x="1797" y="2328"/>
                    </a:lnTo>
                    <a:lnTo>
                      <a:pt x="1665" y="2272"/>
                    </a:lnTo>
                    <a:lnTo>
                      <a:pt x="1538" y="2216"/>
                    </a:lnTo>
                    <a:lnTo>
                      <a:pt x="1417" y="2157"/>
                    </a:lnTo>
                    <a:lnTo>
                      <a:pt x="1304" y="2095"/>
                    </a:lnTo>
                    <a:lnTo>
                      <a:pt x="1196" y="2032"/>
                    </a:lnTo>
                    <a:lnTo>
                      <a:pt x="1097" y="1969"/>
                    </a:lnTo>
                    <a:lnTo>
                      <a:pt x="1001" y="1901"/>
                    </a:lnTo>
                    <a:lnTo>
                      <a:pt x="910" y="1836"/>
                    </a:lnTo>
                    <a:lnTo>
                      <a:pt x="826" y="1767"/>
                    </a:lnTo>
                    <a:lnTo>
                      <a:pt x="747" y="1698"/>
                    </a:lnTo>
                    <a:lnTo>
                      <a:pt x="674" y="1629"/>
                    </a:lnTo>
                    <a:lnTo>
                      <a:pt x="605" y="1559"/>
                    </a:lnTo>
                    <a:lnTo>
                      <a:pt x="540" y="1488"/>
                    </a:lnTo>
                    <a:lnTo>
                      <a:pt x="480" y="1419"/>
                    </a:lnTo>
                    <a:lnTo>
                      <a:pt x="427" y="1348"/>
                    </a:lnTo>
                    <a:lnTo>
                      <a:pt x="375" y="1277"/>
                    </a:lnTo>
                    <a:lnTo>
                      <a:pt x="329" y="1208"/>
                    </a:lnTo>
                    <a:lnTo>
                      <a:pt x="286" y="1137"/>
                    </a:lnTo>
                    <a:lnTo>
                      <a:pt x="248" y="1068"/>
                    </a:lnTo>
                    <a:lnTo>
                      <a:pt x="212" y="1000"/>
                    </a:lnTo>
                    <a:lnTo>
                      <a:pt x="181" y="933"/>
                    </a:lnTo>
                    <a:lnTo>
                      <a:pt x="152" y="866"/>
                    </a:lnTo>
                    <a:lnTo>
                      <a:pt x="127" y="801"/>
                    </a:lnTo>
                    <a:lnTo>
                      <a:pt x="104" y="737"/>
                    </a:lnTo>
                    <a:lnTo>
                      <a:pt x="85" y="674"/>
                    </a:lnTo>
                    <a:lnTo>
                      <a:pt x="68" y="614"/>
                    </a:lnTo>
                    <a:lnTo>
                      <a:pt x="52" y="555"/>
                    </a:lnTo>
                    <a:lnTo>
                      <a:pt x="41" y="499"/>
                    </a:lnTo>
                    <a:lnTo>
                      <a:pt x="29" y="443"/>
                    </a:lnTo>
                    <a:lnTo>
                      <a:pt x="21" y="392"/>
                    </a:lnTo>
                    <a:lnTo>
                      <a:pt x="14" y="342"/>
                    </a:lnTo>
                    <a:lnTo>
                      <a:pt x="10" y="296"/>
                    </a:lnTo>
                    <a:lnTo>
                      <a:pt x="6" y="251"/>
                    </a:lnTo>
                    <a:lnTo>
                      <a:pt x="2" y="211"/>
                    </a:lnTo>
                    <a:lnTo>
                      <a:pt x="2" y="173"/>
                    </a:lnTo>
                    <a:lnTo>
                      <a:pt x="0" y="138"/>
                    </a:lnTo>
                    <a:lnTo>
                      <a:pt x="0" y="107"/>
                    </a:lnTo>
                    <a:lnTo>
                      <a:pt x="2" y="78"/>
                    </a:lnTo>
                    <a:lnTo>
                      <a:pt x="2" y="55"/>
                    </a:lnTo>
                    <a:lnTo>
                      <a:pt x="4" y="36"/>
                    </a:lnTo>
                    <a:lnTo>
                      <a:pt x="4" y="21"/>
                    </a:lnTo>
                    <a:lnTo>
                      <a:pt x="6" y="9"/>
                    </a:lnTo>
                    <a:lnTo>
                      <a:pt x="6" y="2"/>
                    </a:lnTo>
                    <a:lnTo>
                      <a:pt x="8" y="0"/>
                    </a:lnTo>
                    <a:close/>
                  </a:path>
                </a:pathLst>
              </a:custGeom>
              <a:solidFill>
                <a:schemeClr val="accent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77" name="Freeform 10"/>
              <p:cNvSpPr>
                <a:spLocks/>
              </p:cNvSpPr>
              <p:nvPr/>
            </p:nvSpPr>
            <p:spPr bwMode="auto">
              <a:xfrm>
                <a:off x="912813" y="1049338"/>
                <a:ext cx="10058400" cy="5033963"/>
              </a:xfrm>
              <a:custGeom>
                <a:avLst/>
                <a:gdLst>
                  <a:gd name="T0" fmla="*/ 816 w 6336"/>
                  <a:gd name="T1" fmla="*/ 0 h 3171"/>
                  <a:gd name="T2" fmla="*/ 814 w 6336"/>
                  <a:gd name="T3" fmla="*/ 9 h 3171"/>
                  <a:gd name="T4" fmla="*/ 812 w 6336"/>
                  <a:gd name="T5" fmla="*/ 36 h 3171"/>
                  <a:gd name="T6" fmla="*/ 810 w 6336"/>
                  <a:gd name="T7" fmla="*/ 78 h 3171"/>
                  <a:gd name="T8" fmla="*/ 808 w 6336"/>
                  <a:gd name="T9" fmla="*/ 138 h 3171"/>
                  <a:gd name="T10" fmla="*/ 810 w 6336"/>
                  <a:gd name="T11" fmla="*/ 211 h 3171"/>
                  <a:gd name="T12" fmla="*/ 818 w 6336"/>
                  <a:gd name="T13" fmla="*/ 296 h 3171"/>
                  <a:gd name="T14" fmla="*/ 829 w 6336"/>
                  <a:gd name="T15" fmla="*/ 392 h 3171"/>
                  <a:gd name="T16" fmla="*/ 849 w 6336"/>
                  <a:gd name="T17" fmla="*/ 499 h 3171"/>
                  <a:gd name="T18" fmla="*/ 876 w 6336"/>
                  <a:gd name="T19" fmla="*/ 614 h 3171"/>
                  <a:gd name="T20" fmla="*/ 912 w 6336"/>
                  <a:gd name="T21" fmla="*/ 737 h 3171"/>
                  <a:gd name="T22" fmla="*/ 960 w 6336"/>
                  <a:gd name="T23" fmla="*/ 866 h 3171"/>
                  <a:gd name="T24" fmla="*/ 1020 w 6336"/>
                  <a:gd name="T25" fmla="*/ 1000 h 3171"/>
                  <a:gd name="T26" fmla="*/ 1094 w 6336"/>
                  <a:gd name="T27" fmla="*/ 1137 h 3171"/>
                  <a:gd name="T28" fmla="*/ 1183 w 6336"/>
                  <a:gd name="T29" fmla="*/ 1277 h 3171"/>
                  <a:gd name="T30" fmla="*/ 1288 w 6336"/>
                  <a:gd name="T31" fmla="*/ 1419 h 3171"/>
                  <a:gd name="T32" fmla="*/ 1413 w 6336"/>
                  <a:gd name="T33" fmla="*/ 1559 h 3171"/>
                  <a:gd name="T34" fmla="*/ 1555 w 6336"/>
                  <a:gd name="T35" fmla="*/ 1698 h 3171"/>
                  <a:gd name="T36" fmla="*/ 1718 w 6336"/>
                  <a:gd name="T37" fmla="*/ 1836 h 3171"/>
                  <a:gd name="T38" fmla="*/ 1905 w 6336"/>
                  <a:gd name="T39" fmla="*/ 1969 h 3171"/>
                  <a:gd name="T40" fmla="*/ 2112 w 6336"/>
                  <a:gd name="T41" fmla="*/ 2095 h 3171"/>
                  <a:gd name="T42" fmla="*/ 2346 w 6336"/>
                  <a:gd name="T43" fmla="*/ 2216 h 3171"/>
                  <a:gd name="T44" fmla="*/ 2605 w 6336"/>
                  <a:gd name="T45" fmla="*/ 2328 h 3171"/>
                  <a:gd name="T46" fmla="*/ 2892 w 6336"/>
                  <a:gd name="T47" fmla="*/ 2431 h 3171"/>
                  <a:gd name="T48" fmla="*/ 3208 w 6336"/>
                  <a:gd name="T49" fmla="*/ 2526 h 3171"/>
                  <a:gd name="T50" fmla="*/ 3554 w 6336"/>
                  <a:gd name="T51" fmla="*/ 2606 h 3171"/>
                  <a:gd name="T52" fmla="*/ 3930 w 6336"/>
                  <a:gd name="T53" fmla="*/ 2674 h 3171"/>
                  <a:gd name="T54" fmla="*/ 4339 w 6336"/>
                  <a:gd name="T55" fmla="*/ 2729 h 3171"/>
                  <a:gd name="T56" fmla="*/ 4785 w 6336"/>
                  <a:gd name="T57" fmla="*/ 2768 h 3171"/>
                  <a:gd name="T58" fmla="*/ 5265 w 6336"/>
                  <a:gd name="T59" fmla="*/ 2789 h 3171"/>
                  <a:gd name="T60" fmla="*/ 5781 w 6336"/>
                  <a:gd name="T61" fmla="*/ 2793 h 3171"/>
                  <a:gd name="T62" fmla="*/ 6336 w 6336"/>
                  <a:gd name="T63" fmla="*/ 2775 h 3171"/>
                  <a:gd name="T64" fmla="*/ 0 w 6336"/>
                  <a:gd name="T65" fmla="*/ 3171 h 3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36" h="3171">
                    <a:moveTo>
                      <a:pt x="0" y="0"/>
                    </a:moveTo>
                    <a:lnTo>
                      <a:pt x="816" y="0"/>
                    </a:lnTo>
                    <a:lnTo>
                      <a:pt x="814" y="2"/>
                    </a:lnTo>
                    <a:lnTo>
                      <a:pt x="814" y="9"/>
                    </a:lnTo>
                    <a:lnTo>
                      <a:pt x="812" y="21"/>
                    </a:lnTo>
                    <a:lnTo>
                      <a:pt x="812" y="36"/>
                    </a:lnTo>
                    <a:lnTo>
                      <a:pt x="810" y="55"/>
                    </a:lnTo>
                    <a:lnTo>
                      <a:pt x="810" y="78"/>
                    </a:lnTo>
                    <a:lnTo>
                      <a:pt x="808" y="107"/>
                    </a:lnTo>
                    <a:lnTo>
                      <a:pt x="808" y="138"/>
                    </a:lnTo>
                    <a:lnTo>
                      <a:pt x="810" y="173"/>
                    </a:lnTo>
                    <a:lnTo>
                      <a:pt x="810" y="211"/>
                    </a:lnTo>
                    <a:lnTo>
                      <a:pt x="814" y="251"/>
                    </a:lnTo>
                    <a:lnTo>
                      <a:pt x="818" y="296"/>
                    </a:lnTo>
                    <a:lnTo>
                      <a:pt x="822" y="342"/>
                    </a:lnTo>
                    <a:lnTo>
                      <a:pt x="829" y="392"/>
                    </a:lnTo>
                    <a:lnTo>
                      <a:pt x="837" y="443"/>
                    </a:lnTo>
                    <a:lnTo>
                      <a:pt x="849" y="499"/>
                    </a:lnTo>
                    <a:lnTo>
                      <a:pt x="860" y="555"/>
                    </a:lnTo>
                    <a:lnTo>
                      <a:pt x="876" y="614"/>
                    </a:lnTo>
                    <a:lnTo>
                      <a:pt x="893" y="674"/>
                    </a:lnTo>
                    <a:lnTo>
                      <a:pt x="912" y="737"/>
                    </a:lnTo>
                    <a:lnTo>
                      <a:pt x="935" y="801"/>
                    </a:lnTo>
                    <a:lnTo>
                      <a:pt x="960" y="866"/>
                    </a:lnTo>
                    <a:lnTo>
                      <a:pt x="989" y="933"/>
                    </a:lnTo>
                    <a:lnTo>
                      <a:pt x="1020" y="1000"/>
                    </a:lnTo>
                    <a:lnTo>
                      <a:pt x="1056" y="1068"/>
                    </a:lnTo>
                    <a:lnTo>
                      <a:pt x="1094" y="1137"/>
                    </a:lnTo>
                    <a:lnTo>
                      <a:pt x="1137" y="1208"/>
                    </a:lnTo>
                    <a:lnTo>
                      <a:pt x="1183" y="1277"/>
                    </a:lnTo>
                    <a:lnTo>
                      <a:pt x="1235" y="1348"/>
                    </a:lnTo>
                    <a:lnTo>
                      <a:pt x="1288" y="1419"/>
                    </a:lnTo>
                    <a:lnTo>
                      <a:pt x="1348" y="1488"/>
                    </a:lnTo>
                    <a:lnTo>
                      <a:pt x="1413" y="1559"/>
                    </a:lnTo>
                    <a:lnTo>
                      <a:pt x="1482" y="1629"/>
                    </a:lnTo>
                    <a:lnTo>
                      <a:pt x="1555" y="1698"/>
                    </a:lnTo>
                    <a:lnTo>
                      <a:pt x="1634" y="1767"/>
                    </a:lnTo>
                    <a:lnTo>
                      <a:pt x="1718" y="1836"/>
                    </a:lnTo>
                    <a:lnTo>
                      <a:pt x="1809" y="1901"/>
                    </a:lnTo>
                    <a:lnTo>
                      <a:pt x="1905" y="1969"/>
                    </a:lnTo>
                    <a:lnTo>
                      <a:pt x="2004" y="2032"/>
                    </a:lnTo>
                    <a:lnTo>
                      <a:pt x="2112" y="2095"/>
                    </a:lnTo>
                    <a:lnTo>
                      <a:pt x="2225" y="2157"/>
                    </a:lnTo>
                    <a:lnTo>
                      <a:pt x="2346" y="2216"/>
                    </a:lnTo>
                    <a:lnTo>
                      <a:pt x="2473" y="2272"/>
                    </a:lnTo>
                    <a:lnTo>
                      <a:pt x="2605" y="2328"/>
                    </a:lnTo>
                    <a:lnTo>
                      <a:pt x="2746" y="2382"/>
                    </a:lnTo>
                    <a:lnTo>
                      <a:pt x="2892" y="2431"/>
                    </a:lnTo>
                    <a:lnTo>
                      <a:pt x="3045" y="2480"/>
                    </a:lnTo>
                    <a:lnTo>
                      <a:pt x="3208" y="2526"/>
                    </a:lnTo>
                    <a:lnTo>
                      <a:pt x="3377" y="2568"/>
                    </a:lnTo>
                    <a:lnTo>
                      <a:pt x="3554" y="2606"/>
                    </a:lnTo>
                    <a:lnTo>
                      <a:pt x="3738" y="2643"/>
                    </a:lnTo>
                    <a:lnTo>
                      <a:pt x="3930" y="2674"/>
                    </a:lnTo>
                    <a:lnTo>
                      <a:pt x="4132" y="2704"/>
                    </a:lnTo>
                    <a:lnTo>
                      <a:pt x="4339" y="2729"/>
                    </a:lnTo>
                    <a:lnTo>
                      <a:pt x="4558" y="2750"/>
                    </a:lnTo>
                    <a:lnTo>
                      <a:pt x="4785" y="2768"/>
                    </a:lnTo>
                    <a:lnTo>
                      <a:pt x="5019" y="2779"/>
                    </a:lnTo>
                    <a:lnTo>
                      <a:pt x="5265" y="2789"/>
                    </a:lnTo>
                    <a:lnTo>
                      <a:pt x="5518" y="2793"/>
                    </a:lnTo>
                    <a:lnTo>
                      <a:pt x="5781" y="2793"/>
                    </a:lnTo>
                    <a:lnTo>
                      <a:pt x="6054" y="2787"/>
                    </a:lnTo>
                    <a:lnTo>
                      <a:pt x="6336" y="2775"/>
                    </a:lnTo>
                    <a:lnTo>
                      <a:pt x="6336" y="3171"/>
                    </a:lnTo>
                    <a:lnTo>
                      <a:pt x="0" y="3171"/>
                    </a:lnTo>
                    <a:lnTo>
                      <a:pt x="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cxnSp>
          <p:nvCxnSpPr>
            <p:cNvPr id="24" name="Straight Connector 23"/>
            <p:cNvCxnSpPr/>
            <p:nvPr/>
          </p:nvCxnSpPr>
          <p:spPr>
            <a:xfrm flipH="1">
              <a:off x="4595638" y="1478277"/>
              <a:ext cx="6047420" cy="455570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1537198" y="1478277"/>
              <a:ext cx="9105860" cy="383792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1537199" y="1478277"/>
              <a:ext cx="9105859" cy="176656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7716909" y="1478277"/>
              <a:ext cx="2926149" cy="455570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6" name="Rectangle 95">
            <a:extLst>
              <a:ext uri="{FF2B5EF4-FFF2-40B4-BE49-F238E27FC236}">
                <a16:creationId xmlns:a16="http://schemas.microsoft.com/office/drawing/2014/main" id="{28790CD4-E3E3-448F-B16F-78A05D70851E}"/>
              </a:ext>
            </a:extLst>
          </p:cNvPr>
          <p:cNvSpPr/>
          <p:nvPr/>
        </p:nvSpPr>
        <p:spPr>
          <a:xfrm>
            <a:off x="4292036" y="1118617"/>
            <a:ext cx="1735809" cy="2877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solidFill>
                  <a:schemeClr val="bg1"/>
                </a:solidFill>
                <a:latin typeface="Arial" panose="020B0604020202020204" pitchFamily="34" charset="0"/>
                <a:cs typeface="Arial" panose="020B0604020202020204" pitchFamily="34" charset="0"/>
              </a:rPr>
              <a:t>2024-25</a:t>
            </a:r>
          </a:p>
        </p:txBody>
      </p:sp>
      <p:sp>
        <p:nvSpPr>
          <p:cNvPr id="97" name="Rectangle 96">
            <a:extLst>
              <a:ext uri="{FF2B5EF4-FFF2-40B4-BE49-F238E27FC236}">
                <a16:creationId xmlns:a16="http://schemas.microsoft.com/office/drawing/2014/main" id="{E6626474-CB4D-4489-BBCC-383619BFAAE3}"/>
              </a:ext>
            </a:extLst>
          </p:cNvPr>
          <p:cNvSpPr/>
          <p:nvPr/>
        </p:nvSpPr>
        <p:spPr>
          <a:xfrm>
            <a:off x="2767026" y="1129123"/>
            <a:ext cx="1394846" cy="2877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solidFill>
                  <a:schemeClr val="bg1"/>
                </a:solidFill>
                <a:latin typeface="Arial" panose="020B0604020202020204" pitchFamily="34" charset="0"/>
                <a:cs typeface="Arial" panose="020B0604020202020204" pitchFamily="34" charset="0"/>
              </a:rPr>
              <a:t>2023</a:t>
            </a:r>
          </a:p>
        </p:txBody>
      </p:sp>
      <p:sp>
        <p:nvSpPr>
          <p:cNvPr id="98" name="Rectangle 97">
            <a:extLst>
              <a:ext uri="{FF2B5EF4-FFF2-40B4-BE49-F238E27FC236}">
                <a16:creationId xmlns:a16="http://schemas.microsoft.com/office/drawing/2014/main" id="{4FC3B5D7-2F2B-45F6-8E63-2C62936E2EA1}"/>
              </a:ext>
            </a:extLst>
          </p:cNvPr>
          <p:cNvSpPr/>
          <p:nvPr/>
        </p:nvSpPr>
        <p:spPr>
          <a:xfrm>
            <a:off x="1526566" y="1118617"/>
            <a:ext cx="1130399" cy="2877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solidFill>
                  <a:schemeClr val="bg1"/>
                </a:solidFill>
                <a:latin typeface="Arial" panose="020B0604020202020204" pitchFamily="34" charset="0"/>
                <a:cs typeface="Arial" panose="020B0604020202020204" pitchFamily="34" charset="0"/>
              </a:rPr>
              <a:t>2022</a:t>
            </a:r>
          </a:p>
        </p:txBody>
      </p:sp>
      <p:sp>
        <p:nvSpPr>
          <p:cNvPr id="99" name="Rectangle 98">
            <a:extLst>
              <a:ext uri="{FF2B5EF4-FFF2-40B4-BE49-F238E27FC236}">
                <a16:creationId xmlns:a16="http://schemas.microsoft.com/office/drawing/2014/main" id="{28790CD4-E3E3-448F-B16F-78A05D70851E}"/>
              </a:ext>
            </a:extLst>
          </p:cNvPr>
          <p:cNvSpPr/>
          <p:nvPr/>
        </p:nvSpPr>
        <p:spPr>
          <a:xfrm>
            <a:off x="6147957" y="1118617"/>
            <a:ext cx="1890793" cy="2877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solidFill>
                  <a:schemeClr val="bg1"/>
                </a:solidFill>
                <a:latin typeface="Arial" panose="020B0604020202020204" pitchFamily="34" charset="0"/>
                <a:cs typeface="Arial" panose="020B0604020202020204" pitchFamily="34" charset="0"/>
              </a:rPr>
              <a:t>2026-27</a:t>
            </a:r>
          </a:p>
        </p:txBody>
      </p:sp>
      <p:sp>
        <p:nvSpPr>
          <p:cNvPr id="4" name="Title 3"/>
          <p:cNvSpPr>
            <a:spLocks noGrp="1"/>
          </p:cNvSpPr>
          <p:nvPr>
            <p:ph type="title"/>
          </p:nvPr>
        </p:nvSpPr>
        <p:spPr>
          <a:xfrm>
            <a:off x="695953" y="-79897"/>
            <a:ext cx="10119691" cy="1293028"/>
          </a:xfrm>
        </p:spPr>
        <p:txBody>
          <a:bodyPr>
            <a:normAutofit/>
          </a:bodyPr>
          <a:lstStyle/>
          <a:p>
            <a:r>
              <a:rPr lang="en-IN" dirty="0">
                <a:solidFill>
                  <a:schemeClr val="bg2"/>
                </a:solidFill>
              </a:rPr>
              <a:t>Transformation Map: Opportunities we talked about…</a:t>
            </a:r>
            <a:endParaRPr lang="en-US" dirty="0">
              <a:solidFill>
                <a:schemeClr val="bg2"/>
              </a:solidFill>
            </a:endParaRPr>
          </a:p>
        </p:txBody>
      </p:sp>
      <p:sp>
        <p:nvSpPr>
          <p:cNvPr id="35" name="TextBox 34"/>
          <p:cNvSpPr txBox="1"/>
          <p:nvPr/>
        </p:nvSpPr>
        <p:spPr>
          <a:xfrm flipH="1">
            <a:off x="1633877" y="2449131"/>
            <a:ext cx="1301451" cy="507831"/>
          </a:xfrm>
          <a:prstGeom prst="rect">
            <a:avLst/>
          </a:prstGeom>
          <a:noFill/>
        </p:spPr>
        <p:txBody>
          <a:bodyPr wrap="square" rtlCol="0" anchor="ctr">
            <a:spAutoFit/>
          </a:bodyPr>
          <a:lstStyle/>
          <a:p>
            <a:pPr algn="ctr">
              <a:lnSpc>
                <a:spcPct val="90000"/>
              </a:lnSpc>
            </a:pPr>
            <a:r>
              <a:rPr lang="en-US" sz="1000" kern="0" dirty="0">
                <a:solidFill>
                  <a:schemeClr val="tx1">
                    <a:lumMod val="65000"/>
                    <a:lumOff val="35000"/>
                  </a:schemeClr>
                </a:solidFill>
                <a:latin typeface="Arial" pitchFamily="34" charset="0"/>
                <a:cs typeface="Arial" pitchFamily="34" charset="0"/>
              </a:rPr>
              <a:t>Develop a system workforce plan based on strategy</a:t>
            </a:r>
            <a:endParaRPr lang="en-US" sz="1000" dirty="0">
              <a:solidFill>
                <a:schemeClr val="tx1">
                  <a:lumMod val="65000"/>
                  <a:lumOff val="35000"/>
                </a:schemeClr>
              </a:solidFill>
              <a:latin typeface="Arial" pitchFamily="34" charset="0"/>
              <a:cs typeface="Arial" pitchFamily="34" charset="0"/>
            </a:endParaRPr>
          </a:p>
        </p:txBody>
      </p:sp>
      <p:sp>
        <p:nvSpPr>
          <p:cNvPr id="36" name="TextBox 35"/>
          <p:cNvSpPr txBox="1"/>
          <p:nvPr/>
        </p:nvSpPr>
        <p:spPr>
          <a:xfrm flipH="1">
            <a:off x="1489281" y="3311610"/>
            <a:ext cx="1518797" cy="507831"/>
          </a:xfrm>
          <a:prstGeom prst="rect">
            <a:avLst/>
          </a:prstGeom>
          <a:noFill/>
        </p:spPr>
        <p:txBody>
          <a:bodyPr wrap="square" rtlCol="0" anchor="ctr">
            <a:spAutoFit/>
          </a:bodyPr>
          <a:lstStyle/>
          <a:p>
            <a:pPr algn="ctr">
              <a:lnSpc>
                <a:spcPct val="90000"/>
              </a:lnSpc>
            </a:pPr>
            <a:r>
              <a:rPr lang="en-US" sz="1000" kern="0">
                <a:solidFill>
                  <a:schemeClr val="tx1">
                    <a:lumMod val="65000"/>
                    <a:lumOff val="35000"/>
                  </a:schemeClr>
                </a:solidFill>
                <a:latin typeface="Arial" pitchFamily="34" charset="0"/>
                <a:cs typeface="Arial" pitchFamily="34" charset="0"/>
              </a:rPr>
              <a:t>Resource the regulator to develop new approaches</a:t>
            </a:r>
            <a:endParaRPr lang="en-US" sz="1000" dirty="0">
              <a:solidFill>
                <a:schemeClr val="tx1">
                  <a:lumMod val="65000"/>
                  <a:lumOff val="35000"/>
                </a:schemeClr>
              </a:solidFill>
              <a:latin typeface="Arial" pitchFamily="34" charset="0"/>
              <a:cs typeface="Arial" pitchFamily="34" charset="0"/>
            </a:endParaRPr>
          </a:p>
        </p:txBody>
      </p:sp>
      <p:sp>
        <p:nvSpPr>
          <p:cNvPr id="37" name="TextBox 36"/>
          <p:cNvSpPr txBox="1"/>
          <p:nvPr/>
        </p:nvSpPr>
        <p:spPr>
          <a:xfrm flipH="1">
            <a:off x="2040253" y="4662331"/>
            <a:ext cx="1888828" cy="507831"/>
          </a:xfrm>
          <a:prstGeom prst="rect">
            <a:avLst/>
          </a:prstGeom>
          <a:noFill/>
        </p:spPr>
        <p:txBody>
          <a:bodyPr wrap="square" rtlCol="0" anchor="ctr">
            <a:spAutoFit/>
          </a:bodyPr>
          <a:lstStyle/>
          <a:p>
            <a:pPr algn="ctr">
              <a:lnSpc>
                <a:spcPct val="90000"/>
              </a:lnSpc>
            </a:pPr>
            <a:r>
              <a:rPr lang="en-US" sz="1000" kern="0" dirty="0">
                <a:solidFill>
                  <a:schemeClr val="tx1">
                    <a:lumMod val="65000"/>
                    <a:lumOff val="35000"/>
                  </a:schemeClr>
                </a:solidFill>
                <a:latin typeface="Arial" pitchFamily="34" charset="0"/>
                <a:cs typeface="Arial" pitchFamily="34" charset="0"/>
              </a:rPr>
              <a:t>Develop a multi year Vision/GPS/strategy for the system</a:t>
            </a:r>
            <a:endParaRPr lang="en-US" sz="1000" dirty="0">
              <a:solidFill>
                <a:schemeClr val="tx1">
                  <a:lumMod val="65000"/>
                  <a:lumOff val="35000"/>
                </a:schemeClr>
              </a:solidFill>
              <a:latin typeface="Arial" pitchFamily="34" charset="0"/>
              <a:cs typeface="Arial" pitchFamily="34" charset="0"/>
            </a:endParaRPr>
          </a:p>
        </p:txBody>
      </p:sp>
      <p:sp>
        <p:nvSpPr>
          <p:cNvPr id="49" name="TextBox 48"/>
          <p:cNvSpPr txBox="1"/>
          <p:nvPr/>
        </p:nvSpPr>
        <p:spPr>
          <a:xfrm flipH="1">
            <a:off x="6620880" y="4448899"/>
            <a:ext cx="1336851" cy="646331"/>
          </a:xfrm>
          <a:prstGeom prst="rect">
            <a:avLst/>
          </a:prstGeom>
          <a:noFill/>
        </p:spPr>
        <p:txBody>
          <a:bodyPr wrap="square" rtlCol="0" anchor="ctr">
            <a:spAutoFit/>
          </a:bodyPr>
          <a:lstStyle/>
          <a:p>
            <a:pPr algn="ctr">
              <a:lnSpc>
                <a:spcPct val="90000"/>
              </a:lnSpc>
            </a:pPr>
            <a:r>
              <a:rPr lang="en-US" sz="1000" kern="0" dirty="0">
                <a:latin typeface="Arial" pitchFamily="34" charset="0"/>
                <a:cs typeface="Arial" pitchFamily="34" charset="0"/>
              </a:rPr>
              <a:t>Develop/ formal partnerships with universities &amp; other innovators</a:t>
            </a:r>
            <a:endParaRPr lang="en-US" sz="1000" dirty="0">
              <a:latin typeface="Arial" pitchFamily="34" charset="0"/>
              <a:cs typeface="Arial" pitchFamily="34" charset="0"/>
            </a:endParaRPr>
          </a:p>
        </p:txBody>
      </p:sp>
      <p:sp>
        <p:nvSpPr>
          <p:cNvPr id="51" name="TextBox 50"/>
          <p:cNvSpPr txBox="1"/>
          <p:nvPr/>
        </p:nvSpPr>
        <p:spPr>
          <a:xfrm flipH="1">
            <a:off x="3714644" y="2653493"/>
            <a:ext cx="1547387" cy="784830"/>
          </a:xfrm>
          <a:prstGeom prst="rect">
            <a:avLst/>
          </a:prstGeom>
          <a:noFill/>
        </p:spPr>
        <p:txBody>
          <a:bodyPr wrap="square" rtlCol="0" anchor="ctr">
            <a:spAutoFit/>
          </a:bodyPr>
          <a:lstStyle/>
          <a:p>
            <a:pPr algn="ctr">
              <a:lnSpc>
                <a:spcPct val="90000"/>
              </a:lnSpc>
            </a:pPr>
            <a:r>
              <a:rPr lang="en-US" sz="1000" kern="0" dirty="0">
                <a:latin typeface="Arial" pitchFamily="34" charset="0"/>
                <a:cs typeface="Arial" pitchFamily="34" charset="0"/>
              </a:rPr>
              <a:t>Shift from our rules-based approaches to principles-based working-calibrated to risks</a:t>
            </a:r>
            <a:endParaRPr lang="en-US" sz="1000" dirty="0">
              <a:latin typeface="Arial" pitchFamily="34" charset="0"/>
              <a:cs typeface="Arial" pitchFamily="34" charset="0"/>
            </a:endParaRPr>
          </a:p>
        </p:txBody>
      </p:sp>
      <p:sp>
        <p:nvSpPr>
          <p:cNvPr id="52" name="TextBox 51"/>
          <p:cNvSpPr txBox="1"/>
          <p:nvPr/>
        </p:nvSpPr>
        <p:spPr>
          <a:xfrm flipH="1">
            <a:off x="2922319" y="1683548"/>
            <a:ext cx="1336851" cy="369332"/>
          </a:xfrm>
          <a:prstGeom prst="rect">
            <a:avLst/>
          </a:prstGeom>
          <a:noFill/>
        </p:spPr>
        <p:txBody>
          <a:bodyPr wrap="square" rtlCol="0" anchor="ctr">
            <a:spAutoFit/>
          </a:bodyPr>
          <a:lstStyle/>
          <a:p>
            <a:pPr algn="ctr">
              <a:lnSpc>
                <a:spcPct val="90000"/>
              </a:lnSpc>
            </a:pPr>
            <a:r>
              <a:rPr lang="en-US" sz="1000" kern="0" dirty="0">
                <a:latin typeface="Arial" pitchFamily="34" charset="0"/>
                <a:cs typeface="Arial" pitchFamily="34" charset="0"/>
              </a:rPr>
              <a:t>Map ANS career pathways</a:t>
            </a:r>
            <a:endParaRPr lang="en-US" sz="1000" dirty="0">
              <a:latin typeface="Arial" pitchFamily="34" charset="0"/>
              <a:cs typeface="Arial" pitchFamily="34" charset="0"/>
            </a:endParaRPr>
          </a:p>
        </p:txBody>
      </p:sp>
      <p:sp>
        <p:nvSpPr>
          <p:cNvPr id="65" name="TextBox 64">
            <a:extLst>
              <a:ext uri="{FF2B5EF4-FFF2-40B4-BE49-F238E27FC236}">
                <a16:creationId xmlns:a16="http://schemas.microsoft.com/office/drawing/2014/main" id="{873C9563-8F93-47C2-A3CC-F4D40075F175}"/>
              </a:ext>
            </a:extLst>
          </p:cNvPr>
          <p:cNvSpPr txBox="1"/>
          <p:nvPr/>
        </p:nvSpPr>
        <p:spPr>
          <a:xfrm flipH="1">
            <a:off x="1749707" y="6109183"/>
            <a:ext cx="2666920" cy="286232"/>
          </a:xfrm>
          <a:prstGeom prst="rect">
            <a:avLst/>
          </a:prstGeom>
          <a:noFill/>
        </p:spPr>
        <p:txBody>
          <a:bodyPr wrap="square" rtlCol="0" anchor="t">
            <a:spAutoFit/>
          </a:bodyPr>
          <a:lstStyle/>
          <a:p>
            <a:pPr algn="ctr">
              <a:lnSpc>
                <a:spcPct val="90000"/>
              </a:lnSpc>
            </a:pPr>
            <a:r>
              <a:rPr lang="en-US" sz="1400" kern="0" dirty="0">
                <a:solidFill>
                  <a:schemeClr val="tx1">
                    <a:lumMod val="65000"/>
                    <a:lumOff val="35000"/>
                  </a:schemeClr>
                </a:solidFill>
                <a:latin typeface="Arial" pitchFamily="34" charset="0"/>
                <a:cs typeface="Arial" pitchFamily="34" charset="0"/>
              </a:rPr>
              <a:t>Sustainability</a:t>
            </a:r>
            <a:endParaRPr lang="en-US" sz="1400" dirty="0">
              <a:solidFill>
                <a:schemeClr val="tx1">
                  <a:lumMod val="65000"/>
                  <a:lumOff val="35000"/>
                </a:schemeClr>
              </a:solidFill>
              <a:latin typeface="Arial" pitchFamily="34" charset="0"/>
              <a:cs typeface="Arial" pitchFamily="34" charset="0"/>
            </a:endParaRPr>
          </a:p>
        </p:txBody>
      </p:sp>
      <p:sp>
        <p:nvSpPr>
          <p:cNvPr id="66" name="TextBox 65">
            <a:extLst>
              <a:ext uri="{FF2B5EF4-FFF2-40B4-BE49-F238E27FC236}">
                <a16:creationId xmlns:a16="http://schemas.microsoft.com/office/drawing/2014/main" id="{D9DD4EC8-ABDB-4E29-B1DE-9B38823286B1}"/>
              </a:ext>
            </a:extLst>
          </p:cNvPr>
          <p:cNvSpPr txBox="1"/>
          <p:nvPr/>
        </p:nvSpPr>
        <p:spPr>
          <a:xfrm flipH="1">
            <a:off x="4803164" y="6119045"/>
            <a:ext cx="2666920" cy="286232"/>
          </a:xfrm>
          <a:prstGeom prst="rect">
            <a:avLst/>
          </a:prstGeom>
          <a:noFill/>
        </p:spPr>
        <p:txBody>
          <a:bodyPr wrap="square" rtlCol="0" anchor="t">
            <a:spAutoFit/>
          </a:bodyPr>
          <a:lstStyle/>
          <a:p>
            <a:pPr algn="ctr">
              <a:lnSpc>
                <a:spcPct val="90000"/>
              </a:lnSpc>
            </a:pPr>
            <a:r>
              <a:rPr lang="en-US" sz="1400" kern="0" dirty="0">
                <a:solidFill>
                  <a:schemeClr val="tx1">
                    <a:lumMod val="65000"/>
                    <a:lumOff val="35000"/>
                  </a:schemeClr>
                </a:solidFill>
                <a:latin typeface="Arial" pitchFamily="34" charset="0"/>
                <a:cs typeface="Arial" pitchFamily="34" charset="0"/>
              </a:rPr>
              <a:t>Innovation</a:t>
            </a:r>
            <a:endParaRPr lang="en-US" sz="1400" dirty="0">
              <a:solidFill>
                <a:schemeClr val="tx1">
                  <a:lumMod val="65000"/>
                  <a:lumOff val="35000"/>
                </a:schemeClr>
              </a:solidFill>
              <a:latin typeface="Arial" pitchFamily="34" charset="0"/>
              <a:cs typeface="Arial" pitchFamily="34" charset="0"/>
            </a:endParaRPr>
          </a:p>
        </p:txBody>
      </p:sp>
      <p:sp>
        <p:nvSpPr>
          <p:cNvPr id="67" name="TextBox 66">
            <a:extLst>
              <a:ext uri="{FF2B5EF4-FFF2-40B4-BE49-F238E27FC236}">
                <a16:creationId xmlns:a16="http://schemas.microsoft.com/office/drawing/2014/main" id="{0C849D8C-AC9A-48FB-BEC3-FF144855DDF8}"/>
              </a:ext>
            </a:extLst>
          </p:cNvPr>
          <p:cNvSpPr txBox="1"/>
          <p:nvPr/>
        </p:nvSpPr>
        <p:spPr>
          <a:xfrm flipH="1">
            <a:off x="7975917" y="6109183"/>
            <a:ext cx="2666920" cy="286232"/>
          </a:xfrm>
          <a:prstGeom prst="rect">
            <a:avLst/>
          </a:prstGeom>
          <a:noFill/>
        </p:spPr>
        <p:txBody>
          <a:bodyPr wrap="square" rtlCol="0" anchor="t">
            <a:spAutoFit/>
          </a:bodyPr>
          <a:lstStyle/>
          <a:p>
            <a:pPr algn="ctr">
              <a:lnSpc>
                <a:spcPct val="90000"/>
              </a:lnSpc>
            </a:pPr>
            <a:r>
              <a:rPr lang="en-US" sz="1400" kern="0" dirty="0">
                <a:solidFill>
                  <a:schemeClr val="tx1">
                    <a:lumMod val="65000"/>
                    <a:lumOff val="35000"/>
                  </a:schemeClr>
                </a:solidFill>
                <a:latin typeface="Arial" pitchFamily="34" charset="0"/>
                <a:cs typeface="Arial" pitchFamily="34" charset="0"/>
              </a:rPr>
              <a:t>Funding and charging</a:t>
            </a:r>
            <a:endParaRPr lang="en-US" sz="1400" dirty="0">
              <a:solidFill>
                <a:schemeClr val="tx1">
                  <a:lumMod val="65000"/>
                  <a:lumOff val="35000"/>
                </a:schemeClr>
              </a:solidFill>
              <a:latin typeface="Arial" pitchFamily="34" charset="0"/>
              <a:cs typeface="Arial" pitchFamily="34" charset="0"/>
            </a:endParaRPr>
          </a:p>
        </p:txBody>
      </p:sp>
      <p:sp>
        <p:nvSpPr>
          <p:cNvPr id="68" name="TextBox 67">
            <a:extLst>
              <a:ext uri="{FF2B5EF4-FFF2-40B4-BE49-F238E27FC236}">
                <a16:creationId xmlns:a16="http://schemas.microsoft.com/office/drawing/2014/main" id="{CA7569DC-9F53-4AC5-8959-E0CDAD4AE9AE}"/>
              </a:ext>
            </a:extLst>
          </p:cNvPr>
          <p:cNvSpPr txBox="1"/>
          <p:nvPr/>
        </p:nvSpPr>
        <p:spPr>
          <a:xfrm rot="16200000" flipH="1">
            <a:off x="235979" y="4249595"/>
            <a:ext cx="2098902" cy="286232"/>
          </a:xfrm>
          <a:prstGeom prst="rect">
            <a:avLst/>
          </a:prstGeom>
          <a:noFill/>
        </p:spPr>
        <p:txBody>
          <a:bodyPr wrap="square" rtlCol="0" anchor="b">
            <a:spAutoFit/>
          </a:bodyPr>
          <a:lstStyle/>
          <a:p>
            <a:pPr algn="ctr">
              <a:lnSpc>
                <a:spcPct val="90000"/>
              </a:lnSpc>
            </a:pPr>
            <a:r>
              <a:rPr lang="en-US" sz="1400" kern="0" dirty="0">
                <a:solidFill>
                  <a:schemeClr val="tx1">
                    <a:lumMod val="65000"/>
                    <a:lumOff val="35000"/>
                  </a:schemeClr>
                </a:solidFill>
                <a:latin typeface="Arial" pitchFamily="34" charset="0"/>
                <a:cs typeface="Arial" pitchFamily="34" charset="0"/>
              </a:rPr>
              <a:t>Leadership</a:t>
            </a:r>
            <a:endParaRPr lang="en-US" sz="1400" dirty="0">
              <a:solidFill>
                <a:schemeClr val="tx1">
                  <a:lumMod val="65000"/>
                  <a:lumOff val="35000"/>
                </a:schemeClr>
              </a:solidFill>
              <a:latin typeface="Arial" pitchFamily="34" charset="0"/>
              <a:cs typeface="Arial" pitchFamily="34" charset="0"/>
            </a:endParaRPr>
          </a:p>
        </p:txBody>
      </p:sp>
      <p:sp>
        <p:nvSpPr>
          <p:cNvPr id="69" name="TextBox 68">
            <a:extLst>
              <a:ext uri="{FF2B5EF4-FFF2-40B4-BE49-F238E27FC236}">
                <a16:creationId xmlns:a16="http://schemas.microsoft.com/office/drawing/2014/main" id="{8F041ED0-157A-4260-B65A-8D1BE1EDDC14}"/>
              </a:ext>
            </a:extLst>
          </p:cNvPr>
          <p:cNvSpPr txBox="1"/>
          <p:nvPr/>
        </p:nvSpPr>
        <p:spPr>
          <a:xfrm rot="16200000" flipH="1">
            <a:off x="388240" y="2121492"/>
            <a:ext cx="1821542" cy="480131"/>
          </a:xfrm>
          <a:prstGeom prst="rect">
            <a:avLst/>
          </a:prstGeom>
          <a:noFill/>
        </p:spPr>
        <p:txBody>
          <a:bodyPr wrap="square" rtlCol="0" anchor="b">
            <a:spAutoFit/>
          </a:bodyPr>
          <a:lstStyle/>
          <a:p>
            <a:pPr algn="ctr">
              <a:lnSpc>
                <a:spcPct val="90000"/>
              </a:lnSpc>
            </a:pPr>
            <a:r>
              <a:rPr lang="en-US" sz="1400" kern="0" dirty="0">
                <a:solidFill>
                  <a:schemeClr val="tx1">
                    <a:lumMod val="65000"/>
                    <a:lumOff val="35000"/>
                  </a:schemeClr>
                </a:solidFill>
                <a:latin typeface="Arial" pitchFamily="34" charset="0"/>
                <a:cs typeface="Arial" pitchFamily="34" charset="0"/>
              </a:rPr>
              <a:t>Capacity and capability</a:t>
            </a:r>
            <a:endParaRPr lang="en-US" sz="1400" dirty="0">
              <a:solidFill>
                <a:schemeClr val="tx1">
                  <a:lumMod val="65000"/>
                  <a:lumOff val="35000"/>
                </a:schemeClr>
              </a:solidFill>
              <a:latin typeface="Arial" pitchFamily="34" charset="0"/>
              <a:cs typeface="Arial" pitchFamily="34" charset="0"/>
            </a:endParaRPr>
          </a:p>
        </p:txBody>
      </p:sp>
      <p:sp>
        <p:nvSpPr>
          <p:cNvPr id="73" name="Right Arrow 59">
            <a:extLst>
              <a:ext uri="{FF2B5EF4-FFF2-40B4-BE49-F238E27FC236}">
                <a16:creationId xmlns:a16="http://schemas.microsoft.com/office/drawing/2014/main" id="{40FC42A6-12AC-4761-A17B-CF4A02D2149C}"/>
              </a:ext>
            </a:extLst>
          </p:cNvPr>
          <p:cNvSpPr/>
          <p:nvPr/>
        </p:nvSpPr>
        <p:spPr>
          <a:xfrm rot="8672033" flipH="1">
            <a:off x="4308182" y="4212408"/>
            <a:ext cx="442648" cy="321942"/>
          </a:xfrm>
          <a:prstGeom prst="rightArrow">
            <a:avLst/>
          </a:prstGeom>
          <a:solidFill>
            <a:schemeClr val="accent4"/>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4" name="Right Arrow 60">
            <a:extLst>
              <a:ext uri="{FF2B5EF4-FFF2-40B4-BE49-F238E27FC236}">
                <a16:creationId xmlns:a16="http://schemas.microsoft.com/office/drawing/2014/main" id="{A46C1FEE-0153-41A2-BE7D-0E6AD8F31304}"/>
              </a:ext>
            </a:extLst>
          </p:cNvPr>
          <p:cNvSpPr/>
          <p:nvPr/>
        </p:nvSpPr>
        <p:spPr>
          <a:xfrm rot="7929238" flipH="1">
            <a:off x="6272284" y="4996365"/>
            <a:ext cx="442648" cy="321942"/>
          </a:xfrm>
          <a:prstGeom prst="rightArrow">
            <a:avLst/>
          </a:prstGeom>
          <a:solidFill>
            <a:schemeClr val="accent4"/>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5" name="Right Arrow 61">
            <a:extLst>
              <a:ext uri="{FF2B5EF4-FFF2-40B4-BE49-F238E27FC236}">
                <a16:creationId xmlns:a16="http://schemas.microsoft.com/office/drawing/2014/main" id="{A11B3FC6-F85B-4481-9B8B-7C9A31B6991B}"/>
              </a:ext>
            </a:extLst>
          </p:cNvPr>
          <p:cNvSpPr/>
          <p:nvPr/>
        </p:nvSpPr>
        <p:spPr>
          <a:xfrm rot="6709500" flipH="1">
            <a:off x="8184063" y="5102543"/>
            <a:ext cx="566917" cy="321942"/>
          </a:xfrm>
          <a:prstGeom prst="rightArrow">
            <a:avLst>
              <a:gd name="adj1" fmla="val 55328"/>
              <a:gd name="adj2" fmla="val 50000"/>
            </a:avLst>
          </a:prstGeom>
          <a:solidFill>
            <a:schemeClr val="accent4"/>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6" name="TextBox 85"/>
          <p:cNvSpPr txBox="1"/>
          <p:nvPr/>
        </p:nvSpPr>
        <p:spPr>
          <a:xfrm flipH="1">
            <a:off x="4618690" y="1603751"/>
            <a:ext cx="1529266" cy="784830"/>
          </a:xfrm>
          <a:prstGeom prst="rect">
            <a:avLst/>
          </a:prstGeom>
          <a:noFill/>
        </p:spPr>
        <p:txBody>
          <a:bodyPr wrap="square" rtlCol="0" anchor="ctr">
            <a:spAutoFit/>
          </a:bodyPr>
          <a:lstStyle/>
          <a:p>
            <a:pPr algn="ctr">
              <a:lnSpc>
                <a:spcPct val="90000"/>
              </a:lnSpc>
            </a:pPr>
            <a:r>
              <a:rPr lang="en-US" sz="1000" kern="0" dirty="0">
                <a:solidFill>
                  <a:schemeClr val="bg1"/>
                </a:solidFill>
                <a:latin typeface="Arial" pitchFamily="34" charset="0"/>
                <a:cs typeface="Arial" pitchFamily="34" charset="0"/>
              </a:rPr>
              <a:t>Establish a specialist pool of talent, shared across system  &amp; agencies. </a:t>
            </a:r>
            <a:r>
              <a:rPr lang="en-US" sz="1000" kern="0" dirty="0" err="1">
                <a:solidFill>
                  <a:schemeClr val="bg1"/>
                </a:solidFill>
                <a:latin typeface="Arial" pitchFamily="34" charset="0"/>
                <a:cs typeface="Arial" pitchFamily="34" charset="0"/>
              </a:rPr>
              <a:t>E.g</a:t>
            </a:r>
            <a:r>
              <a:rPr lang="en-US" sz="1000" kern="0" dirty="0">
                <a:solidFill>
                  <a:schemeClr val="bg1"/>
                </a:solidFill>
                <a:latin typeface="Arial" pitchFamily="34" charset="0"/>
                <a:cs typeface="Arial" pitchFamily="34" charset="0"/>
              </a:rPr>
              <a:t> AI and use secondments </a:t>
            </a:r>
            <a:r>
              <a:rPr lang="en-US" sz="1000" kern="0">
                <a:solidFill>
                  <a:schemeClr val="bg1"/>
                </a:solidFill>
                <a:latin typeface="Arial" pitchFamily="34" charset="0"/>
                <a:cs typeface="Arial" pitchFamily="34" charset="0"/>
              </a:rPr>
              <a:t>etc</a:t>
            </a:r>
            <a:endParaRPr lang="en-US" sz="1000" dirty="0">
              <a:solidFill>
                <a:schemeClr val="bg1"/>
              </a:solidFill>
              <a:latin typeface="Arial" pitchFamily="34" charset="0"/>
              <a:cs typeface="Arial" pitchFamily="34" charset="0"/>
            </a:endParaRPr>
          </a:p>
        </p:txBody>
      </p:sp>
      <p:sp>
        <p:nvSpPr>
          <p:cNvPr id="87" name="TextBox 86"/>
          <p:cNvSpPr txBox="1"/>
          <p:nvPr/>
        </p:nvSpPr>
        <p:spPr>
          <a:xfrm flipH="1">
            <a:off x="5212832" y="2548786"/>
            <a:ext cx="1336851" cy="784830"/>
          </a:xfrm>
          <a:prstGeom prst="rect">
            <a:avLst/>
          </a:prstGeom>
          <a:noFill/>
        </p:spPr>
        <p:txBody>
          <a:bodyPr wrap="square" rtlCol="0" anchor="ctr">
            <a:spAutoFit/>
          </a:bodyPr>
          <a:lstStyle/>
          <a:p>
            <a:pPr algn="ctr">
              <a:lnSpc>
                <a:spcPct val="90000"/>
              </a:lnSpc>
            </a:pPr>
            <a:r>
              <a:rPr lang="en-US" sz="1000" kern="0" dirty="0">
                <a:solidFill>
                  <a:schemeClr val="bg1"/>
                </a:solidFill>
                <a:latin typeface="Arial" pitchFamily="34" charset="0"/>
                <a:cs typeface="Arial" pitchFamily="34" charset="0"/>
              </a:rPr>
              <a:t>Explicitly allocate roles and responsibilities re strategy to  system players</a:t>
            </a:r>
            <a:endParaRPr lang="en-US" sz="1000" dirty="0">
              <a:solidFill>
                <a:schemeClr val="bg1"/>
              </a:solidFill>
              <a:latin typeface="Arial" pitchFamily="34" charset="0"/>
              <a:cs typeface="Arial" pitchFamily="34" charset="0"/>
            </a:endParaRPr>
          </a:p>
        </p:txBody>
      </p:sp>
      <p:sp>
        <p:nvSpPr>
          <p:cNvPr id="92" name="Oval 91">
            <a:extLst>
              <a:ext uri="{FF2B5EF4-FFF2-40B4-BE49-F238E27FC236}">
                <a16:creationId xmlns:a16="http://schemas.microsoft.com/office/drawing/2014/main" id="{88EEAA20-76D5-4B87-858B-2E8268F4C6A1}"/>
              </a:ext>
            </a:extLst>
          </p:cNvPr>
          <p:cNvSpPr/>
          <p:nvPr/>
        </p:nvSpPr>
        <p:spPr>
          <a:xfrm>
            <a:off x="9964244" y="1046681"/>
            <a:ext cx="1356512" cy="825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b="1" dirty="0">
                <a:latin typeface="Arial" panose="020B0604020202020204" pitchFamily="34" charset="0"/>
                <a:cs typeface="Arial" panose="020B0604020202020204" pitchFamily="34" charset="0"/>
              </a:rPr>
              <a:t>Future </a:t>
            </a: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State</a:t>
            </a:r>
          </a:p>
        </p:txBody>
      </p:sp>
      <p:sp>
        <p:nvSpPr>
          <p:cNvPr id="93" name="Oval 92">
            <a:extLst>
              <a:ext uri="{FF2B5EF4-FFF2-40B4-BE49-F238E27FC236}">
                <a16:creationId xmlns:a16="http://schemas.microsoft.com/office/drawing/2014/main" id="{CD2336EE-12E2-4825-929F-2194B3F9E324}"/>
              </a:ext>
            </a:extLst>
          </p:cNvPr>
          <p:cNvSpPr/>
          <p:nvPr/>
        </p:nvSpPr>
        <p:spPr>
          <a:xfrm>
            <a:off x="871244" y="5617515"/>
            <a:ext cx="1356512" cy="825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00" b="1" dirty="0">
                <a:latin typeface="Arial" panose="020B0604020202020204" pitchFamily="34" charset="0"/>
                <a:cs typeface="Arial" panose="020B0604020202020204" pitchFamily="34" charset="0"/>
              </a:rPr>
              <a:t>Current State</a:t>
            </a:r>
          </a:p>
        </p:txBody>
      </p:sp>
      <p:sp>
        <p:nvSpPr>
          <p:cNvPr id="94" name="Right Arrow 57">
            <a:extLst>
              <a:ext uri="{FF2B5EF4-FFF2-40B4-BE49-F238E27FC236}">
                <a16:creationId xmlns:a16="http://schemas.microsoft.com/office/drawing/2014/main" id="{DE7DBB47-5CFC-41A1-8B23-CA7BE057027C}"/>
              </a:ext>
            </a:extLst>
          </p:cNvPr>
          <p:cNvSpPr/>
          <p:nvPr/>
        </p:nvSpPr>
        <p:spPr>
          <a:xfrm rot="10240643" flipH="1">
            <a:off x="2508563" y="1812919"/>
            <a:ext cx="442648" cy="321942"/>
          </a:xfrm>
          <a:prstGeom prst="rightArrow">
            <a:avLst/>
          </a:prstGeom>
          <a:solidFill>
            <a:schemeClr val="accent4"/>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5" name="Right Arrow 58">
            <a:extLst>
              <a:ext uri="{FF2B5EF4-FFF2-40B4-BE49-F238E27FC236}">
                <a16:creationId xmlns:a16="http://schemas.microsoft.com/office/drawing/2014/main" id="{F2F45A91-6941-4525-984E-B87C8C149F71}"/>
              </a:ext>
            </a:extLst>
          </p:cNvPr>
          <p:cNvSpPr/>
          <p:nvPr/>
        </p:nvSpPr>
        <p:spPr>
          <a:xfrm rot="9683485" flipH="1">
            <a:off x="3114862" y="3194173"/>
            <a:ext cx="442648" cy="321942"/>
          </a:xfrm>
          <a:prstGeom prst="rightArrow">
            <a:avLst/>
          </a:prstGeom>
          <a:solidFill>
            <a:schemeClr val="accent4"/>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9" name="TextBox 58">
            <a:extLst>
              <a:ext uri="{FF2B5EF4-FFF2-40B4-BE49-F238E27FC236}">
                <a16:creationId xmlns:a16="http://schemas.microsoft.com/office/drawing/2014/main" id="{78E5D44D-025C-5C1D-C84A-478C7328214E}"/>
              </a:ext>
            </a:extLst>
          </p:cNvPr>
          <p:cNvSpPr txBox="1"/>
          <p:nvPr/>
        </p:nvSpPr>
        <p:spPr>
          <a:xfrm flipH="1">
            <a:off x="1580695" y="4006505"/>
            <a:ext cx="1888828" cy="507831"/>
          </a:xfrm>
          <a:prstGeom prst="rect">
            <a:avLst/>
          </a:prstGeom>
          <a:noFill/>
        </p:spPr>
        <p:txBody>
          <a:bodyPr wrap="square" rtlCol="0" anchor="ctr">
            <a:spAutoFit/>
          </a:bodyPr>
          <a:lstStyle/>
          <a:p>
            <a:pPr algn="ctr">
              <a:lnSpc>
                <a:spcPct val="90000"/>
              </a:lnSpc>
            </a:pPr>
            <a:r>
              <a:rPr lang="en-US" sz="1000" kern="0" dirty="0">
                <a:solidFill>
                  <a:schemeClr val="tx1">
                    <a:lumMod val="65000"/>
                    <a:lumOff val="35000"/>
                  </a:schemeClr>
                </a:solidFill>
                <a:latin typeface="Arial" pitchFamily="34" charset="0"/>
                <a:cs typeface="Arial" pitchFamily="34" charset="0"/>
              </a:rPr>
              <a:t>Develop a narrative that articulates ANS value and potential for NZ</a:t>
            </a:r>
            <a:endParaRPr lang="en-US" sz="1000" dirty="0">
              <a:solidFill>
                <a:schemeClr val="tx1">
                  <a:lumMod val="65000"/>
                  <a:lumOff val="35000"/>
                </a:schemeClr>
              </a:solidFill>
              <a:latin typeface="Arial" pitchFamily="34" charset="0"/>
              <a:cs typeface="Arial" pitchFamily="34" charset="0"/>
            </a:endParaRPr>
          </a:p>
        </p:txBody>
      </p:sp>
      <p:sp>
        <p:nvSpPr>
          <p:cNvPr id="62" name="TextBox 61">
            <a:extLst>
              <a:ext uri="{FF2B5EF4-FFF2-40B4-BE49-F238E27FC236}">
                <a16:creationId xmlns:a16="http://schemas.microsoft.com/office/drawing/2014/main" id="{CE1FCF66-43B6-87C9-12FE-5B2007E7D405}"/>
              </a:ext>
            </a:extLst>
          </p:cNvPr>
          <p:cNvSpPr txBox="1"/>
          <p:nvPr/>
        </p:nvSpPr>
        <p:spPr>
          <a:xfrm flipH="1">
            <a:off x="5767006" y="3391933"/>
            <a:ext cx="1888828" cy="507831"/>
          </a:xfrm>
          <a:prstGeom prst="rect">
            <a:avLst/>
          </a:prstGeom>
          <a:noFill/>
        </p:spPr>
        <p:txBody>
          <a:bodyPr wrap="square" rtlCol="0" anchor="ctr">
            <a:spAutoFit/>
          </a:bodyPr>
          <a:lstStyle/>
          <a:p>
            <a:pPr algn="ctr">
              <a:lnSpc>
                <a:spcPct val="90000"/>
              </a:lnSpc>
            </a:pPr>
            <a:r>
              <a:rPr lang="en-US" sz="1000" i="1" kern="0" dirty="0">
                <a:solidFill>
                  <a:schemeClr val="bg1"/>
                </a:solidFill>
                <a:latin typeface="Arial" pitchFamily="34" charset="0"/>
                <a:cs typeface="Arial" pitchFamily="34" charset="0"/>
              </a:rPr>
              <a:t>Develop a high level, system-wide pathway to carbon neutral aviation  </a:t>
            </a:r>
            <a:endParaRPr lang="en-US" sz="1000" i="1" dirty="0">
              <a:solidFill>
                <a:schemeClr val="bg1"/>
              </a:solidFill>
              <a:latin typeface="Arial" pitchFamily="34" charset="0"/>
              <a:cs typeface="Arial" pitchFamily="34" charset="0"/>
            </a:endParaRPr>
          </a:p>
        </p:txBody>
      </p:sp>
      <p:sp>
        <p:nvSpPr>
          <p:cNvPr id="63" name="TextBox 62">
            <a:extLst>
              <a:ext uri="{FF2B5EF4-FFF2-40B4-BE49-F238E27FC236}">
                <a16:creationId xmlns:a16="http://schemas.microsoft.com/office/drawing/2014/main" id="{DE415C12-0737-1E49-96F7-38E37E739304}"/>
              </a:ext>
            </a:extLst>
          </p:cNvPr>
          <p:cNvSpPr txBox="1"/>
          <p:nvPr/>
        </p:nvSpPr>
        <p:spPr>
          <a:xfrm flipH="1">
            <a:off x="1420931" y="1463483"/>
            <a:ext cx="1301451" cy="646331"/>
          </a:xfrm>
          <a:prstGeom prst="rect">
            <a:avLst/>
          </a:prstGeom>
          <a:noFill/>
        </p:spPr>
        <p:txBody>
          <a:bodyPr wrap="square" rtlCol="0" anchor="ctr">
            <a:spAutoFit/>
          </a:bodyPr>
          <a:lstStyle/>
          <a:p>
            <a:pPr algn="ctr">
              <a:lnSpc>
                <a:spcPct val="90000"/>
              </a:lnSpc>
            </a:pPr>
            <a:r>
              <a:rPr lang="en-US" sz="1000" kern="0" dirty="0">
                <a:solidFill>
                  <a:schemeClr val="tx1">
                    <a:lumMod val="65000"/>
                    <a:lumOff val="35000"/>
                  </a:schemeClr>
                </a:solidFill>
                <a:latin typeface="Arial" pitchFamily="34" charset="0"/>
                <a:cs typeface="Arial" pitchFamily="34" charset="0"/>
              </a:rPr>
              <a:t>Develop  recruitment propositions for key system roles</a:t>
            </a:r>
            <a:endParaRPr lang="en-US" sz="1000" dirty="0">
              <a:solidFill>
                <a:schemeClr val="tx1">
                  <a:lumMod val="65000"/>
                  <a:lumOff val="35000"/>
                </a:schemeClr>
              </a:solidFill>
              <a:latin typeface="Arial" pitchFamily="34" charset="0"/>
              <a:cs typeface="Arial" pitchFamily="34" charset="0"/>
            </a:endParaRPr>
          </a:p>
        </p:txBody>
      </p:sp>
      <p:sp>
        <p:nvSpPr>
          <p:cNvPr id="82" name="TextBox 81">
            <a:extLst>
              <a:ext uri="{FF2B5EF4-FFF2-40B4-BE49-F238E27FC236}">
                <a16:creationId xmlns:a16="http://schemas.microsoft.com/office/drawing/2014/main" id="{2121265F-C39B-3B4F-6FBF-242B614E32DD}"/>
              </a:ext>
            </a:extLst>
          </p:cNvPr>
          <p:cNvSpPr txBox="1"/>
          <p:nvPr/>
        </p:nvSpPr>
        <p:spPr>
          <a:xfrm flipH="1">
            <a:off x="7057215" y="5528061"/>
            <a:ext cx="1990632" cy="369332"/>
          </a:xfrm>
          <a:prstGeom prst="rect">
            <a:avLst/>
          </a:prstGeom>
          <a:noFill/>
        </p:spPr>
        <p:txBody>
          <a:bodyPr wrap="square" rtlCol="0" anchor="ctr">
            <a:spAutoFit/>
          </a:bodyPr>
          <a:lstStyle/>
          <a:p>
            <a:pPr algn="ctr">
              <a:lnSpc>
                <a:spcPct val="90000"/>
              </a:lnSpc>
            </a:pPr>
            <a:r>
              <a:rPr lang="en-US" sz="1000" kern="0" dirty="0">
                <a:latin typeface="Arial" pitchFamily="34" charset="0"/>
                <a:cs typeface="Arial" pitchFamily="34" charset="0"/>
              </a:rPr>
              <a:t>Understand &amp; promote  NZ’s value to innovators &amp; investors</a:t>
            </a:r>
            <a:endParaRPr lang="en-US" sz="1000" dirty="0">
              <a:latin typeface="Arial" pitchFamily="34" charset="0"/>
              <a:cs typeface="Arial" pitchFamily="34" charset="0"/>
            </a:endParaRPr>
          </a:p>
        </p:txBody>
      </p:sp>
      <p:sp>
        <p:nvSpPr>
          <p:cNvPr id="83" name="TextBox 82">
            <a:extLst>
              <a:ext uri="{FF2B5EF4-FFF2-40B4-BE49-F238E27FC236}">
                <a16:creationId xmlns:a16="http://schemas.microsoft.com/office/drawing/2014/main" id="{B7073A08-CF66-105E-0DCA-3E00EB7C17AE}"/>
              </a:ext>
            </a:extLst>
          </p:cNvPr>
          <p:cNvSpPr txBox="1"/>
          <p:nvPr/>
        </p:nvSpPr>
        <p:spPr>
          <a:xfrm flipH="1">
            <a:off x="7517497" y="3711956"/>
            <a:ext cx="1425541" cy="646331"/>
          </a:xfrm>
          <a:prstGeom prst="rect">
            <a:avLst/>
          </a:prstGeom>
          <a:noFill/>
        </p:spPr>
        <p:txBody>
          <a:bodyPr wrap="square" rtlCol="0" anchor="ctr">
            <a:spAutoFit/>
          </a:bodyPr>
          <a:lstStyle/>
          <a:p>
            <a:pPr algn="ctr">
              <a:lnSpc>
                <a:spcPct val="90000"/>
              </a:lnSpc>
            </a:pPr>
            <a:r>
              <a:rPr lang="en-US" sz="1000" kern="0" dirty="0">
                <a:solidFill>
                  <a:schemeClr val="bg1"/>
                </a:solidFill>
                <a:latin typeface="Arial" pitchFamily="34" charset="0"/>
                <a:cs typeface="Arial" pitchFamily="34" charset="0"/>
              </a:rPr>
              <a:t>Make market entry requirements clear &amp; manage expectations of new entrants</a:t>
            </a:r>
            <a:endParaRPr lang="en-US" sz="1000" dirty="0">
              <a:solidFill>
                <a:schemeClr val="bg1"/>
              </a:solidFill>
              <a:latin typeface="Arial" pitchFamily="34" charset="0"/>
              <a:cs typeface="Arial" pitchFamily="34" charset="0"/>
            </a:endParaRPr>
          </a:p>
        </p:txBody>
      </p:sp>
      <p:sp>
        <p:nvSpPr>
          <p:cNvPr id="85" name="TextBox 84">
            <a:extLst>
              <a:ext uri="{FF2B5EF4-FFF2-40B4-BE49-F238E27FC236}">
                <a16:creationId xmlns:a16="http://schemas.microsoft.com/office/drawing/2014/main" id="{55B82ECB-B1B3-D70D-92D0-DC8759C4A4F4}"/>
              </a:ext>
            </a:extLst>
          </p:cNvPr>
          <p:cNvSpPr txBox="1"/>
          <p:nvPr/>
        </p:nvSpPr>
        <p:spPr>
          <a:xfrm flipH="1">
            <a:off x="5377675" y="5458811"/>
            <a:ext cx="1888828" cy="507831"/>
          </a:xfrm>
          <a:prstGeom prst="rect">
            <a:avLst/>
          </a:prstGeom>
          <a:noFill/>
        </p:spPr>
        <p:txBody>
          <a:bodyPr wrap="square" rtlCol="0" anchor="ctr">
            <a:spAutoFit/>
          </a:bodyPr>
          <a:lstStyle/>
          <a:p>
            <a:pPr algn="ctr">
              <a:lnSpc>
                <a:spcPct val="90000"/>
              </a:lnSpc>
            </a:pPr>
            <a:r>
              <a:rPr lang="en-US" sz="1000" kern="0" dirty="0">
                <a:solidFill>
                  <a:schemeClr val="tx1">
                    <a:lumMod val="65000"/>
                    <a:lumOff val="35000"/>
                  </a:schemeClr>
                </a:solidFill>
                <a:latin typeface="Arial" pitchFamily="34" charset="0"/>
                <a:cs typeface="Arial" pitchFamily="34" charset="0"/>
              </a:rPr>
              <a:t>Begin to co develop standards and approaches with the system</a:t>
            </a:r>
            <a:endParaRPr lang="en-US" sz="1000" dirty="0">
              <a:solidFill>
                <a:schemeClr val="tx1">
                  <a:lumMod val="65000"/>
                  <a:lumOff val="35000"/>
                </a:schemeClr>
              </a:solidFill>
              <a:latin typeface="Arial" pitchFamily="34" charset="0"/>
              <a:cs typeface="Arial" pitchFamily="34" charset="0"/>
            </a:endParaRPr>
          </a:p>
        </p:txBody>
      </p:sp>
      <p:sp>
        <p:nvSpPr>
          <p:cNvPr id="54" name="TextBox 53">
            <a:extLst>
              <a:ext uri="{FF2B5EF4-FFF2-40B4-BE49-F238E27FC236}">
                <a16:creationId xmlns:a16="http://schemas.microsoft.com/office/drawing/2014/main" id="{E1628207-E9E6-45E8-BA91-D7D6CAA1AAFE}"/>
              </a:ext>
            </a:extLst>
          </p:cNvPr>
          <p:cNvSpPr txBox="1"/>
          <p:nvPr/>
        </p:nvSpPr>
        <p:spPr>
          <a:xfrm flipH="1">
            <a:off x="3471343" y="3402221"/>
            <a:ext cx="1336851" cy="923330"/>
          </a:xfrm>
          <a:prstGeom prst="rect">
            <a:avLst/>
          </a:prstGeom>
          <a:noFill/>
        </p:spPr>
        <p:txBody>
          <a:bodyPr wrap="square" rtlCol="0" anchor="ctr">
            <a:spAutoFit/>
          </a:bodyPr>
          <a:lstStyle/>
          <a:p>
            <a:pPr algn="ctr">
              <a:lnSpc>
                <a:spcPct val="90000"/>
              </a:lnSpc>
            </a:pPr>
            <a:r>
              <a:rPr lang="en-US" sz="1000" kern="0" dirty="0">
                <a:latin typeface="Arial" pitchFamily="34" charset="0"/>
                <a:cs typeface="Arial" pitchFamily="34" charset="0"/>
              </a:rPr>
              <a:t>Establish a leadership entity/commission for the system to guide strategy execution</a:t>
            </a:r>
            <a:endParaRPr lang="en-US" sz="1000" dirty="0">
              <a:latin typeface="Arial" pitchFamily="34" charset="0"/>
              <a:cs typeface="Arial" pitchFamily="34" charset="0"/>
            </a:endParaRPr>
          </a:p>
        </p:txBody>
      </p:sp>
      <p:sp>
        <p:nvSpPr>
          <p:cNvPr id="55" name="TextBox 54">
            <a:extLst>
              <a:ext uri="{FF2B5EF4-FFF2-40B4-BE49-F238E27FC236}">
                <a16:creationId xmlns:a16="http://schemas.microsoft.com/office/drawing/2014/main" id="{54167512-FA23-88EE-8B73-B5C95660A8C0}"/>
              </a:ext>
            </a:extLst>
          </p:cNvPr>
          <p:cNvSpPr txBox="1"/>
          <p:nvPr/>
        </p:nvSpPr>
        <p:spPr>
          <a:xfrm flipH="1">
            <a:off x="8828005" y="5373413"/>
            <a:ext cx="1888828" cy="507831"/>
          </a:xfrm>
          <a:prstGeom prst="rect">
            <a:avLst/>
          </a:prstGeom>
          <a:noFill/>
        </p:spPr>
        <p:txBody>
          <a:bodyPr wrap="square" rtlCol="0" anchor="ctr">
            <a:spAutoFit/>
          </a:bodyPr>
          <a:lstStyle/>
          <a:p>
            <a:pPr algn="ctr">
              <a:lnSpc>
                <a:spcPct val="90000"/>
              </a:lnSpc>
            </a:pPr>
            <a:r>
              <a:rPr lang="en-US" sz="1000" i="1" kern="0" dirty="0">
                <a:solidFill>
                  <a:schemeClr val="tx1">
                    <a:lumMod val="65000"/>
                    <a:lumOff val="35000"/>
                  </a:schemeClr>
                </a:solidFill>
                <a:latin typeface="Arial" pitchFamily="34" charset="0"/>
                <a:cs typeface="Arial" pitchFamily="34" charset="0"/>
              </a:rPr>
              <a:t>Develop a minimum national infrastructure statement for ministerial endorsement</a:t>
            </a:r>
            <a:endParaRPr lang="en-US" sz="1000" i="1" dirty="0">
              <a:solidFill>
                <a:schemeClr val="tx1">
                  <a:lumMod val="65000"/>
                  <a:lumOff val="35000"/>
                </a:schemeClr>
              </a:solidFill>
              <a:latin typeface="Arial" pitchFamily="34" charset="0"/>
              <a:cs typeface="Arial" pitchFamily="34" charset="0"/>
            </a:endParaRPr>
          </a:p>
        </p:txBody>
      </p:sp>
      <p:sp>
        <p:nvSpPr>
          <p:cNvPr id="56" name="TextBox 55">
            <a:extLst>
              <a:ext uri="{FF2B5EF4-FFF2-40B4-BE49-F238E27FC236}">
                <a16:creationId xmlns:a16="http://schemas.microsoft.com/office/drawing/2014/main" id="{20A71F71-EBBD-DA42-CF73-70EAE7989D29}"/>
              </a:ext>
            </a:extLst>
          </p:cNvPr>
          <p:cNvSpPr txBox="1"/>
          <p:nvPr/>
        </p:nvSpPr>
        <p:spPr>
          <a:xfrm flipH="1">
            <a:off x="8158863" y="3034268"/>
            <a:ext cx="1228981" cy="507831"/>
          </a:xfrm>
          <a:prstGeom prst="rect">
            <a:avLst/>
          </a:prstGeom>
          <a:noFill/>
        </p:spPr>
        <p:txBody>
          <a:bodyPr wrap="square" rtlCol="0" anchor="ctr">
            <a:spAutoFit/>
          </a:bodyPr>
          <a:lstStyle/>
          <a:p>
            <a:pPr algn="ctr">
              <a:lnSpc>
                <a:spcPct val="90000"/>
              </a:lnSpc>
            </a:pPr>
            <a:r>
              <a:rPr lang="en-US" sz="1000" kern="0" dirty="0">
                <a:solidFill>
                  <a:schemeClr val="tx1">
                    <a:lumMod val="65000"/>
                    <a:lumOff val="35000"/>
                  </a:schemeClr>
                </a:solidFill>
                <a:latin typeface="Arial" pitchFamily="34" charset="0"/>
                <a:cs typeface="Arial" pitchFamily="34" charset="0"/>
              </a:rPr>
              <a:t>Develop a research hub / sandbox</a:t>
            </a:r>
            <a:endParaRPr lang="en-US" sz="1000" dirty="0">
              <a:solidFill>
                <a:schemeClr val="tx1">
                  <a:lumMod val="65000"/>
                  <a:lumOff val="35000"/>
                </a:schemeClr>
              </a:solidFill>
              <a:latin typeface="Arial" pitchFamily="34" charset="0"/>
              <a:cs typeface="Arial" pitchFamily="34" charset="0"/>
            </a:endParaRPr>
          </a:p>
        </p:txBody>
      </p:sp>
      <p:sp>
        <p:nvSpPr>
          <p:cNvPr id="57" name="TextBox 56">
            <a:extLst>
              <a:ext uri="{FF2B5EF4-FFF2-40B4-BE49-F238E27FC236}">
                <a16:creationId xmlns:a16="http://schemas.microsoft.com/office/drawing/2014/main" id="{DEF9D0DC-4703-5B4C-D7B8-5BC94A03016F}"/>
              </a:ext>
            </a:extLst>
          </p:cNvPr>
          <p:cNvSpPr txBox="1"/>
          <p:nvPr/>
        </p:nvSpPr>
        <p:spPr>
          <a:xfrm flipH="1">
            <a:off x="2992331" y="2194384"/>
            <a:ext cx="1625826" cy="507831"/>
          </a:xfrm>
          <a:prstGeom prst="rect">
            <a:avLst/>
          </a:prstGeom>
          <a:noFill/>
        </p:spPr>
        <p:txBody>
          <a:bodyPr wrap="square" rtlCol="0" anchor="ctr">
            <a:spAutoFit/>
          </a:bodyPr>
          <a:lstStyle/>
          <a:p>
            <a:pPr algn="ctr">
              <a:lnSpc>
                <a:spcPct val="90000"/>
              </a:lnSpc>
            </a:pPr>
            <a:r>
              <a:rPr lang="en-US" sz="1000" kern="0" dirty="0">
                <a:latin typeface="Arial" pitchFamily="34" charset="0"/>
                <a:cs typeface="Arial" pitchFamily="34" charset="0"/>
              </a:rPr>
              <a:t>Develop a graduate </a:t>
            </a:r>
            <a:r>
              <a:rPr lang="en-US" sz="1000" kern="0" dirty="0" err="1">
                <a:latin typeface="Arial" pitchFamily="34" charset="0"/>
                <a:cs typeface="Arial" pitchFamily="34" charset="0"/>
              </a:rPr>
              <a:t>programme</a:t>
            </a:r>
            <a:r>
              <a:rPr lang="en-US" sz="1000" kern="0" dirty="0">
                <a:latin typeface="Arial" pitchFamily="34" charset="0"/>
                <a:cs typeface="Arial" pitchFamily="34" charset="0"/>
              </a:rPr>
              <a:t> and system scholarships</a:t>
            </a:r>
            <a:endParaRPr lang="en-US" sz="1000" dirty="0">
              <a:latin typeface="Arial" pitchFamily="34" charset="0"/>
              <a:cs typeface="Arial" pitchFamily="34" charset="0"/>
            </a:endParaRPr>
          </a:p>
        </p:txBody>
      </p:sp>
      <p:sp>
        <p:nvSpPr>
          <p:cNvPr id="78" name="TextBox 77">
            <a:extLst>
              <a:ext uri="{FF2B5EF4-FFF2-40B4-BE49-F238E27FC236}">
                <a16:creationId xmlns:a16="http://schemas.microsoft.com/office/drawing/2014/main" id="{BA169BED-9467-F044-6F37-E9F70E39007D}"/>
              </a:ext>
            </a:extLst>
          </p:cNvPr>
          <p:cNvSpPr txBox="1"/>
          <p:nvPr/>
        </p:nvSpPr>
        <p:spPr>
          <a:xfrm flipH="1">
            <a:off x="8748142" y="3905221"/>
            <a:ext cx="1150930" cy="507831"/>
          </a:xfrm>
          <a:prstGeom prst="rect">
            <a:avLst/>
          </a:prstGeom>
          <a:noFill/>
        </p:spPr>
        <p:txBody>
          <a:bodyPr wrap="square" rtlCol="0" anchor="ctr">
            <a:spAutoFit/>
          </a:bodyPr>
          <a:lstStyle/>
          <a:p>
            <a:pPr algn="ctr">
              <a:lnSpc>
                <a:spcPct val="90000"/>
              </a:lnSpc>
            </a:pPr>
            <a:r>
              <a:rPr lang="en-US" sz="1000" i="1" kern="0" dirty="0">
                <a:solidFill>
                  <a:schemeClr val="bg1"/>
                </a:solidFill>
                <a:latin typeface="Arial" pitchFamily="34" charset="0"/>
                <a:cs typeface="Arial" pitchFamily="34" charset="0"/>
              </a:rPr>
              <a:t>Develop funding pool for new capabilities</a:t>
            </a:r>
            <a:endParaRPr lang="en-US" sz="1000" i="1" dirty="0">
              <a:solidFill>
                <a:schemeClr val="bg1"/>
              </a:solidFill>
              <a:latin typeface="Arial" pitchFamily="34" charset="0"/>
              <a:cs typeface="Arial" pitchFamily="34" charset="0"/>
            </a:endParaRPr>
          </a:p>
        </p:txBody>
      </p:sp>
      <p:sp>
        <p:nvSpPr>
          <p:cNvPr id="79" name="TextBox 78">
            <a:extLst>
              <a:ext uri="{FF2B5EF4-FFF2-40B4-BE49-F238E27FC236}">
                <a16:creationId xmlns:a16="http://schemas.microsoft.com/office/drawing/2014/main" id="{6631DEEB-C353-91A1-FFF2-9D3B1BF1967A}"/>
              </a:ext>
            </a:extLst>
          </p:cNvPr>
          <p:cNvSpPr txBox="1"/>
          <p:nvPr/>
        </p:nvSpPr>
        <p:spPr>
          <a:xfrm flipH="1">
            <a:off x="3661523" y="4966396"/>
            <a:ext cx="1600508" cy="507831"/>
          </a:xfrm>
          <a:prstGeom prst="rect">
            <a:avLst/>
          </a:prstGeom>
          <a:noFill/>
        </p:spPr>
        <p:txBody>
          <a:bodyPr wrap="square" rtlCol="0" anchor="ctr">
            <a:spAutoFit/>
          </a:bodyPr>
          <a:lstStyle/>
          <a:p>
            <a:pPr algn="ctr">
              <a:lnSpc>
                <a:spcPct val="90000"/>
              </a:lnSpc>
            </a:pPr>
            <a:r>
              <a:rPr lang="en-US" sz="1000" i="1" kern="0" dirty="0">
                <a:solidFill>
                  <a:schemeClr val="tx1">
                    <a:lumMod val="65000"/>
                    <a:lumOff val="35000"/>
                  </a:schemeClr>
                </a:solidFill>
                <a:latin typeface="Arial" pitchFamily="34" charset="0"/>
                <a:cs typeface="Arial" pitchFamily="34" charset="0"/>
              </a:rPr>
              <a:t>Develop narrative on ANS opportunities for emissions reductions</a:t>
            </a:r>
            <a:endParaRPr lang="en-US" sz="1000" i="1" dirty="0">
              <a:solidFill>
                <a:schemeClr val="tx1">
                  <a:lumMod val="65000"/>
                  <a:lumOff val="35000"/>
                </a:schemeClr>
              </a:solidFill>
              <a:latin typeface="Arial" pitchFamily="34" charset="0"/>
              <a:cs typeface="Arial" pitchFamily="34" charset="0"/>
            </a:endParaRPr>
          </a:p>
        </p:txBody>
      </p:sp>
      <p:sp>
        <p:nvSpPr>
          <p:cNvPr id="58" name="TextBox 57">
            <a:extLst>
              <a:ext uri="{FF2B5EF4-FFF2-40B4-BE49-F238E27FC236}">
                <a16:creationId xmlns:a16="http://schemas.microsoft.com/office/drawing/2014/main" id="{DA4159A5-6FC9-4F56-8547-0438CCF67809}"/>
              </a:ext>
            </a:extLst>
          </p:cNvPr>
          <p:cNvSpPr txBox="1"/>
          <p:nvPr/>
        </p:nvSpPr>
        <p:spPr>
          <a:xfrm flipH="1">
            <a:off x="4783361" y="3861367"/>
            <a:ext cx="1394567" cy="784830"/>
          </a:xfrm>
          <a:prstGeom prst="rect">
            <a:avLst/>
          </a:prstGeom>
          <a:noFill/>
        </p:spPr>
        <p:txBody>
          <a:bodyPr wrap="square" rtlCol="0" anchor="ctr">
            <a:spAutoFit/>
          </a:bodyPr>
          <a:lstStyle/>
          <a:p>
            <a:pPr algn="ctr">
              <a:lnSpc>
                <a:spcPct val="90000"/>
              </a:lnSpc>
            </a:pPr>
            <a:r>
              <a:rPr lang="en-US" sz="1000" i="1" dirty="0">
                <a:latin typeface="Arial" pitchFamily="34" charset="0"/>
                <a:cs typeface="Arial" pitchFamily="34" charset="0"/>
              </a:rPr>
              <a:t>Build cross-sector relationships with central and local govt on infrastructure and sustainability </a:t>
            </a:r>
          </a:p>
        </p:txBody>
      </p:sp>
      <p:sp>
        <p:nvSpPr>
          <p:cNvPr id="61" name="TextBox 60">
            <a:extLst>
              <a:ext uri="{FF2B5EF4-FFF2-40B4-BE49-F238E27FC236}">
                <a16:creationId xmlns:a16="http://schemas.microsoft.com/office/drawing/2014/main" id="{158E368F-C530-4CB2-A710-A53561FE0F6C}"/>
              </a:ext>
            </a:extLst>
          </p:cNvPr>
          <p:cNvSpPr txBox="1"/>
          <p:nvPr/>
        </p:nvSpPr>
        <p:spPr>
          <a:xfrm flipH="1">
            <a:off x="6917098" y="2645567"/>
            <a:ext cx="1660495" cy="507831"/>
          </a:xfrm>
          <a:prstGeom prst="rect">
            <a:avLst/>
          </a:prstGeom>
          <a:noFill/>
        </p:spPr>
        <p:txBody>
          <a:bodyPr wrap="square" rtlCol="0" anchor="ctr">
            <a:spAutoFit/>
          </a:bodyPr>
          <a:lstStyle/>
          <a:p>
            <a:pPr algn="ctr">
              <a:lnSpc>
                <a:spcPct val="90000"/>
              </a:lnSpc>
            </a:pPr>
            <a:r>
              <a:rPr lang="en-US" sz="1000" i="1" dirty="0">
                <a:solidFill>
                  <a:schemeClr val="tx1">
                    <a:lumMod val="65000"/>
                    <a:lumOff val="35000"/>
                  </a:schemeClr>
                </a:solidFill>
                <a:latin typeface="Arial" pitchFamily="34" charset="0"/>
                <a:cs typeface="Arial" pitchFamily="34" charset="0"/>
              </a:rPr>
              <a:t>Investment plan for sustainable digital &amp; physical infrastructure</a:t>
            </a:r>
          </a:p>
        </p:txBody>
      </p:sp>
      <p:sp>
        <p:nvSpPr>
          <p:cNvPr id="80" name="TextBox 79">
            <a:extLst>
              <a:ext uri="{FF2B5EF4-FFF2-40B4-BE49-F238E27FC236}">
                <a16:creationId xmlns:a16="http://schemas.microsoft.com/office/drawing/2014/main" id="{940AF5C1-1B4A-45C6-9EF2-886DAF1E7CB9}"/>
              </a:ext>
            </a:extLst>
          </p:cNvPr>
          <p:cNvSpPr txBox="1"/>
          <p:nvPr/>
        </p:nvSpPr>
        <p:spPr>
          <a:xfrm flipH="1">
            <a:off x="9248272" y="4705062"/>
            <a:ext cx="1265039" cy="646331"/>
          </a:xfrm>
          <a:prstGeom prst="rect">
            <a:avLst/>
          </a:prstGeom>
          <a:noFill/>
        </p:spPr>
        <p:txBody>
          <a:bodyPr wrap="square" rtlCol="0" anchor="ctr">
            <a:spAutoFit/>
          </a:bodyPr>
          <a:lstStyle/>
          <a:p>
            <a:pPr algn="ctr">
              <a:lnSpc>
                <a:spcPct val="90000"/>
              </a:lnSpc>
            </a:pPr>
            <a:r>
              <a:rPr lang="en-US" sz="1000" i="1" dirty="0">
                <a:solidFill>
                  <a:schemeClr val="tx1">
                    <a:lumMod val="65000"/>
                    <a:lumOff val="35000"/>
                  </a:schemeClr>
                </a:solidFill>
                <a:latin typeface="Arial" pitchFamily="34" charset="0"/>
                <a:cs typeface="Arial" pitchFamily="34" charset="0"/>
              </a:rPr>
              <a:t>Identify gaps / risks in critical infrastructure funding </a:t>
            </a:r>
          </a:p>
        </p:txBody>
      </p:sp>
      <p:sp>
        <p:nvSpPr>
          <p:cNvPr id="81" name="TextBox 80">
            <a:extLst>
              <a:ext uri="{FF2B5EF4-FFF2-40B4-BE49-F238E27FC236}">
                <a16:creationId xmlns:a16="http://schemas.microsoft.com/office/drawing/2014/main" id="{56243204-5DC5-4988-9100-489CEA0B5493}"/>
              </a:ext>
            </a:extLst>
          </p:cNvPr>
          <p:cNvSpPr txBox="1"/>
          <p:nvPr/>
        </p:nvSpPr>
        <p:spPr>
          <a:xfrm flipH="1">
            <a:off x="7660468" y="4532798"/>
            <a:ext cx="1883854" cy="507831"/>
          </a:xfrm>
          <a:prstGeom prst="rect">
            <a:avLst/>
          </a:prstGeom>
          <a:noFill/>
        </p:spPr>
        <p:txBody>
          <a:bodyPr wrap="square" rtlCol="0" anchor="ctr">
            <a:spAutoFit/>
          </a:bodyPr>
          <a:lstStyle/>
          <a:p>
            <a:pPr algn="ctr">
              <a:lnSpc>
                <a:spcPct val="90000"/>
              </a:lnSpc>
            </a:pPr>
            <a:r>
              <a:rPr lang="en-US" sz="1000" i="1" dirty="0">
                <a:solidFill>
                  <a:schemeClr val="tx1">
                    <a:lumMod val="65000"/>
                    <a:lumOff val="35000"/>
                  </a:schemeClr>
                </a:solidFill>
                <a:latin typeface="Arial" pitchFamily="34" charset="0"/>
                <a:cs typeface="Arial" pitchFamily="34" charset="0"/>
              </a:rPr>
              <a:t>Develop cross-agency priorities &amp; criteria for innovation support </a:t>
            </a:r>
          </a:p>
        </p:txBody>
      </p:sp>
      <p:sp>
        <p:nvSpPr>
          <p:cNvPr id="89" name="TextBox 88">
            <a:extLst>
              <a:ext uri="{FF2B5EF4-FFF2-40B4-BE49-F238E27FC236}">
                <a16:creationId xmlns:a16="http://schemas.microsoft.com/office/drawing/2014/main" id="{00DADECE-C8B0-40C7-AB08-4FDBFB934D95}"/>
              </a:ext>
            </a:extLst>
          </p:cNvPr>
          <p:cNvSpPr txBox="1"/>
          <p:nvPr/>
        </p:nvSpPr>
        <p:spPr>
          <a:xfrm flipH="1">
            <a:off x="9765368" y="3820688"/>
            <a:ext cx="866911" cy="784830"/>
          </a:xfrm>
          <a:prstGeom prst="rect">
            <a:avLst/>
          </a:prstGeom>
          <a:noFill/>
        </p:spPr>
        <p:txBody>
          <a:bodyPr wrap="square" rtlCol="0" anchor="ctr">
            <a:spAutoFit/>
          </a:bodyPr>
          <a:lstStyle/>
          <a:p>
            <a:pPr algn="ctr">
              <a:lnSpc>
                <a:spcPct val="90000"/>
              </a:lnSpc>
            </a:pPr>
            <a:r>
              <a:rPr lang="en-US" sz="1000" i="1" dirty="0">
                <a:solidFill>
                  <a:schemeClr val="bg1"/>
                </a:solidFill>
                <a:latin typeface="Arial" pitchFamily="34" charset="0"/>
                <a:cs typeface="Arial" pitchFamily="34" charset="0"/>
              </a:rPr>
              <a:t>Develop</a:t>
            </a:r>
            <a:r>
              <a:rPr lang="en-US" sz="1000" i="1" dirty="0">
                <a:solidFill>
                  <a:schemeClr val="tx1">
                    <a:lumMod val="65000"/>
                    <a:lumOff val="35000"/>
                  </a:schemeClr>
                </a:solidFill>
                <a:latin typeface="Arial" pitchFamily="34" charset="0"/>
                <a:cs typeface="Arial" pitchFamily="34" charset="0"/>
              </a:rPr>
              <a:t> </a:t>
            </a:r>
            <a:r>
              <a:rPr lang="en-US" sz="1000" i="1" dirty="0">
                <a:solidFill>
                  <a:schemeClr val="bg1"/>
                </a:solidFill>
                <a:latin typeface="Arial" pitchFamily="34" charset="0"/>
                <a:cs typeface="Arial" pitchFamily="34" charset="0"/>
              </a:rPr>
              <a:t>funding stream for essential ANS  </a:t>
            </a:r>
          </a:p>
        </p:txBody>
      </p:sp>
    </p:spTree>
    <p:extLst>
      <p:ext uri="{BB962C8B-B14F-4D97-AF65-F5344CB8AC3E}">
        <p14:creationId xmlns:p14="http://schemas.microsoft.com/office/powerpoint/2010/main" val="41946618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irplane in flight over clouds">
            <a:extLst>
              <a:ext uri="{FF2B5EF4-FFF2-40B4-BE49-F238E27FC236}">
                <a16:creationId xmlns:a16="http://schemas.microsoft.com/office/drawing/2014/main" id="{9E8DD6CF-C392-745C-5EDA-390A2B81D297}"/>
              </a:ext>
            </a:extLst>
          </p:cNvPr>
          <p:cNvPicPr>
            <a:picLocks noChangeAspect="1"/>
          </p:cNvPicPr>
          <p:nvPr/>
        </p:nvPicPr>
        <p:blipFill>
          <a:blip r:embed="rId2" cstate="email">
            <a:alphaModFix amt="50000"/>
            <a:extLst>
              <a:ext uri="{28A0092B-C50C-407E-A947-70E740481C1C}">
                <a14:useLocalDpi xmlns:a14="http://schemas.microsoft.com/office/drawing/2010/main"/>
              </a:ext>
            </a:extLst>
          </a:blip>
          <a:stretch>
            <a:fillRect/>
          </a:stretch>
        </p:blipFill>
        <p:spPr>
          <a:xfrm>
            <a:off x="-147286" y="0"/>
            <a:ext cx="12339286" cy="6858000"/>
          </a:xfrm>
          <a:prstGeom prst="rect">
            <a:avLst/>
          </a:prstGeom>
        </p:spPr>
      </p:pic>
      <p:sp>
        <p:nvSpPr>
          <p:cNvPr id="4" name="Title 3">
            <a:extLst>
              <a:ext uri="{FF2B5EF4-FFF2-40B4-BE49-F238E27FC236}">
                <a16:creationId xmlns:a16="http://schemas.microsoft.com/office/drawing/2014/main" id="{2FF21498-1689-31CF-B9D4-3AE65E9ACE1D}"/>
              </a:ext>
            </a:extLst>
          </p:cNvPr>
          <p:cNvSpPr>
            <a:spLocks noGrp="1"/>
          </p:cNvSpPr>
          <p:nvPr>
            <p:ph type="title"/>
          </p:nvPr>
        </p:nvSpPr>
        <p:spPr/>
        <p:txBody>
          <a:bodyPr>
            <a:normAutofit/>
          </a:bodyPr>
          <a:lstStyle/>
          <a:p>
            <a:r>
              <a:rPr lang="en-NZ" sz="3600" b="1" dirty="0"/>
              <a:t>Where next with this work?</a:t>
            </a:r>
          </a:p>
        </p:txBody>
      </p:sp>
    </p:spTree>
    <p:extLst>
      <p:ext uri="{BB962C8B-B14F-4D97-AF65-F5344CB8AC3E}">
        <p14:creationId xmlns:p14="http://schemas.microsoft.com/office/powerpoint/2010/main" val="1379327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FD77B75-0359-425B-996A-5E95DB0F6BBD}"/>
              </a:ext>
            </a:extLst>
          </p:cNvPr>
          <p:cNvSpPr>
            <a:spLocks noGrp="1"/>
          </p:cNvSpPr>
          <p:nvPr>
            <p:ph type="title"/>
          </p:nvPr>
        </p:nvSpPr>
        <p:spPr>
          <a:xfrm>
            <a:off x="1057470" y="534798"/>
            <a:ext cx="10287000" cy="460375"/>
          </a:xfrm>
          <a:solidFill>
            <a:schemeClr val="bg1">
              <a:lumMod val="95000"/>
            </a:schemeClr>
          </a:solidFill>
        </p:spPr>
        <p:txBody>
          <a:bodyPr>
            <a:noAutofit/>
          </a:bodyPr>
          <a:lstStyle/>
          <a:p>
            <a:r>
              <a:rPr lang="en-US" sz="3600" dirty="0">
                <a:solidFill>
                  <a:schemeClr val="accent5">
                    <a:lumMod val="75000"/>
                  </a:schemeClr>
                </a:solidFill>
              </a:rPr>
              <a:t>What Will you see next?</a:t>
            </a:r>
            <a:endParaRPr lang="en-NZ" sz="3600" dirty="0">
              <a:solidFill>
                <a:schemeClr val="accent5">
                  <a:lumMod val="75000"/>
                </a:schemeClr>
              </a:solidFill>
            </a:endParaRPr>
          </a:p>
        </p:txBody>
      </p:sp>
      <p:graphicFrame>
        <p:nvGraphicFramePr>
          <p:cNvPr id="15" name="Content Placeholder 12">
            <a:extLst>
              <a:ext uri="{FF2B5EF4-FFF2-40B4-BE49-F238E27FC236}">
                <a16:creationId xmlns:a16="http://schemas.microsoft.com/office/drawing/2014/main" id="{FF8F15B0-E6ED-4A4D-9985-0CCEB6D3A8F8}"/>
              </a:ext>
            </a:extLst>
          </p:cNvPr>
          <p:cNvGraphicFramePr>
            <a:graphicFrameLocks noGrp="1"/>
          </p:cNvGraphicFramePr>
          <p:nvPr>
            <p:ph idx="4294967295"/>
            <p:extLst>
              <p:ext uri="{D42A27DB-BD31-4B8C-83A1-F6EECF244321}">
                <p14:modId xmlns:p14="http://schemas.microsoft.com/office/powerpoint/2010/main" val="1018404570"/>
              </p:ext>
            </p:extLst>
          </p:nvPr>
        </p:nvGraphicFramePr>
        <p:xfrm>
          <a:off x="87085" y="1974850"/>
          <a:ext cx="10820400" cy="3529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1B319F08-87FA-4B74-B812-7DAD2AA8C299}"/>
              </a:ext>
            </a:extLst>
          </p:cNvPr>
          <p:cNvSpPr txBox="1"/>
          <p:nvPr/>
        </p:nvSpPr>
        <p:spPr>
          <a:xfrm>
            <a:off x="1752165" y="3934203"/>
            <a:ext cx="3008376" cy="1569660"/>
          </a:xfrm>
          <a:prstGeom prst="rect">
            <a:avLst/>
          </a:prstGeom>
          <a:noFill/>
        </p:spPr>
        <p:txBody>
          <a:bodyPr wrap="square" rtlCol="0">
            <a:spAutoFit/>
          </a:bodyPr>
          <a:lstStyle/>
          <a:p>
            <a:r>
              <a:rPr lang="en-NZ" sz="2400" dirty="0"/>
              <a:t>We’ll draft a future </a:t>
            </a:r>
            <a:r>
              <a:rPr lang="en-NZ" sz="2400" u="sng" dirty="0"/>
              <a:t>vision</a:t>
            </a:r>
            <a:r>
              <a:rPr lang="en-NZ" sz="2400" dirty="0"/>
              <a:t> and </a:t>
            </a:r>
            <a:r>
              <a:rPr lang="en-NZ" sz="2400" u="sng" dirty="0"/>
              <a:t>case for change </a:t>
            </a:r>
            <a:r>
              <a:rPr lang="en-NZ" sz="2400" dirty="0"/>
              <a:t>for you to respond to </a:t>
            </a:r>
          </a:p>
        </p:txBody>
      </p:sp>
    </p:spTree>
    <p:extLst>
      <p:ext uri="{BB962C8B-B14F-4D97-AF65-F5344CB8AC3E}">
        <p14:creationId xmlns:p14="http://schemas.microsoft.com/office/powerpoint/2010/main" val="7946417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EA9ED-1805-433C-B3E1-CEB8A35AA956}"/>
              </a:ext>
            </a:extLst>
          </p:cNvPr>
          <p:cNvSpPr>
            <a:spLocks noGrp="1"/>
          </p:cNvSpPr>
          <p:nvPr>
            <p:ph type="title"/>
          </p:nvPr>
        </p:nvSpPr>
        <p:spPr/>
        <p:txBody>
          <a:bodyPr/>
          <a:lstStyle/>
          <a:p>
            <a:r>
              <a:rPr lang="en-NZ" dirty="0"/>
              <a:t>Feedback </a:t>
            </a:r>
          </a:p>
        </p:txBody>
      </p:sp>
      <p:graphicFrame>
        <p:nvGraphicFramePr>
          <p:cNvPr id="4" name="Table 4">
            <a:extLst>
              <a:ext uri="{FF2B5EF4-FFF2-40B4-BE49-F238E27FC236}">
                <a16:creationId xmlns:a16="http://schemas.microsoft.com/office/drawing/2014/main" id="{50BCE1D7-3C31-4476-BCD4-7CB95B3745FC}"/>
              </a:ext>
            </a:extLst>
          </p:cNvPr>
          <p:cNvGraphicFramePr>
            <a:graphicFrameLocks noGrp="1"/>
          </p:cNvGraphicFramePr>
          <p:nvPr>
            <p:ph idx="1"/>
            <p:extLst>
              <p:ext uri="{D42A27DB-BD31-4B8C-83A1-F6EECF244321}">
                <p14:modId xmlns:p14="http://schemas.microsoft.com/office/powerpoint/2010/main" val="776508626"/>
              </p:ext>
            </p:extLst>
          </p:nvPr>
        </p:nvGraphicFramePr>
        <p:xfrm>
          <a:off x="1066800" y="737054"/>
          <a:ext cx="10287000" cy="5191760"/>
        </p:xfrm>
        <a:graphic>
          <a:graphicData uri="http://schemas.openxmlformats.org/drawingml/2006/table">
            <a:tbl>
              <a:tblPr firstRow="1" bandRow="1">
                <a:tableStyleId>{5C22544A-7EE6-4342-B048-85BDC9FD1C3A}</a:tableStyleId>
              </a:tblPr>
              <a:tblGrid>
                <a:gridCol w="5143500">
                  <a:extLst>
                    <a:ext uri="{9D8B030D-6E8A-4147-A177-3AD203B41FA5}">
                      <a16:colId xmlns:a16="http://schemas.microsoft.com/office/drawing/2014/main" val="2914969534"/>
                    </a:ext>
                  </a:extLst>
                </a:gridCol>
                <a:gridCol w="5143500">
                  <a:extLst>
                    <a:ext uri="{9D8B030D-6E8A-4147-A177-3AD203B41FA5}">
                      <a16:colId xmlns:a16="http://schemas.microsoft.com/office/drawing/2014/main" val="2169057548"/>
                    </a:ext>
                  </a:extLst>
                </a:gridCol>
              </a:tblGrid>
              <a:tr h="370840">
                <a:tc>
                  <a:txBody>
                    <a:bodyPr/>
                    <a:lstStyle/>
                    <a:p>
                      <a:r>
                        <a:rPr lang="en-NZ" dirty="0"/>
                        <a:t>Positive about…</a:t>
                      </a:r>
                    </a:p>
                  </a:txBody>
                  <a:tcPr/>
                </a:tc>
                <a:tc>
                  <a:txBody>
                    <a:bodyPr/>
                    <a:lstStyle/>
                    <a:p>
                      <a:r>
                        <a:rPr lang="en-NZ" dirty="0"/>
                        <a:t>Worried about…</a:t>
                      </a:r>
                    </a:p>
                  </a:txBody>
                  <a:tcPr/>
                </a:tc>
                <a:extLst>
                  <a:ext uri="{0D108BD9-81ED-4DB2-BD59-A6C34878D82A}">
                    <a16:rowId xmlns:a16="http://schemas.microsoft.com/office/drawing/2014/main" val="2026871683"/>
                  </a:ext>
                </a:extLst>
              </a:tr>
              <a:tr h="370840">
                <a:tc>
                  <a:txBody>
                    <a:bodyPr/>
                    <a:lstStyle/>
                    <a:p>
                      <a:r>
                        <a:rPr lang="en-NZ" sz="1200" dirty="0"/>
                        <a:t>Collaboration to a common goal</a:t>
                      </a:r>
                    </a:p>
                  </a:txBody>
                  <a:tcPr/>
                </a:tc>
                <a:tc>
                  <a:txBody>
                    <a:bodyPr/>
                    <a:lstStyle/>
                    <a:p>
                      <a:r>
                        <a:rPr lang="en-NZ" sz="1200" dirty="0"/>
                        <a:t>Amount and breadth of change</a:t>
                      </a:r>
                    </a:p>
                  </a:txBody>
                  <a:tcPr/>
                </a:tc>
                <a:extLst>
                  <a:ext uri="{0D108BD9-81ED-4DB2-BD59-A6C34878D82A}">
                    <a16:rowId xmlns:a16="http://schemas.microsoft.com/office/drawing/2014/main" val="3939702723"/>
                  </a:ext>
                </a:extLst>
              </a:tr>
              <a:tr h="370840">
                <a:tc>
                  <a:txBody>
                    <a:bodyPr/>
                    <a:lstStyle/>
                    <a:p>
                      <a:r>
                        <a:rPr lang="en-NZ" sz="1200" dirty="0"/>
                        <a:t>Vision for political buy-in</a:t>
                      </a:r>
                    </a:p>
                  </a:txBody>
                  <a:tcPr/>
                </a:tc>
                <a:tc>
                  <a:txBody>
                    <a:bodyPr/>
                    <a:lstStyle/>
                    <a:p>
                      <a:r>
                        <a:rPr lang="en-NZ" sz="1200" dirty="0"/>
                        <a:t>Political buy-in</a:t>
                      </a:r>
                    </a:p>
                  </a:txBody>
                  <a:tcPr/>
                </a:tc>
                <a:extLst>
                  <a:ext uri="{0D108BD9-81ED-4DB2-BD59-A6C34878D82A}">
                    <a16:rowId xmlns:a16="http://schemas.microsoft.com/office/drawing/2014/main" val="33671044"/>
                  </a:ext>
                </a:extLst>
              </a:tr>
              <a:tr h="370840">
                <a:tc>
                  <a:txBody>
                    <a:bodyPr/>
                    <a:lstStyle/>
                    <a:p>
                      <a:r>
                        <a:rPr lang="en-NZ" sz="1200" dirty="0"/>
                        <a:t>Potentially for collaboration</a:t>
                      </a:r>
                    </a:p>
                  </a:txBody>
                  <a:tcPr/>
                </a:tc>
                <a:tc>
                  <a:txBody>
                    <a:bodyPr/>
                    <a:lstStyle/>
                    <a:p>
                      <a:r>
                        <a:rPr lang="en-NZ" sz="1200" dirty="0"/>
                        <a:t>Being stuck in the mud</a:t>
                      </a:r>
                    </a:p>
                  </a:txBody>
                  <a:tcPr/>
                </a:tc>
                <a:extLst>
                  <a:ext uri="{0D108BD9-81ED-4DB2-BD59-A6C34878D82A}">
                    <a16:rowId xmlns:a16="http://schemas.microsoft.com/office/drawing/2014/main" val="1114256068"/>
                  </a:ext>
                </a:extLst>
              </a:tr>
              <a:tr h="370840">
                <a:tc>
                  <a:txBody>
                    <a:bodyPr/>
                    <a:lstStyle/>
                    <a:p>
                      <a:r>
                        <a:rPr lang="en-NZ" sz="1200" dirty="0"/>
                        <a:t>Commitment, knowledge, energy</a:t>
                      </a:r>
                    </a:p>
                  </a:txBody>
                  <a:tcPr/>
                </a:tc>
                <a:tc>
                  <a:txBody>
                    <a:bodyPr/>
                    <a:lstStyle/>
                    <a:p>
                      <a:r>
                        <a:rPr lang="en-NZ" sz="1200" dirty="0"/>
                        <a:t>There are lots of game changers, not many quick wins</a:t>
                      </a:r>
                    </a:p>
                  </a:txBody>
                  <a:tcPr/>
                </a:tc>
                <a:extLst>
                  <a:ext uri="{0D108BD9-81ED-4DB2-BD59-A6C34878D82A}">
                    <a16:rowId xmlns:a16="http://schemas.microsoft.com/office/drawing/2014/main" val="4202527193"/>
                  </a:ext>
                </a:extLst>
              </a:tr>
              <a:tr h="370840">
                <a:tc>
                  <a:txBody>
                    <a:bodyPr/>
                    <a:lstStyle/>
                    <a:p>
                      <a:r>
                        <a:rPr lang="en-NZ" sz="1200" dirty="0"/>
                        <a:t>Engagement from diverse views</a:t>
                      </a:r>
                    </a:p>
                  </a:txBody>
                  <a:tcPr/>
                </a:tc>
                <a:tc>
                  <a:txBody>
                    <a:bodyPr/>
                    <a:lstStyle/>
                    <a:p>
                      <a:r>
                        <a:rPr lang="en-NZ" sz="1200" dirty="0"/>
                        <a:t>Voices are missing from this room</a:t>
                      </a:r>
                    </a:p>
                  </a:txBody>
                  <a:tcPr/>
                </a:tc>
                <a:extLst>
                  <a:ext uri="{0D108BD9-81ED-4DB2-BD59-A6C34878D82A}">
                    <a16:rowId xmlns:a16="http://schemas.microsoft.com/office/drawing/2014/main" val="612954485"/>
                  </a:ext>
                </a:extLst>
              </a:tr>
              <a:tr h="370840">
                <a:tc>
                  <a:txBody>
                    <a:bodyPr/>
                    <a:lstStyle/>
                    <a:p>
                      <a:r>
                        <a:rPr lang="en-NZ" sz="1200" dirty="0"/>
                        <a:t>Review has momentum</a:t>
                      </a:r>
                    </a:p>
                  </a:txBody>
                  <a:tcPr/>
                </a:tc>
                <a:tc>
                  <a:txBody>
                    <a:bodyPr/>
                    <a:lstStyle/>
                    <a:p>
                      <a:r>
                        <a:rPr lang="en-NZ" sz="1200" dirty="0"/>
                        <a:t>Dollars needed when times are tough</a:t>
                      </a:r>
                    </a:p>
                  </a:txBody>
                  <a:tcPr/>
                </a:tc>
                <a:extLst>
                  <a:ext uri="{0D108BD9-81ED-4DB2-BD59-A6C34878D82A}">
                    <a16:rowId xmlns:a16="http://schemas.microsoft.com/office/drawing/2014/main" val="3274653873"/>
                  </a:ext>
                </a:extLst>
              </a:tr>
              <a:tr h="370840">
                <a:tc>
                  <a:txBody>
                    <a:bodyPr/>
                    <a:lstStyle/>
                    <a:p>
                      <a:r>
                        <a:rPr lang="en-NZ" sz="1200" dirty="0"/>
                        <a:t>Cohesive narrative</a:t>
                      </a:r>
                    </a:p>
                  </a:txBody>
                  <a:tcPr/>
                </a:tc>
                <a:tc>
                  <a:txBody>
                    <a:bodyPr/>
                    <a:lstStyle/>
                    <a:p>
                      <a:r>
                        <a:rPr lang="en-NZ" sz="1200" dirty="0"/>
                        <a:t>No understanding of the system – it’s hard to sell</a:t>
                      </a:r>
                    </a:p>
                  </a:txBody>
                  <a:tcPr/>
                </a:tc>
                <a:extLst>
                  <a:ext uri="{0D108BD9-81ED-4DB2-BD59-A6C34878D82A}">
                    <a16:rowId xmlns:a16="http://schemas.microsoft.com/office/drawing/2014/main" val="3142394517"/>
                  </a:ext>
                </a:extLst>
              </a:tr>
              <a:tr h="370840">
                <a:tc>
                  <a:txBody>
                    <a:bodyPr/>
                    <a:lstStyle/>
                    <a:p>
                      <a:r>
                        <a:rPr lang="en-NZ" sz="1200" dirty="0"/>
                        <a:t>Good cohesion especially on national interests</a:t>
                      </a:r>
                    </a:p>
                  </a:txBody>
                  <a:tcPr/>
                </a:tc>
                <a:tc>
                  <a:txBody>
                    <a:bodyPr/>
                    <a:lstStyle/>
                    <a:p>
                      <a:r>
                        <a:rPr lang="en-NZ" sz="1200" dirty="0"/>
                        <a:t>Not being bold enough</a:t>
                      </a:r>
                    </a:p>
                  </a:txBody>
                  <a:tcPr/>
                </a:tc>
                <a:extLst>
                  <a:ext uri="{0D108BD9-81ED-4DB2-BD59-A6C34878D82A}">
                    <a16:rowId xmlns:a16="http://schemas.microsoft.com/office/drawing/2014/main" val="1550409580"/>
                  </a:ext>
                </a:extLst>
              </a:tr>
              <a:tr h="370840">
                <a:tc>
                  <a:txBody>
                    <a:bodyPr/>
                    <a:lstStyle/>
                    <a:p>
                      <a:r>
                        <a:rPr lang="en-NZ" sz="1200" dirty="0"/>
                        <a:t>Iterative and inclusive approach to the challenge</a:t>
                      </a:r>
                    </a:p>
                  </a:txBody>
                  <a:tcPr/>
                </a:tc>
                <a:tc>
                  <a:txBody>
                    <a:bodyPr/>
                    <a:lstStyle/>
                    <a:p>
                      <a:r>
                        <a:rPr lang="en-NZ" sz="1200" dirty="0"/>
                        <a:t>Focusing on the details, not the big picture</a:t>
                      </a:r>
                    </a:p>
                  </a:txBody>
                  <a:tcPr/>
                </a:tc>
                <a:extLst>
                  <a:ext uri="{0D108BD9-81ED-4DB2-BD59-A6C34878D82A}">
                    <a16:rowId xmlns:a16="http://schemas.microsoft.com/office/drawing/2014/main" val="3656419487"/>
                  </a:ext>
                </a:extLst>
              </a:tr>
              <a:tr h="370840">
                <a:tc>
                  <a:txBody>
                    <a:bodyPr/>
                    <a:lstStyle/>
                    <a:p>
                      <a:r>
                        <a:rPr lang="en-NZ" sz="1200" dirty="0"/>
                        <a:t>Good job on this workshop – good way of working</a:t>
                      </a:r>
                    </a:p>
                  </a:txBody>
                  <a:tcPr/>
                </a:tc>
                <a:tc>
                  <a:txBody>
                    <a:bodyPr/>
                    <a:lstStyle/>
                    <a:p>
                      <a:r>
                        <a:rPr lang="en-NZ" sz="1200" dirty="0"/>
                        <a:t>Society and sustainability getting forgotten </a:t>
                      </a:r>
                    </a:p>
                  </a:txBody>
                  <a:tcPr/>
                </a:tc>
                <a:extLst>
                  <a:ext uri="{0D108BD9-81ED-4DB2-BD59-A6C34878D82A}">
                    <a16:rowId xmlns:a16="http://schemas.microsoft.com/office/drawing/2014/main" val="1944491584"/>
                  </a:ext>
                </a:extLst>
              </a:tr>
              <a:tr h="370840">
                <a:tc>
                  <a:txBody>
                    <a:bodyPr/>
                    <a:lstStyle/>
                    <a:p>
                      <a:r>
                        <a:rPr lang="en-NZ" sz="1200" dirty="0"/>
                        <a:t>Agendas being put aside for the good of the review</a:t>
                      </a:r>
                    </a:p>
                  </a:txBody>
                  <a:tcPr/>
                </a:tc>
                <a:tc>
                  <a:txBody>
                    <a:bodyPr/>
                    <a:lstStyle/>
                    <a:p>
                      <a:r>
                        <a:rPr lang="en-NZ" sz="1200" dirty="0"/>
                        <a:t>Big system components need to be addressed. Keep a wide view</a:t>
                      </a:r>
                    </a:p>
                  </a:txBody>
                  <a:tcPr/>
                </a:tc>
                <a:extLst>
                  <a:ext uri="{0D108BD9-81ED-4DB2-BD59-A6C34878D82A}">
                    <a16:rowId xmlns:a16="http://schemas.microsoft.com/office/drawing/2014/main" val="36384025"/>
                  </a:ext>
                </a:extLst>
              </a:tr>
              <a:tr h="370840">
                <a:tc>
                  <a:txBody>
                    <a:bodyPr/>
                    <a:lstStyle/>
                    <a:p>
                      <a:r>
                        <a:rPr lang="en-NZ" sz="1200" dirty="0"/>
                        <a:t>Moving away from white papers, actively getting input </a:t>
                      </a:r>
                    </a:p>
                  </a:txBody>
                  <a:tcPr/>
                </a:tc>
                <a:tc>
                  <a:txBody>
                    <a:bodyPr/>
                    <a:lstStyle/>
                    <a:p>
                      <a:r>
                        <a:rPr lang="en-NZ" sz="1200" dirty="0"/>
                        <a:t>Degree of culture change needed and time that takes</a:t>
                      </a:r>
                    </a:p>
                  </a:txBody>
                  <a:tcPr/>
                </a:tc>
                <a:extLst>
                  <a:ext uri="{0D108BD9-81ED-4DB2-BD59-A6C34878D82A}">
                    <a16:rowId xmlns:a16="http://schemas.microsoft.com/office/drawing/2014/main" val="3323104185"/>
                  </a:ext>
                </a:extLst>
              </a:tr>
              <a:tr h="370840">
                <a:tc>
                  <a:txBody>
                    <a:bodyPr/>
                    <a:lstStyle/>
                    <a:p>
                      <a:r>
                        <a:rPr lang="en-NZ" sz="1200" dirty="0"/>
                        <a:t>People are positive </a:t>
                      </a:r>
                    </a:p>
                  </a:txBody>
                  <a:tcPr/>
                </a:tc>
                <a:tc>
                  <a:txBody>
                    <a:bodyPr/>
                    <a:lstStyle/>
                    <a:p>
                      <a:r>
                        <a:rPr lang="en-NZ" sz="1200" dirty="0"/>
                        <a:t>Sector needs to constructively engage and support change </a:t>
                      </a:r>
                    </a:p>
                  </a:txBody>
                  <a:tcPr/>
                </a:tc>
                <a:extLst>
                  <a:ext uri="{0D108BD9-81ED-4DB2-BD59-A6C34878D82A}">
                    <a16:rowId xmlns:a16="http://schemas.microsoft.com/office/drawing/2014/main" val="2784786039"/>
                  </a:ext>
                </a:extLst>
              </a:tr>
            </a:tbl>
          </a:graphicData>
        </a:graphic>
      </p:graphicFrame>
    </p:spTree>
    <p:extLst>
      <p:ext uri="{BB962C8B-B14F-4D97-AF65-F5344CB8AC3E}">
        <p14:creationId xmlns:p14="http://schemas.microsoft.com/office/powerpoint/2010/main" val="3714508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EA9ED-1805-433C-B3E1-CEB8A35AA956}"/>
              </a:ext>
            </a:extLst>
          </p:cNvPr>
          <p:cNvSpPr>
            <a:spLocks noGrp="1"/>
          </p:cNvSpPr>
          <p:nvPr>
            <p:ph type="title"/>
          </p:nvPr>
        </p:nvSpPr>
        <p:spPr/>
        <p:txBody>
          <a:bodyPr/>
          <a:lstStyle/>
          <a:p>
            <a:r>
              <a:rPr lang="en-NZ" dirty="0"/>
              <a:t>Feedback </a:t>
            </a:r>
          </a:p>
        </p:txBody>
      </p:sp>
      <p:graphicFrame>
        <p:nvGraphicFramePr>
          <p:cNvPr id="4" name="Table 4">
            <a:extLst>
              <a:ext uri="{FF2B5EF4-FFF2-40B4-BE49-F238E27FC236}">
                <a16:creationId xmlns:a16="http://schemas.microsoft.com/office/drawing/2014/main" id="{50BCE1D7-3C31-4476-BCD4-7CB95B3745FC}"/>
              </a:ext>
            </a:extLst>
          </p:cNvPr>
          <p:cNvGraphicFramePr>
            <a:graphicFrameLocks noGrp="1"/>
          </p:cNvGraphicFramePr>
          <p:nvPr>
            <p:ph idx="1"/>
            <p:extLst>
              <p:ext uri="{D42A27DB-BD31-4B8C-83A1-F6EECF244321}">
                <p14:modId xmlns:p14="http://schemas.microsoft.com/office/powerpoint/2010/main" val="2034262418"/>
              </p:ext>
            </p:extLst>
          </p:nvPr>
        </p:nvGraphicFramePr>
        <p:xfrm>
          <a:off x="1066800" y="737054"/>
          <a:ext cx="10287000" cy="4607560"/>
        </p:xfrm>
        <a:graphic>
          <a:graphicData uri="http://schemas.openxmlformats.org/drawingml/2006/table">
            <a:tbl>
              <a:tblPr firstRow="1" bandRow="1">
                <a:tableStyleId>{5C22544A-7EE6-4342-B048-85BDC9FD1C3A}</a:tableStyleId>
              </a:tblPr>
              <a:tblGrid>
                <a:gridCol w="5143500">
                  <a:extLst>
                    <a:ext uri="{9D8B030D-6E8A-4147-A177-3AD203B41FA5}">
                      <a16:colId xmlns:a16="http://schemas.microsoft.com/office/drawing/2014/main" val="2914969534"/>
                    </a:ext>
                  </a:extLst>
                </a:gridCol>
                <a:gridCol w="5143500">
                  <a:extLst>
                    <a:ext uri="{9D8B030D-6E8A-4147-A177-3AD203B41FA5}">
                      <a16:colId xmlns:a16="http://schemas.microsoft.com/office/drawing/2014/main" val="2169057548"/>
                    </a:ext>
                  </a:extLst>
                </a:gridCol>
              </a:tblGrid>
              <a:tr h="370840">
                <a:tc>
                  <a:txBody>
                    <a:bodyPr/>
                    <a:lstStyle/>
                    <a:p>
                      <a:r>
                        <a:rPr lang="en-NZ" dirty="0"/>
                        <a:t>Positive about…</a:t>
                      </a:r>
                    </a:p>
                  </a:txBody>
                  <a:tcPr/>
                </a:tc>
                <a:tc>
                  <a:txBody>
                    <a:bodyPr/>
                    <a:lstStyle/>
                    <a:p>
                      <a:r>
                        <a:rPr lang="en-NZ" dirty="0"/>
                        <a:t>Worried about…</a:t>
                      </a:r>
                    </a:p>
                  </a:txBody>
                  <a:tcPr/>
                </a:tc>
                <a:extLst>
                  <a:ext uri="{0D108BD9-81ED-4DB2-BD59-A6C34878D82A}">
                    <a16:rowId xmlns:a16="http://schemas.microsoft.com/office/drawing/2014/main" val="2026871683"/>
                  </a:ext>
                </a:extLst>
              </a:tr>
              <a:tr h="370840">
                <a:tc>
                  <a:txBody>
                    <a:bodyPr/>
                    <a:lstStyle/>
                    <a:p>
                      <a:pPr marL="0" algn="l" defTabSz="914400" rtl="0" eaLnBrk="1" latinLnBrk="0" hangingPunct="1"/>
                      <a:r>
                        <a:rPr lang="en-US" sz="1200" kern="1200" dirty="0">
                          <a:solidFill>
                            <a:schemeClr val="dk1"/>
                          </a:solidFill>
                          <a:latin typeface="+mn-lt"/>
                          <a:ea typeface="+mn-ea"/>
                          <a:cs typeface="+mn-cs"/>
                        </a:rPr>
                        <a:t>Overlap/agreement in concerns (e.g. regulatory environment, resourcing) </a:t>
                      </a:r>
                      <a:endParaRPr lang="en-NZ" sz="1200" kern="1200" dirty="0">
                        <a:solidFill>
                          <a:schemeClr val="dk1"/>
                        </a:solidFill>
                        <a:latin typeface="+mn-lt"/>
                        <a:ea typeface="+mn-ea"/>
                        <a:cs typeface="+mn-cs"/>
                      </a:endParaRPr>
                    </a:p>
                  </a:txBody>
                  <a:tcPr/>
                </a:tc>
                <a:tc>
                  <a:txBody>
                    <a:bodyPr/>
                    <a:lstStyle/>
                    <a:p>
                      <a:pPr marL="0" algn="l" defTabSz="914400" rtl="0" eaLnBrk="1" latinLnBrk="0" hangingPunct="1"/>
                      <a:r>
                        <a:rPr lang="en-US" sz="1200" kern="1200" dirty="0">
                          <a:solidFill>
                            <a:schemeClr val="dk1"/>
                          </a:solidFill>
                          <a:latin typeface="+mn-lt"/>
                          <a:ea typeface="+mn-ea"/>
                          <a:cs typeface="+mn-cs"/>
                        </a:rPr>
                        <a:t>Discomfort around definition of safety outside ICAO</a:t>
                      </a:r>
                      <a:endParaRPr lang="en-NZ" sz="1200" kern="1200" dirty="0">
                        <a:solidFill>
                          <a:schemeClr val="dk1"/>
                        </a:solidFill>
                        <a:latin typeface="+mn-lt"/>
                        <a:ea typeface="+mn-ea"/>
                        <a:cs typeface="+mn-cs"/>
                      </a:endParaRPr>
                    </a:p>
                  </a:txBody>
                  <a:tcPr/>
                </a:tc>
                <a:extLst>
                  <a:ext uri="{0D108BD9-81ED-4DB2-BD59-A6C34878D82A}">
                    <a16:rowId xmlns:a16="http://schemas.microsoft.com/office/drawing/2014/main" val="3939702723"/>
                  </a:ext>
                </a:extLst>
              </a:tr>
              <a:tr h="370840">
                <a:tc>
                  <a:txBody>
                    <a:bodyPr/>
                    <a:lstStyle/>
                    <a:p>
                      <a:pPr marL="0" algn="l" defTabSz="914400" rtl="0" eaLnBrk="1" latinLnBrk="0" hangingPunct="1"/>
                      <a:r>
                        <a:rPr lang="en-US" sz="1200" kern="1200" dirty="0">
                          <a:solidFill>
                            <a:schemeClr val="dk1"/>
                          </a:solidFill>
                          <a:latin typeface="+mn-lt"/>
                          <a:ea typeface="+mn-ea"/>
                          <a:cs typeface="+mn-cs"/>
                        </a:rPr>
                        <a:t>Current mechanism for user pays is satisfactory</a:t>
                      </a:r>
                      <a:endParaRPr lang="en-NZ" sz="1200" kern="1200" dirty="0">
                        <a:solidFill>
                          <a:schemeClr val="dk1"/>
                        </a:solidFill>
                        <a:latin typeface="+mn-lt"/>
                        <a:ea typeface="+mn-ea"/>
                        <a:cs typeface="+mn-cs"/>
                      </a:endParaRPr>
                    </a:p>
                  </a:txBody>
                  <a:tcPr/>
                </a:tc>
                <a:tc>
                  <a:txBody>
                    <a:bodyPr/>
                    <a:lstStyle/>
                    <a:p>
                      <a:pPr marL="0" algn="l" defTabSz="914400" rtl="0" eaLnBrk="1" latinLnBrk="0" hangingPunct="1"/>
                      <a:r>
                        <a:rPr lang="en-US" sz="1200" kern="1200" dirty="0">
                          <a:solidFill>
                            <a:schemeClr val="dk1"/>
                          </a:solidFill>
                          <a:latin typeface="+mn-lt"/>
                          <a:ea typeface="+mn-ea"/>
                          <a:cs typeface="+mn-cs"/>
                        </a:rPr>
                        <a:t>Funding and charging regime distribution (not across whole network) </a:t>
                      </a:r>
                      <a:endParaRPr lang="en-NZ" sz="1200" kern="1200" dirty="0">
                        <a:solidFill>
                          <a:schemeClr val="dk1"/>
                        </a:solidFill>
                        <a:latin typeface="+mn-lt"/>
                        <a:ea typeface="+mn-ea"/>
                        <a:cs typeface="+mn-cs"/>
                      </a:endParaRPr>
                    </a:p>
                  </a:txBody>
                  <a:tcPr/>
                </a:tc>
                <a:extLst>
                  <a:ext uri="{0D108BD9-81ED-4DB2-BD59-A6C34878D82A}">
                    <a16:rowId xmlns:a16="http://schemas.microsoft.com/office/drawing/2014/main" val="33671044"/>
                  </a:ext>
                </a:extLst>
              </a:tr>
              <a:tr h="370840">
                <a:tc>
                  <a:txBody>
                    <a:bodyPr/>
                    <a:lstStyle/>
                    <a:p>
                      <a:pPr marL="0" algn="l" defTabSz="914400" rtl="0" eaLnBrk="1" latinLnBrk="0" hangingPunct="1"/>
                      <a:r>
                        <a:rPr lang="en-US" sz="1200" kern="1200" dirty="0">
                          <a:solidFill>
                            <a:schemeClr val="dk1"/>
                          </a:solidFill>
                          <a:latin typeface="+mn-lt"/>
                          <a:ea typeface="+mn-ea"/>
                          <a:cs typeface="+mn-cs"/>
                        </a:rPr>
                        <a:t>Optimistic and </a:t>
                      </a:r>
                      <a:r>
                        <a:rPr lang="en-US" sz="1200" kern="1200" dirty="0" err="1">
                          <a:solidFill>
                            <a:schemeClr val="dk1"/>
                          </a:solidFill>
                          <a:latin typeface="+mn-lt"/>
                          <a:ea typeface="+mn-ea"/>
                          <a:cs typeface="+mn-cs"/>
                        </a:rPr>
                        <a:t>energised</a:t>
                      </a:r>
                      <a:r>
                        <a:rPr lang="en-US" sz="1200" kern="1200" dirty="0">
                          <a:solidFill>
                            <a:schemeClr val="dk1"/>
                          </a:solidFill>
                          <a:latin typeface="+mn-lt"/>
                          <a:ea typeface="+mn-ea"/>
                          <a:cs typeface="+mn-cs"/>
                        </a:rPr>
                        <a:t> by engagement to continue important work</a:t>
                      </a:r>
                      <a:endParaRPr lang="en-NZ" sz="1200" kern="1200" dirty="0">
                        <a:solidFill>
                          <a:schemeClr val="dk1"/>
                        </a:solidFill>
                        <a:latin typeface="+mn-lt"/>
                        <a:ea typeface="+mn-ea"/>
                        <a:cs typeface="+mn-cs"/>
                      </a:endParaRPr>
                    </a:p>
                  </a:txBody>
                  <a:tcPr/>
                </a:tc>
                <a:tc>
                  <a:txBody>
                    <a:bodyPr/>
                    <a:lstStyle/>
                    <a:p>
                      <a:pPr marL="0" algn="l" defTabSz="914400" rtl="0" eaLnBrk="1" latinLnBrk="0" hangingPunct="1"/>
                      <a:r>
                        <a:rPr lang="en-US" sz="1200" kern="1200" dirty="0">
                          <a:solidFill>
                            <a:schemeClr val="dk1"/>
                          </a:solidFill>
                          <a:latin typeface="+mn-lt"/>
                          <a:ea typeface="+mn-ea"/>
                          <a:cs typeface="+mn-cs"/>
                        </a:rPr>
                        <a:t>System not keeping up with demand for innovation</a:t>
                      </a:r>
                      <a:endParaRPr lang="en-NZ" sz="1200" kern="1200" dirty="0">
                        <a:solidFill>
                          <a:schemeClr val="dk1"/>
                        </a:solidFill>
                        <a:latin typeface="+mn-lt"/>
                        <a:ea typeface="+mn-ea"/>
                        <a:cs typeface="+mn-cs"/>
                      </a:endParaRPr>
                    </a:p>
                  </a:txBody>
                  <a:tcPr/>
                </a:tc>
                <a:extLst>
                  <a:ext uri="{0D108BD9-81ED-4DB2-BD59-A6C34878D82A}">
                    <a16:rowId xmlns:a16="http://schemas.microsoft.com/office/drawing/2014/main" val="1114256068"/>
                  </a:ext>
                </a:extLst>
              </a:tr>
              <a:tr h="370840">
                <a:tc>
                  <a:txBody>
                    <a:bodyPr/>
                    <a:lstStyle/>
                    <a:p>
                      <a:pPr marL="0" algn="l" defTabSz="914400" rtl="0" eaLnBrk="1" latinLnBrk="0" hangingPunct="1"/>
                      <a:r>
                        <a:rPr lang="en-US" sz="1200" kern="1200" dirty="0">
                          <a:solidFill>
                            <a:schemeClr val="dk1"/>
                          </a:solidFill>
                          <a:latin typeface="+mn-lt"/>
                          <a:ea typeface="+mn-ea"/>
                          <a:cs typeface="+mn-cs"/>
                        </a:rPr>
                        <a:t>Relatively good alignment of views across parties</a:t>
                      </a:r>
                      <a:endParaRPr lang="en-NZ" sz="1200" kern="1200" dirty="0">
                        <a:solidFill>
                          <a:schemeClr val="dk1"/>
                        </a:solidFill>
                        <a:latin typeface="+mn-lt"/>
                        <a:ea typeface="+mn-ea"/>
                        <a:cs typeface="+mn-cs"/>
                      </a:endParaRPr>
                    </a:p>
                  </a:txBody>
                  <a:tcPr/>
                </a:tc>
                <a:tc>
                  <a:txBody>
                    <a:bodyPr/>
                    <a:lstStyle/>
                    <a:p>
                      <a:pPr marL="0" algn="l" defTabSz="914400" rtl="0" eaLnBrk="1" latinLnBrk="0" hangingPunct="1"/>
                      <a:r>
                        <a:rPr lang="en-US" sz="1200" kern="1200" dirty="0">
                          <a:solidFill>
                            <a:schemeClr val="dk1"/>
                          </a:solidFill>
                          <a:latin typeface="+mn-lt"/>
                          <a:ea typeface="+mn-ea"/>
                          <a:cs typeface="+mn-cs"/>
                        </a:rPr>
                        <a:t>Pace and momentum of change needs to continue</a:t>
                      </a:r>
                      <a:endParaRPr lang="en-NZ" sz="1200" kern="1200" dirty="0">
                        <a:solidFill>
                          <a:schemeClr val="dk1"/>
                        </a:solidFill>
                        <a:latin typeface="+mn-lt"/>
                        <a:ea typeface="+mn-ea"/>
                        <a:cs typeface="+mn-cs"/>
                      </a:endParaRPr>
                    </a:p>
                  </a:txBody>
                  <a:tcPr/>
                </a:tc>
                <a:extLst>
                  <a:ext uri="{0D108BD9-81ED-4DB2-BD59-A6C34878D82A}">
                    <a16:rowId xmlns:a16="http://schemas.microsoft.com/office/drawing/2014/main" val="4202527193"/>
                  </a:ext>
                </a:extLst>
              </a:tr>
              <a:tr h="370840">
                <a:tc>
                  <a:txBody>
                    <a:bodyPr/>
                    <a:lstStyle/>
                    <a:p>
                      <a:pPr marL="0" algn="l" defTabSz="914400" rtl="0" eaLnBrk="1" latinLnBrk="0" hangingPunct="1"/>
                      <a:r>
                        <a:rPr lang="en-US" sz="1200" kern="1200" dirty="0">
                          <a:solidFill>
                            <a:schemeClr val="dk1"/>
                          </a:solidFill>
                          <a:latin typeface="+mn-lt"/>
                          <a:ea typeface="+mn-ea"/>
                          <a:cs typeface="+mn-cs"/>
                        </a:rPr>
                        <a:t>Positive alignment across NZ Inc. and shared goal for future change</a:t>
                      </a:r>
                      <a:endParaRPr lang="en-NZ" sz="1200" kern="1200" dirty="0">
                        <a:solidFill>
                          <a:schemeClr val="dk1"/>
                        </a:solidFill>
                        <a:latin typeface="+mn-lt"/>
                        <a:ea typeface="+mn-ea"/>
                        <a:cs typeface="+mn-cs"/>
                      </a:endParaRPr>
                    </a:p>
                  </a:txBody>
                  <a:tcPr/>
                </a:tc>
                <a:tc>
                  <a:txBody>
                    <a:bodyPr/>
                    <a:lstStyle/>
                    <a:p>
                      <a:pPr marL="0" algn="l" defTabSz="914400" rtl="0" eaLnBrk="1" latinLnBrk="0" hangingPunct="1"/>
                      <a:r>
                        <a:rPr lang="en-US" sz="1200" kern="1200" dirty="0">
                          <a:solidFill>
                            <a:schemeClr val="dk1"/>
                          </a:solidFill>
                          <a:latin typeface="+mn-lt"/>
                          <a:ea typeface="+mn-ea"/>
                          <a:cs typeface="+mn-cs"/>
                        </a:rPr>
                        <a:t>Regulatory settings needed to create right context and direct where we want to move to</a:t>
                      </a:r>
                      <a:endParaRPr lang="en-NZ" sz="1200" kern="1200" dirty="0">
                        <a:solidFill>
                          <a:schemeClr val="dk1"/>
                        </a:solidFill>
                        <a:latin typeface="+mn-lt"/>
                        <a:ea typeface="+mn-ea"/>
                        <a:cs typeface="+mn-cs"/>
                      </a:endParaRPr>
                    </a:p>
                  </a:txBody>
                  <a:tcPr/>
                </a:tc>
                <a:extLst>
                  <a:ext uri="{0D108BD9-81ED-4DB2-BD59-A6C34878D82A}">
                    <a16:rowId xmlns:a16="http://schemas.microsoft.com/office/drawing/2014/main" val="612954485"/>
                  </a:ext>
                </a:extLst>
              </a:tr>
              <a:tr h="370840">
                <a:tc>
                  <a:txBody>
                    <a:bodyPr/>
                    <a:lstStyle/>
                    <a:p>
                      <a:pPr marL="0" algn="l" defTabSz="914400" rtl="0" eaLnBrk="1" latinLnBrk="0" hangingPunct="1"/>
                      <a:r>
                        <a:rPr lang="en-US" sz="1200" kern="1200" dirty="0">
                          <a:solidFill>
                            <a:schemeClr val="dk1"/>
                          </a:solidFill>
                          <a:latin typeface="+mn-lt"/>
                          <a:ea typeface="+mn-ea"/>
                          <a:cs typeface="+mn-cs"/>
                        </a:rPr>
                        <a:t>Process is encompassing all areas of industry and enabling their input into future vision</a:t>
                      </a:r>
                      <a:endParaRPr lang="en-NZ" sz="1200" kern="1200" dirty="0">
                        <a:solidFill>
                          <a:schemeClr val="dk1"/>
                        </a:solidFill>
                        <a:latin typeface="+mn-lt"/>
                        <a:ea typeface="+mn-ea"/>
                        <a:cs typeface="+mn-cs"/>
                      </a:endParaRPr>
                    </a:p>
                  </a:txBody>
                  <a:tcPr/>
                </a:tc>
                <a:tc>
                  <a:txBody>
                    <a:bodyPr/>
                    <a:lstStyle/>
                    <a:p>
                      <a:pPr marL="0" algn="l" defTabSz="914400" rtl="0" eaLnBrk="1" latinLnBrk="0" hangingPunct="1"/>
                      <a:r>
                        <a:rPr lang="en-US" sz="1200" kern="1200" dirty="0">
                          <a:solidFill>
                            <a:schemeClr val="dk1"/>
                          </a:solidFill>
                          <a:latin typeface="+mn-lt"/>
                          <a:ea typeface="+mn-ea"/>
                          <a:cs typeface="+mn-cs"/>
                        </a:rPr>
                        <a:t>Progress could be lost through election cycle</a:t>
                      </a:r>
                      <a:endParaRPr lang="en-NZ" sz="1200" kern="1200" dirty="0">
                        <a:solidFill>
                          <a:schemeClr val="dk1"/>
                        </a:solidFill>
                        <a:latin typeface="+mn-lt"/>
                        <a:ea typeface="+mn-ea"/>
                        <a:cs typeface="+mn-cs"/>
                      </a:endParaRPr>
                    </a:p>
                  </a:txBody>
                  <a:tcPr/>
                </a:tc>
                <a:extLst>
                  <a:ext uri="{0D108BD9-81ED-4DB2-BD59-A6C34878D82A}">
                    <a16:rowId xmlns:a16="http://schemas.microsoft.com/office/drawing/2014/main" val="3274653873"/>
                  </a:ext>
                </a:extLst>
              </a:tr>
              <a:tr h="370840">
                <a:tc>
                  <a:txBody>
                    <a:bodyPr/>
                    <a:lstStyle/>
                    <a:p>
                      <a:pPr marL="0" algn="l" defTabSz="914400" rtl="0" eaLnBrk="1" latinLnBrk="0" hangingPunct="1"/>
                      <a:r>
                        <a:rPr lang="en-US" sz="1200" kern="1200" dirty="0">
                          <a:solidFill>
                            <a:schemeClr val="dk1"/>
                          </a:solidFill>
                          <a:latin typeface="+mn-lt"/>
                          <a:ea typeface="+mn-ea"/>
                          <a:cs typeface="+mn-cs"/>
                        </a:rPr>
                        <a:t>Enjoyable discussion and positive alignment</a:t>
                      </a:r>
                      <a:endParaRPr lang="en-NZ" sz="1200" kern="1200" dirty="0">
                        <a:solidFill>
                          <a:schemeClr val="dk1"/>
                        </a:solidFill>
                        <a:latin typeface="+mn-lt"/>
                        <a:ea typeface="+mn-ea"/>
                        <a:cs typeface="+mn-cs"/>
                      </a:endParaRPr>
                    </a:p>
                  </a:txBody>
                  <a:tcPr/>
                </a:tc>
                <a:tc>
                  <a:txBody>
                    <a:bodyPr/>
                    <a:lstStyle/>
                    <a:p>
                      <a:pPr marL="0" algn="l" defTabSz="914400" rtl="0" eaLnBrk="1" latinLnBrk="0" hangingPunct="1"/>
                      <a:r>
                        <a:rPr lang="en-US" sz="1200" kern="1200" dirty="0">
                          <a:solidFill>
                            <a:schemeClr val="dk1"/>
                          </a:solidFill>
                          <a:latin typeface="+mn-lt"/>
                          <a:ea typeface="+mn-ea"/>
                          <a:cs typeface="+mn-cs"/>
                        </a:rPr>
                        <a:t>Revisiting old themes and similar issues</a:t>
                      </a:r>
                      <a:endParaRPr lang="en-NZ" sz="1200" kern="1200" dirty="0">
                        <a:solidFill>
                          <a:schemeClr val="dk1"/>
                        </a:solidFill>
                        <a:latin typeface="+mn-lt"/>
                        <a:ea typeface="+mn-ea"/>
                        <a:cs typeface="+mn-cs"/>
                      </a:endParaRPr>
                    </a:p>
                  </a:txBody>
                  <a:tcPr/>
                </a:tc>
                <a:extLst>
                  <a:ext uri="{0D108BD9-81ED-4DB2-BD59-A6C34878D82A}">
                    <a16:rowId xmlns:a16="http://schemas.microsoft.com/office/drawing/2014/main" val="3142394517"/>
                  </a:ext>
                </a:extLst>
              </a:tr>
              <a:tr h="370840">
                <a:tc>
                  <a:txBody>
                    <a:bodyPr/>
                    <a:lstStyle/>
                    <a:p>
                      <a:pPr marL="0" algn="l" defTabSz="914400" rtl="0" eaLnBrk="1" latinLnBrk="0" hangingPunct="1"/>
                      <a:r>
                        <a:rPr lang="en-US" sz="1200" kern="1200" dirty="0">
                          <a:solidFill>
                            <a:schemeClr val="dk1"/>
                          </a:solidFill>
                          <a:latin typeface="+mn-lt"/>
                          <a:ea typeface="+mn-ea"/>
                          <a:cs typeface="+mn-cs"/>
                        </a:rPr>
                        <a:t>Positive, open and honest discussion, opportunity for input and contribution of diverse views and perspectives, alignment on case for change</a:t>
                      </a:r>
                      <a:endParaRPr lang="en-NZ" sz="1200" kern="1200" dirty="0">
                        <a:solidFill>
                          <a:schemeClr val="dk1"/>
                        </a:solidFill>
                        <a:latin typeface="+mn-lt"/>
                        <a:ea typeface="+mn-ea"/>
                        <a:cs typeface="+mn-cs"/>
                      </a:endParaRPr>
                    </a:p>
                  </a:txBody>
                  <a:tcPr/>
                </a:tc>
                <a:tc>
                  <a:txBody>
                    <a:bodyPr/>
                    <a:lstStyle/>
                    <a:p>
                      <a:pPr marL="0" algn="l" defTabSz="914400" rtl="0" eaLnBrk="1" latinLnBrk="0" hangingPunct="1"/>
                      <a:r>
                        <a:rPr lang="en-US" sz="1200" kern="1200" dirty="0">
                          <a:solidFill>
                            <a:schemeClr val="dk1"/>
                          </a:solidFill>
                          <a:latin typeface="+mn-lt"/>
                          <a:ea typeface="+mn-ea"/>
                          <a:cs typeface="+mn-cs"/>
                        </a:rPr>
                        <a:t>Difficulty and complexity of changes that need to be made, subject to priorities of govt of the day</a:t>
                      </a:r>
                      <a:endParaRPr lang="en-NZ" sz="1200" kern="1200" dirty="0">
                        <a:solidFill>
                          <a:schemeClr val="dk1"/>
                        </a:solidFill>
                        <a:latin typeface="+mn-lt"/>
                        <a:ea typeface="+mn-ea"/>
                        <a:cs typeface="+mn-cs"/>
                      </a:endParaRPr>
                    </a:p>
                  </a:txBody>
                  <a:tcPr/>
                </a:tc>
                <a:extLst>
                  <a:ext uri="{0D108BD9-81ED-4DB2-BD59-A6C34878D82A}">
                    <a16:rowId xmlns:a16="http://schemas.microsoft.com/office/drawing/2014/main" val="1550409580"/>
                  </a:ext>
                </a:extLst>
              </a:tr>
              <a:tr h="370840">
                <a:tc>
                  <a:txBody>
                    <a:bodyPr/>
                    <a:lstStyle/>
                    <a:p>
                      <a:pPr marL="0" algn="l" defTabSz="914400" rtl="0" eaLnBrk="1" latinLnBrk="0" hangingPunct="1"/>
                      <a:r>
                        <a:rPr lang="en-US" sz="1200" kern="1200" dirty="0">
                          <a:solidFill>
                            <a:schemeClr val="dk1"/>
                          </a:solidFill>
                          <a:latin typeface="+mn-lt"/>
                          <a:ea typeface="+mn-ea"/>
                          <a:cs typeface="+mn-cs"/>
                        </a:rPr>
                        <a:t>Agreement and alignment</a:t>
                      </a:r>
                      <a:endParaRPr lang="en-NZ" sz="1200" kern="1200" dirty="0">
                        <a:solidFill>
                          <a:schemeClr val="dk1"/>
                        </a:solidFill>
                        <a:latin typeface="+mn-lt"/>
                        <a:ea typeface="+mn-ea"/>
                        <a:cs typeface="+mn-cs"/>
                      </a:endParaRPr>
                    </a:p>
                  </a:txBody>
                  <a:tcPr/>
                </a:tc>
                <a:tc>
                  <a:txBody>
                    <a:bodyPr/>
                    <a:lstStyle/>
                    <a:p>
                      <a:pPr marL="0" algn="l" defTabSz="914400" rtl="0" eaLnBrk="1" latinLnBrk="0" hangingPunct="1"/>
                      <a:r>
                        <a:rPr lang="en-US" sz="1200" kern="1200" dirty="0">
                          <a:solidFill>
                            <a:schemeClr val="dk1"/>
                          </a:solidFill>
                          <a:latin typeface="+mn-lt"/>
                          <a:ea typeface="+mn-ea"/>
                          <a:cs typeface="+mn-cs"/>
                        </a:rPr>
                        <a:t>Continuing to tread water – failure to move forward and take advantage of opportunities</a:t>
                      </a:r>
                      <a:endParaRPr lang="en-NZ" sz="1200" kern="1200" dirty="0">
                        <a:solidFill>
                          <a:schemeClr val="dk1"/>
                        </a:solidFill>
                        <a:latin typeface="+mn-lt"/>
                        <a:ea typeface="+mn-ea"/>
                        <a:cs typeface="+mn-cs"/>
                      </a:endParaRPr>
                    </a:p>
                  </a:txBody>
                  <a:tcPr/>
                </a:tc>
                <a:extLst>
                  <a:ext uri="{0D108BD9-81ED-4DB2-BD59-A6C34878D82A}">
                    <a16:rowId xmlns:a16="http://schemas.microsoft.com/office/drawing/2014/main" val="3656419487"/>
                  </a:ext>
                </a:extLst>
              </a:tr>
              <a:tr h="370840">
                <a:tc>
                  <a:txBody>
                    <a:bodyPr/>
                    <a:lstStyle/>
                    <a:p>
                      <a:pPr marL="0" algn="l" defTabSz="914400" rtl="0" eaLnBrk="1" latinLnBrk="0" hangingPunct="1"/>
                      <a:r>
                        <a:rPr lang="en-US" sz="1200" kern="1200" dirty="0">
                          <a:solidFill>
                            <a:schemeClr val="dk1"/>
                          </a:solidFill>
                          <a:latin typeface="+mn-lt"/>
                          <a:ea typeface="+mn-ea"/>
                          <a:cs typeface="+mn-cs"/>
                        </a:rPr>
                        <a:t>Richness of data and body of evidence being collected</a:t>
                      </a:r>
                      <a:endParaRPr lang="en-NZ" sz="1200" kern="1200" dirty="0">
                        <a:solidFill>
                          <a:schemeClr val="dk1"/>
                        </a:solidFill>
                        <a:latin typeface="+mn-lt"/>
                        <a:ea typeface="+mn-ea"/>
                        <a:cs typeface="+mn-cs"/>
                      </a:endParaRPr>
                    </a:p>
                  </a:txBody>
                  <a:tcPr/>
                </a:tc>
                <a:tc>
                  <a:txBody>
                    <a:bodyPr/>
                    <a:lstStyle/>
                    <a:p>
                      <a:pPr marL="0" algn="l" defTabSz="914400" rtl="0" eaLnBrk="1" latinLnBrk="0" hangingPunct="1"/>
                      <a:r>
                        <a:rPr lang="en-US" sz="1200" kern="1200" dirty="0">
                          <a:solidFill>
                            <a:schemeClr val="dk1"/>
                          </a:solidFill>
                          <a:latin typeface="+mn-lt"/>
                          <a:ea typeface="+mn-ea"/>
                          <a:cs typeface="+mn-cs"/>
                        </a:rPr>
                        <a:t>Risk of losing insight and nuance through oversimplification</a:t>
                      </a:r>
                      <a:endParaRPr lang="en-NZ" sz="1200" kern="1200" dirty="0">
                        <a:solidFill>
                          <a:schemeClr val="dk1"/>
                        </a:solidFill>
                        <a:latin typeface="+mn-lt"/>
                        <a:ea typeface="+mn-ea"/>
                        <a:cs typeface="+mn-cs"/>
                      </a:endParaRPr>
                    </a:p>
                  </a:txBody>
                  <a:tcPr/>
                </a:tc>
                <a:extLst>
                  <a:ext uri="{0D108BD9-81ED-4DB2-BD59-A6C34878D82A}">
                    <a16:rowId xmlns:a16="http://schemas.microsoft.com/office/drawing/2014/main" val="1944491584"/>
                  </a:ext>
                </a:extLst>
              </a:tr>
            </a:tbl>
          </a:graphicData>
        </a:graphic>
      </p:graphicFrame>
    </p:spTree>
    <p:extLst>
      <p:ext uri="{BB962C8B-B14F-4D97-AF65-F5344CB8AC3E}">
        <p14:creationId xmlns:p14="http://schemas.microsoft.com/office/powerpoint/2010/main" val="37772193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D2E31-B375-96D9-9B07-8158D721D34A}"/>
              </a:ext>
            </a:extLst>
          </p:cNvPr>
          <p:cNvSpPr>
            <a:spLocks noGrp="1"/>
          </p:cNvSpPr>
          <p:nvPr>
            <p:ph type="ctrTitle"/>
          </p:nvPr>
        </p:nvSpPr>
        <p:spPr>
          <a:xfrm>
            <a:off x="2656026" y="2635250"/>
            <a:ext cx="7878623" cy="1031875"/>
          </a:xfrm>
        </p:spPr>
        <p:txBody>
          <a:bodyPr>
            <a:normAutofit/>
          </a:bodyPr>
          <a:lstStyle/>
          <a:p>
            <a:r>
              <a:rPr lang="en-NZ" sz="3200" dirty="0"/>
              <a:t>TĒNĀ RAWA ATU KOE – THANK YOU!</a:t>
            </a:r>
          </a:p>
        </p:txBody>
      </p:sp>
    </p:spTree>
    <p:extLst>
      <p:ext uri="{BB962C8B-B14F-4D97-AF65-F5344CB8AC3E}">
        <p14:creationId xmlns:p14="http://schemas.microsoft.com/office/powerpoint/2010/main" val="27252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F6ADE-24B0-4D43-B68A-023838CA1DA0}"/>
              </a:ext>
            </a:extLst>
          </p:cNvPr>
          <p:cNvSpPr>
            <a:spLocks noGrp="1"/>
          </p:cNvSpPr>
          <p:nvPr>
            <p:ph type="title"/>
          </p:nvPr>
        </p:nvSpPr>
        <p:spPr>
          <a:xfrm>
            <a:off x="382842" y="402772"/>
            <a:ext cx="10805160" cy="707886"/>
          </a:xfrm>
        </p:spPr>
        <p:txBody>
          <a:bodyPr anchor="t">
            <a:normAutofit/>
          </a:bodyPr>
          <a:lstStyle/>
          <a:p>
            <a:r>
              <a:rPr lang="en-NZ" sz="3600" dirty="0"/>
              <a:t>Current state – where are we now?</a:t>
            </a:r>
          </a:p>
        </p:txBody>
      </p:sp>
      <p:sp>
        <p:nvSpPr>
          <p:cNvPr id="3" name="Text Placeholder 2">
            <a:extLst>
              <a:ext uri="{FF2B5EF4-FFF2-40B4-BE49-F238E27FC236}">
                <a16:creationId xmlns:a16="http://schemas.microsoft.com/office/drawing/2014/main" id="{5592DCC0-B78A-43D0-AC20-BE9A828E6314}"/>
              </a:ext>
            </a:extLst>
          </p:cNvPr>
          <p:cNvSpPr>
            <a:spLocks noGrp="1"/>
          </p:cNvSpPr>
          <p:nvPr>
            <p:ph sz="quarter" idx="13"/>
          </p:nvPr>
        </p:nvSpPr>
        <p:spPr>
          <a:xfrm>
            <a:off x="478972" y="1482634"/>
            <a:ext cx="5775960" cy="3660648"/>
          </a:xfrm>
        </p:spPr>
        <p:txBody>
          <a:bodyPr anchor="t">
            <a:normAutofit/>
          </a:bodyPr>
          <a:lstStyle/>
          <a:p>
            <a:pPr lvl="4"/>
            <a:r>
              <a:rPr lang="en-NZ" sz="2100" b="1" dirty="0"/>
              <a:t>You described the current state of the air navigation system </a:t>
            </a:r>
          </a:p>
          <a:p>
            <a:pPr lvl="4"/>
            <a:endParaRPr lang="en-NZ" sz="2100" b="1" dirty="0"/>
          </a:p>
          <a:p>
            <a:pPr lvl="4"/>
            <a:endParaRPr lang="en-NZ" sz="2100" b="1" dirty="0"/>
          </a:p>
          <a:p>
            <a:pPr marL="342900" lvl="4" indent="-342900">
              <a:buFontTx/>
              <a:buChar char="-"/>
            </a:pPr>
            <a:r>
              <a:rPr lang="en-NZ" sz="2100" dirty="0"/>
              <a:t>One word, idea, or picture per slide</a:t>
            </a:r>
          </a:p>
          <a:p>
            <a:pPr lvl="4"/>
            <a:endParaRPr lang="en-NZ" sz="2100" dirty="0"/>
          </a:p>
          <a:p>
            <a:pPr marL="342900" lvl="4" indent="-342900">
              <a:buFontTx/>
              <a:buChar char="-"/>
            </a:pPr>
            <a:r>
              <a:rPr lang="en-NZ" sz="2100" dirty="0"/>
              <a:t>You looked at the sticky notes and found common ideas and themes</a:t>
            </a:r>
          </a:p>
          <a:p>
            <a:pPr marL="342900" lvl="4" indent="-342900">
              <a:buFontTx/>
              <a:buChar char="-"/>
            </a:pPr>
            <a:endParaRPr lang="en-NZ" sz="2100" dirty="0"/>
          </a:p>
          <a:p>
            <a:pPr marL="342900" lvl="4" indent="-342900">
              <a:buFontTx/>
              <a:buChar char="-"/>
            </a:pPr>
            <a:r>
              <a:rPr lang="en-NZ" sz="2100" dirty="0"/>
              <a:t>Where you agreed and where you differed </a:t>
            </a:r>
          </a:p>
          <a:p>
            <a:pPr marL="342900" lvl="4" indent="-342900">
              <a:buFontTx/>
              <a:buChar char="-"/>
            </a:pPr>
            <a:endParaRPr lang="en-NZ" sz="2100" dirty="0"/>
          </a:p>
          <a:p>
            <a:pPr marL="342900" lvl="4" indent="-342900">
              <a:buFontTx/>
              <a:buChar char="-"/>
            </a:pPr>
            <a:endParaRPr lang="en-NZ" sz="2100" b="1" dirty="0"/>
          </a:p>
          <a:p>
            <a:pPr marL="0" indent="0">
              <a:buNone/>
            </a:pPr>
            <a:endParaRPr lang="en-NZ" sz="1500" b="1" dirty="0"/>
          </a:p>
        </p:txBody>
      </p:sp>
    </p:spTree>
    <p:extLst>
      <p:ext uri="{BB962C8B-B14F-4D97-AF65-F5344CB8AC3E}">
        <p14:creationId xmlns:p14="http://schemas.microsoft.com/office/powerpoint/2010/main" val="2198042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ext Placeholder 9">
            <a:extLst>
              <a:ext uri="{FF2B5EF4-FFF2-40B4-BE49-F238E27FC236}">
                <a16:creationId xmlns:a16="http://schemas.microsoft.com/office/drawing/2014/main" id="{CC807292-BEE3-65E3-9FF0-029C92815225}"/>
              </a:ext>
            </a:extLst>
          </p:cNvPr>
          <p:cNvSpPr txBox="1">
            <a:spLocks/>
          </p:cNvSpPr>
          <p:nvPr/>
        </p:nvSpPr>
        <p:spPr>
          <a:xfrm>
            <a:off x="824504" y="4327132"/>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Inflexible</a:t>
            </a:r>
          </a:p>
        </p:txBody>
      </p:sp>
      <p:sp>
        <p:nvSpPr>
          <p:cNvPr id="92" name="Text Placeholder 9">
            <a:extLst>
              <a:ext uri="{FF2B5EF4-FFF2-40B4-BE49-F238E27FC236}">
                <a16:creationId xmlns:a16="http://schemas.microsoft.com/office/drawing/2014/main" id="{E4A95EF2-F594-4189-9101-F4CAE2351C95}"/>
              </a:ext>
            </a:extLst>
          </p:cNvPr>
          <p:cNvSpPr txBox="1">
            <a:spLocks/>
          </p:cNvSpPr>
          <p:nvPr/>
        </p:nvSpPr>
        <p:spPr>
          <a:xfrm>
            <a:off x="7151327" y="74776"/>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No design </a:t>
            </a:r>
          </a:p>
        </p:txBody>
      </p:sp>
      <p:sp>
        <p:nvSpPr>
          <p:cNvPr id="151" name="Text Placeholder 9">
            <a:extLst>
              <a:ext uri="{FF2B5EF4-FFF2-40B4-BE49-F238E27FC236}">
                <a16:creationId xmlns:a16="http://schemas.microsoft.com/office/drawing/2014/main" id="{11F8485D-5AF8-250C-62D0-D03392287552}"/>
              </a:ext>
            </a:extLst>
          </p:cNvPr>
          <p:cNvSpPr txBox="1">
            <a:spLocks/>
          </p:cNvSpPr>
          <p:nvPr/>
        </p:nvSpPr>
        <p:spPr>
          <a:xfrm>
            <a:off x="2180318" y="4541860"/>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NZ" sz="1050" dirty="0">
                <a:solidFill>
                  <a:schemeClr val="tx1"/>
                </a:solidFill>
                <a:latin typeface="Baguet Script" panose="020B0604020202020204" pitchFamily="2" charset="0"/>
              </a:rPr>
              <a:t>Closed source</a:t>
            </a:r>
            <a:endParaRPr lang="en-US" sz="1200" dirty="0">
              <a:solidFill>
                <a:schemeClr val="tx1"/>
              </a:solidFill>
              <a:latin typeface="Baguet Script" panose="020B0604020202020204" pitchFamily="2" charset="0"/>
            </a:endParaRPr>
          </a:p>
        </p:txBody>
      </p:sp>
      <p:sp>
        <p:nvSpPr>
          <p:cNvPr id="126" name="Text Placeholder 9">
            <a:extLst>
              <a:ext uri="{FF2B5EF4-FFF2-40B4-BE49-F238E27FC236}">
                <a16:creationId xmlns:a16="http://schemas.microsoft.com/office/drawing/2014/main" id="{434AF77C-8A7D-7434-DFC5-EA6DBA27B1D2}"/>
              </a:ext>
            </a:extLst>
          </p:cNvPr>
          <p:cNvSpPr txBox="1">
            <a:spLocks/>
          </p:cNvSpPr>
          <p:nvPr/>
        </p:nvSpPr>
        <p:spPr>
          <a:xfrm>
            <a:off x="2315741" y="5281897"/>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US" sz="1000" dirty="0">
                <a:solidFill>
                  <a:schemeClr val="tx1"/>
                </a:solidFill>
                <a:latin typeface="Baguet Script" panose="020B0604020202020204" pitchFamily="2" charset="0"/>
              </a:rPr>
              <a:t>Safe </a:t>
            </a:r>
            <a:r>
              <a:rPr lang="en-US" sz="900" dirty="0">
                <a:solidFill>
                  <a:schemeClr val="tx1"/>
                </a:solidFill>
                <a:latin typeface="Baguet Script" panose="020B0604020202020204" pitchFamily="2" charset="0"/>
              </a:rPr>
              <a:t>infrastructure</a:t>
            </a:r>
            <a:r>
              <a:rPr lang="en-US" sz="1000" dirty="0">
                <a:solidFill>
                  <a:schemeClr val="tx1"/>
                </a:solidFill>
                <a:latin typeface="Baguet Script" panose="020B0604020202020204" pitchFamily="2" charset="0"/>
              </a:rPr>
              <a:t> for present use</a:t>
            </a:r>
          </a:p>
        </p:txBody>
      </p:sp>
      <p:sp>
        <p:nvSpPr>
          <p:cNvPr id="2" name="Title 1">
            <a:extLst>
              <a:ext uri="{FF2B5EF4-FFF2-40B4-BE49-F238E27FC236}">
                <a16:creationId xmlns:a16="http://schemas.microsoft.com/office/drawing/2014/main" id="{15C8D879-708D-4150-BCE5-2CD0778ACD54}"/>
              </a:ext>
            </a:extLst>
          </p:cNvPr>
          <p:cNvSpPr>
            <a:spLocks noGrp="1"/>
          </p:cNvSpPr>
          <p:nvPr>
            <p:ph type="title"/>
          </p:nvPr>
        </p:nvSpPr>
        <p:spPr/>
        <p:txBody>
          <a:bodyPr/>
          <a:lstStyle/>
          <a:p>
            <a:r>
              <a:rPr lang="en-NZ" dirty="0"/>
              <a:t>Current state feedback </a:t>
            </a:r>
          </a:p>
        </p:txBody>
      </p:sp>
      <p:sp>
        <p:nvSpPr>
          <p:cNvPr id="10" name="Text Placeholder 9">
            <a:extLst>
              <a:ext uri="{FF2B5EF4-FFF2-40B4-BE49-F238E27FC236}">
                <a16:creationId xmlns:a16="http://schemas.microsoft.com/office/drawing/2014/main" id="{95D56B2C-9DFC-4760-889B-37A7C2284C90}"/>
              </a:ext>
            </a:extLst>
          </p:cNvPr>
          <p:cNvSpPr>
            <a:spLocks noGrp="1"/>
          </p:cNvSpPr>
          <p:nvPr>
            <p:ph type="body" sz="quarter" idx="13"/>
          </p:nvPr>
        </p:nvSpPr>
        <p:spPr>
          <a:xfrm>
            <a:off x="142242" y="1025735"/>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en-US" sz="1000" dirty="0">
                <a:solidFill>
                  <a:schemeClr val="tx1"/>
                </a:solidFill>
                <a:latin typeface="Baguet Script" panose="020B0604020202020204" pitchFamily="2" charset="0"/>
              </a:rPr>
              <a:t>Not resilient </a:t>
            </a:r>
          </a:p>
        </p:txBody>
      </p:sp>
      <p:sp>
        <p:nvSpPr>
          <p:cNvPr id="11" name="Text Placeholder 9">
            <a:extLst>
              <a:ext uri="{FF2B5EF4-FFF2-40B4-BE49-F238E27FC236}">
                <a16:creationId xmlns:a16="http://schemas.microsoft.com/office/drawing/2014/main" id="{AAFCD07D-954A-4D86-AED9-8E5376D71D50}"/>
              </a:ext>
            </a:extLst>
          </p:cNvPr>
          <p:cNvSpPr txBox="1">
            <a:spLocks/>
          </p:cNvSpPr>
          <p:nvPr/>
        </p:nvSpPr>
        <p:spPr>
          <a:xfrm>
            <a:off x="8800643" y="5937709"/>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Complex   </a:t>
            </a:r>
          </a:p>
        </p:txBody>
      </p:sp>
      <p:sp>
        <p:nvSpPr>
          <p:cNvPr id="12" name="Text Placeholder 9">
            <a:extLst>
              <a:ext uri="{FF2B5EF4-FFF2-40B4-BE49-F238E27FC236}">
                <a16:creationId xmlns:a16="http://schemas.microsoft.com/office/drawing/2014/main" id="{01539E00-B6B6-44BC-912D-38EE31C80D5C}"/>
              </a:ext>
            </a:extLst>
          </p:cNvPr>
          <p:cNvSpPr txBox="1">
            <a:spLocks/>
          </p:cNvSpPr>
          <p:nvPr/>
        </p:nvSpPr>
        <p:spPr>
          <a:xfrm>
            <a:off x="5972624" y="2997711"/>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Not system wide</a:t>
            </a:r>
          </a:p>
        </p:txBody>
      </p:sp>
      <p:sp>
        <p:nvSpPr>
          <p:cNvPr id="13" name="Text Placeholder 9">
            <a:extLst>
              <a:ext uri="{FF2B5EF4-FFF2-40B4-BE49-F238E27FC236}">
                <a16:creationId xmlns:a16="http://schemas.microsoft.com/office/drawing/2014/main" id="{C6014912-1BC0-47AA-8226-9E4385C3E851}"/>
              </a:ext>
            </a:extLst>
          </p:cNvPr>
          <p:cNvSpPr txBox="1">
            <a:spLocks/>
          </p:cNvSpPr>
          <p:nvPr/>
        </p:nvSpPr>
        <p:spPr>
          <a:xfrm>
            <a:off x="3821405" y="5937709"/>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Lacking skills sets</a:t>
            </a:r>
          </a:p>
        </p:txBody>
      </p:sp>
      <p:sp>
        <p:nvSpPr>
          <p:cNvPr id="14" name="Text Placeholder 9">
            <a:extLst>
              <a:ext uri="{FF2B5EF4-FFF2-40B4-BE49-F238E27FC236}">
                <a16:creationId xmlns:a16="http://schemas.microsoft.com/office/drawing/2014/main" id="{B61B7FF4-631F-4ECC-BE40-94A85F819693}"/>
              </a:ext>
            </a:extLst>
          </p:cNvPr>
          <p:cNvSpPr txBox="1">
            <a:spLocks/>
          </p:cNvSpPr>
          <p:nvPr/>
        </p:nvSpPr>
        <p:spPr>
          <a:xfrm>
            <a:off x="5195454" y="1667711"/>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Passenger-centric</a:t>
            </a:r>
          </a:p>
        </p:txBody>
      </p:sp>
      <p:sp>
        <p:nvSpPr>
          <p:cNvPr id="15" name="Text Placeholder 9">
            <a:extLst>
              <a:ext uri="{FF2B5EF4-FFF2-40B4-BE49-F238E27FC236}">
                <a16:creationId xmlns:a16="http://schemas.microsoft.com/office/drawing/2014/main" id="{43827203-9F44-40B4-8832-3882EF962F4A}"/>
              </a:ext>
            </a:extLst>
          </p:cNvPr>
          <p:cNvSpPr txBox="1">
            <a:spLocks/>
          </p:cNvSpPr>
          <p:nvPr/>
        </p:nvSpPr>
        <p:spPr>
          <a:xfrm>
            <a:off x="1653485" y="2450146"/>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In transition</a:t>
            </a:r>
          </a:p>
        </p:txBody>
      </p:sp>
      <p:sp>
        <p:nvSpPr>
          <p:cNvPr id="16" name="Text Placeholder 9">
            <a:extLst>
              <a:ext uri="{FF2B5EF4-FFF2-40B4-BE49-F238E27FC236}">
                <a16:creationId xmlns:a16="http://schemas.microsoft.com/office/drawing/2014/main" id="{EFD3D973-C759-42F3-9779-7670F813C5CC}"/>
              </a:ext>
            </a:extLst>
          </p:cNvPr>
          <p:cNvSpPr txBox="1">
            <a:spLocks/>
          </p:cNvSpPr>
          <p:nvPr/>
        </p:nvSpPr>
        <p:spPr>
          <a:xfrm>
            <a:off x="2475683" y="1540623"/>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Multi-faceted</a:t>
            </a:r>
          </a:p>
        </p:txBody>
      </p:sp>
      <p:sp>
        <p:nvSpPr>
          <p:cNvPr id="17" name="Text Placeholder 9">
            <a:extLst>
              <a:ext uri="{FF2B5EF4-FFF2-40B4-BE49-F238E27FC236}">
                <a16:creationId xmlns:a16="http://schemas.microsoft.com/office/drawing/2014/main" id="{3351B1C2-A873-44E3-8BD7-8FE4D154CB46}"/>
              </a:ext>
            </a:extLst>
          </p:cNvPr>
          <p:cNvSpPr txBox="1">
            <a:spLocks/>
          </p:cNvSpPr>
          <p:nvPr/>
        </p:nvSpPr>
        <p:spPr>
          <a:xfrm>
            <a:off x="2398742" y="2427875"/>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Predictable</a:t>
            </a:r>
          </a:p>
        </p:txBody>
      </p:sp>
      <p:sp>
        <p:nvSpPr>
          <p:cNvPr id="18" name="Text Placeholder 9">
            <a:extLst>
              <a:ext uri="{FF2B5EF4-FFF2-40B4-BE49-F238E27FC236}">
                <a16:creationId xmlns:a16="http://schemas.microsoft.com/office/drawing/2014/main" id="{88D2B335-9D85-4ECF-ABE5-19C7CA6F5AC1}"/>
              </a:ext>
            </a:extLst>
          </p:cNvPr>
          <p:cNvSpPr txBox="1">
            <a:spLocks/>
          </p:cNvSpPr>
          <p:nvPr/>
        </p:nvSpPr>
        <p:spPr>
          <a:xfrm>
            <a:off x="3172208" y="1685878"/>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A 1990s reform success ‘relatively’</a:t>
            </a:r>
          </a:p>
        </p:txBody>
      </p:sp>
      <p:sp>
        <p:nvSpPr>
          <p:cNvPr id="19" name="Text Placeholder 9">
            <a:extLst>
              <a:ext uri="{FF2B5EF4-FFF2-40B4-BE49-F238E27FC236}">
                <a16:creationId xmlns:a16="http://schemas.microsoft.com/office/drawing/2014/main" id="{CB5801A9-AD0E-4AFC-83C4-D16C22EF7F89}"/>
              </a:ext>
            </a:extLst>
          </p:cNvPr>
          <p:cNvSpPr txBox="1">
            <a:spLocks/>
          </p:cNvSpPr>
          <p:nvPr/>
        </p:nvSpPr>
        <p:spPr>
          <a:xfrm>
            <a:off x="10100451" y="2632777"/>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Expensive &amp; necessary </a:t>
            </a:r>
          </a:p>
        </p:txBody>
      </p:sp>
      <p:sp>
        <p:nvSpPr>
          <p:cNvPr id="20" name="Text Placeholder 9">
            <a:extLst>
              <a:ext uri="{FF2B5EF4-FFF2-40B4-BE49-F238E27FC236}">
                <a16:creationId xmlns:a16="http://schemas.microsoft.com/office/drawing/2014/main" id="{E147B4A7-7FE1-40DA-8670-FF62E629842C}"/>
              </a:ext>
            </a:extLst>
          </p:cNvPr>
          <p:cNvSpPr txBox="1">
            <a:spLocks/>
          </p:cNvSpPr>
          <p:nvPr/>
        </p:nvSpPr>
        <p:spPr>
          <a:xfrm>
            <a:off x="7378545" y="3411929"/>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(sometimes) ad hoc</a:t>
            </a:r>
          </a:p>
        </p:txBody>
      </p:sp>
      <p:sp>
        <p:nvSpPr>
          <p:cNvPr id="21" name="Text Placeholder 9">
            <a:extLst>
              <a:ext uri="{FF2B5EF4-FFF2-40B4-BE49-F238E27FC236}">
                <a16:creationId xmlns:a16="http://schemas.microsoft.com/office/drawing/2014/main" id="{65DD4D9F-7850-4C3E-8343-71CA9514FC06}"/>
              </a:ext>
            </a:extLst>
          </p:cNvPr>
          <p:cNvSpPr txBox="1">
            <a:spLocks/>
          </p:cNvSpPr>
          <p:nvPr/>
        </p:nvSpPr>
        <p:spPr>
          <a:xfrm>
            <a:off x="7497946" y="751259"/>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(sounds) expensive</a:t>
            </a:r>
          </a:p>
        </p:txBody>
      </p:sp>
      <p:sp>
        <p:nvSpPr>
          <p:cNvPr id="22" name="Text Placeholder 9">
            <a:extLst>
              <a:ext uri="{FF2B5EF4-FFF2-40B4-BE49-F238E27FC236}">
                <a16:creationId xmlns:a16="http://schemas.microsoft.com/office/drawing/2014/main" id="{158911C9-4E2F-4D5A-AA62-BBA149D10D37}"/>
              </a:ext>
            </a:extLst>
          </p:cNvPr>
          <p:cNvSpPr txBox="1">
            <a:spLocks/>
          </p:cNvSpPr>
          <p:nvPr/>
        </p:nvSpPr>
        <p:spPr>
          <a:xfrm>
            <a:off x="2366346" y="3307955"/>
            <a:ext cx="668927" cy="820646"/>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Unexploited opportunity </a:t>
            </a:r>
          </a:p>
        </p:txBody>
      </p:sp>
      <p:sp>
        <p:nvSpPr>
          <p:cNvPr id="23" name="Text Placeholder 9">
            <a:extLst>
              <a:ext uri="{FF2B5EF4-FFF2-40B4-BE49-F238E27FC236}">
                <a16:creationId xmlns:a16="http://schemas.microsoft.com/office/drawing/2014/main" id="{2A4F46BF-564B-4921-BDF4-8A565029C740}"/>
              </a:ext>
            </a:extLst>
          </p:cNvPr>
          <p:cNvSpPr txBox="1">
            <a:spLocks/>
          </p:cNvSpPr>
          <p:nvPr/>
        </p:nvSpPr>
        <p:spPr>
          <a:xfrm>
            <a:off x="8797362" y="3584498"/>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Barrier to entry</a:t>
            </a:r>
          </a:p>
        </p:txBody>
      </p:sp>
      <p:sp>
        <p:nvSpPr>
          <p:cNvPr id="24" name="Text Placeholder 9">
            <a:extLst>
              <a:ext uri="{FF2B5EF4-FFF2-40B4-BE49-F238E27FC236}">
                <a16:creationId xmlns:a16="http://schemas.microsoft.com/office/drawing/2014/main" id="{AB943D19-E439-4484-8EE9-73F1235DA120}"/>
              </a:ext>
            </a:extLst>
          </p:cNvPr>
          <p:cNvSpPr txBox="1">
            <a:spLocks/>
          </p:cNvSpPr>
          <p:nvPr/>
        </p:nvSpPr>
        <p:spPr>
          <a:xfrm>
            <a:off x="10697149" y="1332019"/>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Frayed edges</a:t>
            </a:r>
          </a:p>
        </p:txBody>
      </p:sp>
      <p:sp>
        <p:nvSpPr>
          <p:cNvPr id="25" name="Text Placeholder 9">
            <a:extLst>
              <a:ext uri="{FF2B5EF4-FFF2-40B4-BE49-F238E27FC236}">
                <a16:creationId xmlns:a16="http://schemas.microsoft.com/office/drawing/2014/main" id="{0C6B21E9-F346-4B85-B574-549B31EF9B3B}"/>
              </a:ext>
            </a:extLst>
          </p:cNvPr>
          <p:cNvSpPr txBox="1">
            <a:spLocks/>
          </p:cNvSpPr>
          <p:nvPr/>
        </p:nvSpPr>
        <p:spPr>
          <a:xfrm>
            <a:off x="8695158" y="2686698"/>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Built on past experience</a:t>
            </a:r>
          </a:p>
        </p:txBody>
      </p:sp>
      <p:sp>
        <p:nvSpPr>
          <p:cNvPr id="28" name="Text Placeholder 9">
            <a:extLst>
              <a:ext uri="{FF2B5EF4-FFF2-40B4-BE49-F238E27FC236}">
                <a16:creationId xmlns:a16="http://schemas.microsoft.com/office/drawing/2014/main" id="{DF37A7DE-6C1A-4A85-BB97-AEC20B022EEA}"/>
              </a:ext>
            </a:extLst>
          </p:cNvPr>
          <p:cNvSpPr txBox="1">
            <a:spLocks/>
          </p:cNvSpPr>
          <p:nvPr/>
        </p:nvSpPr>
        <p:spPr>
          <a:xfrm>
            <a:off x="2480276" y="3884603"/>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Adequate for purpose</a:t>
            </a:r>
          </a:p>
        </p:txBody>
      </p:sp>
      <p:sp>
        <p:nvSpPr>
          <p:cNvPr id="29" name="Text Placeholder 9">
            <a:extLst>
              <a:ext uri="{FF2B5EF4-FFF2-40B4-BE49-F238E27FC236}">
                <a16:creationId xmlns:a16="http://schemas.microsoft.com/office/drawing/2014/main" id="{BE5034D1-BE6F-4E9A-98AC-E7AA63499FD3}"/>
              </a:ext>
            </a:extLst>
          </p:cNvPr>
          <p:cNvSpPr txBox="1">
            <a:spLocks/>
          </p:cNvSpPr>
          <p:nvPr/>
        </p:nvSpPr>
        <p:spPr>
          <a:xfrm>
            <a:off x="3810635" y="4679282"/>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We make it work</a:t>
            </a:r>
          </a:p>
        </p:txBody>
      </p:sp>
      <p:sp>
        <p:nvSpPr>
          <p:cNvPr id="31" name="Text Placeholder 9">
            <a:extLst>
              <a:ext uri="{FF2B5EF4-FFF2-40B4-BE49-F238E27FC236}">
                <a16:creationId xmlns:a16="http://schemas.microsoft.com/office/drawing/2014/main" id="{68B6494E-379F-4756-A902-697078FA6AAD}"/>
              </a:ext>
            </a:extLst>
          </p:cNvPr>
          <p:cNvSpPr txBox="1">
            <a:spLocks/>
          </p:cNvSpPr>
          <p:nvPr/>
        </p:nvSpPr>
        <p:spPr>
          <a:xfrm>
            <a:off x="5956951" y="4554639"/>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Rigid airspace structure</a:t>
            </a:r>
          </a:p>
        </p:txBody>
      </p:sp>
      <p:sp>
        <p:nvSpPr>
          <p:cNvPr id="32" name="Text Placeholder 9">
            <a:extLst>
              <a:ext uri="{FF2B5EF4-FFF2-40B4-BE49-F238E27FC236}">
                <a16:creationId xmlns:a16="http://schemas.microsoft.com/office/drawing/2014/main" id="{600BF99F-18D6-4815-8B18-1AB96D65D5DE}"/>
              </a:ext>
            </a:extLst>
          </p:cNvPr>
          <p:cNvSpPr txBox="1">
            <a:spLocks/>
          </p:cNvSpPr>
          <p:nvPr/>
        </p:nvSpPr>
        <p:spPr>
          <a:xfrm>
            <a:off x="5316694" y="2563296"/>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Barrier to entry</a:t>
            </a:r>
          </a:p>
        </p:txBody>
      </p:sp>
      <p:sp>
        <p:nvSpPr>
          <p:cNvPr id="34" name="Text Placeholder 9">
            <a:extLst>
              <a:ext uri="{FF2B5EF4-FFF2-40B4-BE49-F238E27FC236}">
                <a16:creationId xmlns:a16="http://schemas.microsoft.com/office/drawing/2014/main" id="{D2E947D9-A128-4AE0-8AA1-D2A1CF642F98}"/>
              </a:ext>
            </a:extLst>
          </p:cNvPr>
          <p:cNvSpPr txBox="1">
            <a:spLocks/>
          </p:cNvSpPr>
          <p:nvPr/>
        </p:nvSpPr>
        <p:spPr>
          <a:xfrm>
            <a:off x="4581840" y="2491821"/>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Hard to add new capabilities </a:t>
            </a:r>
          </a:p>
        </p:txBody>
      </p:sp>
      <p:sp>
        <p:nvSpPr>
          <p:cNvPr id="35" name="Text Placeholder 9">
            <a:extLst>
              <a:ext uri="{FF2B5EF4-FFF2-40B4-BE49-F238E27FC236}">
                <a16:creationId xmlns:a16="http://schemas.microsoft.com/office/drawing/2014/main" id="{58FE913A-8FE3-4C8E-B437-6A7899E0F91D}"/>
              </a:ext>
            </a:extLst>
          </p:cNvPr>
          <p:cNvSpPr txBox="1">
            <a:spLocks/>
          </p:cNvSpPr>
          <p:nvPr/>
        </p:nvSpPr>
        <p:spPr>
          <a:xfrm>
            <a:off x="4565100" y="3367389"/>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Constrained</a:t>
            </a:r>
          </a:p>
        </p:txBody>
      </p:sp>
      <p:sp>
        <p:nvSpPr>
          <p:cNvPr id="36" name="Text Placeholder 9">
            <a:extLst>
              <a:ext uri="{FF2B5EF4-FFF2-40B4-BE49-F238E27FC236}">
                <a16:creationId xmlns:a16="http://schemas.microsoft.com/office/drawing/2014/main" id="{AB9536D0-F28B-4F20-BF7B-A7D67F91C357}"/>
              </a:ext>
            </a:extLst>
          </p:cNvPr>
          <p:cNvSpPr txBox="1">
            <a:spLocks/>
          </p:cNvSpPr>
          <p:nvPr/>
        </p:nvSpPr>
        <p:spPr>
          <a:xfrm>
            <a:off x="6189379" y="756557"/>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Complex</a:t>
            </a:r>
          </a:p>
        </p:txBody>
      </p:sp>
      <p:sp>
        <p:nvSpPr>
          <p:cNvPr id="37" name="Text Placeholder 9">
            <a:extLst>
              <a:ext uri="{FF2B5EF4-FFF2-40B4-BE49-F238E27FC236}">
                <a16:creationId xmlns:a16="http://schemas.microsoft.com/office/drawing/2014/main" id="{F43866D7-ED7C-4247-9AA8-2650B8C61F1F}"/>
              </a:ext>
            </a:extLst>
          </p:cNvPr>
          <p:cNvSpPr txBox="1">
            <a:spLocks/>
          </p:cNvSpPr>
          <p:nvPr/>
        </p:nvSpPr>
        <p:spPr>
          <a:xfrm>
            <a:off x="7433851" y="5138702"/>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Full of energy and commit-</a:t>
            </a:r>
            <a:r>
              <a:rPr lang="en-US" sz="1000" dirty="0" err="1">
                <a:solidFill>
                  <a:schemeClr val="tx1"/>
                </a:solidFill>
                <a:latin typeface="Baguet Script" panose="020B0604020202020204" pitchFamily="2" charset="0"/>
              </a:rPr>
              <a:t>ment</a:t>
            </a:r>
            <a:r>
              <a:rPr lang="en-US" sz="1000" dirty="0">
                <a:solidFill>
                  <a:schemeClr val="tx1"/>
                </a:solidFill>
                <a:latin typeface="Baguet Script" panose="020B0604020202020204" pitchFamily="2" charset="0"/>
              </a:rPr>
              <a:t> </a:t>
            </a:r>
          </a:p>
        </p:txBody>
      </p:sp>
      <p:sp>
        <p:nvSpPr>
          <p:cNvPr id="38" name="Text Placeholder 9">
            <a:extLst>
              <a:ext uri="{FF2B5EF4-FFF2-40B4-BE49-F238E27FC236}">
                <a16:creationId xmlns:a16="http://schemas.microsoft.com/office/drawing/2014/main" id="{2CB6EA5A-ECAC-44EF-8C0B-1D304D329104}"/>
              </a:ext>
            </a:extLst>
          </p:cNvPr>
          <p:cNvSpPr txBox="1">
            <a:spLocks/>
          </p:cNvSpPr>
          <p:nvPr/>
        </p:nvSpPr>
        <p:spPr>
          <a:xfrm>
            <a:off x="8114721" y="4187741"/>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National outcomes not certain </a:t>
            </a:r>
          </a:p>
        </p:txBody>
      </p:sp>
      <p:sp>
        <p:nvSpPr>
          <p:cNvPr id="39" name="Text Placeholder 9">
            <a:extLst>
              <a:ext uri="{FF2B5EF4-FFF2-40B4-BE49-F238E27FC236}">
                <a16:creationId xmlns:a16="http://schemas.microsoft.com/office/drawing/2014/main" id="{90CECA4D-4D87-4183-BEF8-67850FC54208}"/>
              </a:ext>
            </a:extLst>
          </p:cNvPr>
          <p:cNvSpPr txBox="1">
            <a:spLocks/>
          </p:cNvSpPr>
          <p:nvPr/>
        </p:nvSpPr>
        <p:spPr>
          <a:xfrm>
            <a:off x="8846904" y="5283142"/>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900" dirty="0">
                <a:solidFill>
                  <a:schemeClr val="tx1"/>
                </a:solidFill>
                <a:latin typeface="Baguet Script" panose="020B0604020202020204" pitchFamily="2" charset="0"/>
              </a:rPr>
              <a:t>Increasingly </a:t>
            </a:r>
            <a:r>
              <a:rPr lang="en-US" sz="900" dirty="0" err="1">
                <a:solidFill>
                  <a:schemeClr val="tx1"/>
                </a:solidFill>
                <a:latin typeface="Baguet Script" panose="020B0604020202020204" pitchFamily="2" charset="0"/>
              </a:rPr>
              <a:t>specialised</a:t>
            </a:r>
            <a:r>
              <a:rPr lang="en-US" sz="900" dirty="0">
                <a:solidFill>
                  <a:schemeClr val="tx1"/>
                </a:solidFill>
                <a:latin typeface="Baguet Script" panose="020B0604020202020204" pitchFamily="2" charset="0"/>
              </a:rPr>
              <a:t> </a:t>
            </a:r>
          </a:p>
        </p:txBody>
      </p:sp>
      <p:sp>
        <p:nvSpPr>
          <p:cNvPr id="40" name="Text Placeholder 9">
            <a:extLst>
              <a:ext uri="{FF2B5EF4-FFF2-40B4-BE49-F238E27FC236}">
                <a16:creationId xmlns:a16="http://schemas.microsoft.com/office/drawing/2014/main" id="{DF145487-65F9-4620-BF42-D33B8D65F409}"/>
              </a:ext>
            </a:extLst>
          </p:cNvPr>
          <p:cNvSpPr txBox="1">
            <a:spLocks/>
          </p:cNvSpPr>
          <p:nvPr/>
        </p:nvSpPr>
        <p:spPr>
          <a:xfrm>
            <a:off x="1614012" y="3311966"/>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Strong legacy base</a:t>
            </a:r>
          </a:p>
        </p:txBody>
      </p:sp>
      <p:sp>
        <p:nvSpPr>
          <p:cNvPr id="41" name="Text Placeholder 9">
            <a:extLst>
              <a:ext uri="{FF2B5EF4-FFF2-40B4-BE49-F238E27FC236}">
                <a16:creationId xmlns:a16="http://schemas.microsoft.com/office/drawing/2014/main" id="{76F035F0-146F-44DE-B0DD-759536FA9D5B}"/>
              </a:ext>
            </a:extLst>
          </p:cNvPr>
          <p:cNvSpPr txBox="1">
            <a:spLocks/>
          </p:cNvSpPr>
          <p:nvPr/>
        </p:nvSpPr>
        <p:spPr>
          <a:xfrm>
            <a:off x="4983544" y="767711"/>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Inflexible </a:t>
            </a:r>
          </a:p>
        </p:txBody>
      </p:sp>
      <p:sp>
        <p:nvSpPr>
          <p:cNvPr id="43" name="Text Placeholder 9">
            <a:extLst>
              <a:ext uri="{FF2B5EF4-FFF2-40B4-BE49-F238E27FC236}">
                <a16:creationId xmlns:a16="http://schemas.microsoft.com/office/drawing/2014/main" id="{9DDC0C00-2593-43AF-82AE-EFA6D6DE32C8}"/>
              </a:ext>
            </a:extLst>
          </p:cNvPr>
          <p:cNvSpPr txBox="1">
            <a:spLocks/>
          </p:cNvSpPr>
          <p:nvPr/>
        </p:nvSpPr>
        <p:spPr>
          <a:xfrm>
            <a:off x="1016805" y="2353180"/>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Well joined up </a:t>
            </a:r>
          </a:p>
        </p:txBody>
      </p:sp>
      <p:sp>
        <p:nvSpPr>
          <p:cNvPr id="44" name="Text Placeholder 9">
            <a:extLst>
              <a:ext uri="{FF2B5EF4-FFF2-40B4-BE49-F238E27FC236}">
                <a16:creationId xmlns:a16="http://schemas.microsoft.com/office/drawing/2014/main" id="{A2272A89-F7B6-4577-B247-D8605E28A03C}"/>
              </a:ext>
            </a:extLst>
          </p:cNvPr>
          <p:cNvSpPr txBox="1">
            <a:spLocks/>
          </p:cNvSpPr>
          <p:nvPr/>
        </p:nvSpPr>
        <p:spPr>
          <a:xfrm>
            <a:off x="3062110" y="5266320"/>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Focused on short – medium term </a:t>
            </a:r>
          </a:p>
        </p:txBody>
      </p:sp>
      <p:sp>
        <p:nvSpPr>
          <p:cNvPr id="45" name="Text Placeholder 9">
            <a:extLst>
              <a:ext uri="{FF2B5EF4-FFF2-40B4-BE49-F238E27FC236}">
                <a16:creationId xmlns:a16="http://schemas.microsoft.com/office/drawing/2014/main" id="{768069A2-C899-43F5-94A7-D7A8D10AC5E5}"/>
              </a:ext>
            </a:extLst>
          </p:cNvPr>
          <p:cNvSpPr txBox="1">
            <a:spLocks/>
          </p:cNvSpPr>
          <p:nvPr/>
        </p:nvSpPr>
        <p:spPr>
          <a:xfrm>
            <a:off x="8556105" y="811611"/>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Technology advancing </a:t>
            </a:r>
          </a:p>
        </p:txBody>
      </p:sp>
      <p:sp>
        <p:nvSpPr>
          <p:cNvPr id="46" name="Text Placeholder 9">
            <a:extLst>
              <a:ext uri="{FF2B5EF4-FFF2-40B4-BE49-F238E27FC236}">
                <a16:creationId xmlns:a16="http://schemas.microsoft.com/office/drawing/2014/main" id="{746E38C8-8F56-45AD-99DC-C978A8F2FBA6}"/>
              </a:ext>
            </a:extLst>
          </p:cNvPr>
          <p:cNvSpPr txBox="1">
            <a:spLocks/>
          </p:cNvSpPr>
          <p:nvPr/>
        </p:nvSpPr>
        <p:spPr>
          <a:xfrm>
            <a:off x="2298857" y="677017"/>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Going digital </a:t>
            </a:r>
          </a:p>
        </p:txBody>
      </p:sp>
      <p:sp>
        <p:nvSpPr>
          <p:cNvPr id="47" name="Text Placeholder 9">
            <a:extLst>
              <a:ext uri="{FF2B5EF4-FFF2-40B4-BE49-F238E27FC236}">
                <a16:creationId xmlns:a16="http://schemas.microsoft.com/office/drawing/2014/main" id="{A55AF388-274B-4A69-A5D6-8D5DDEC02D4E}"/>
              </a:ext>
            </a:extLst>
          </p:cNvPr>
          <p:cNvSpPr txBox="1">
            <a:spLocks/>
          </p:cNvSpPr>
          <p:nvPr/>
        </p:nvSpPr>
        <p:spPr>
          <a:xfrm>
            <a:off x="5568416" y="901795"/>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Inefficient </a:t>
            </a:r>
          </a:p>
        </p:txBody>
      </p:sp>
      <p:sp>
        <p:nvSpPr>
          <p:cNvPr id="48" name="Text Placeholder 9">
            <a:extLst>
              <a:ext uri="{FF2B5EF4-FFF2-40B4-BE49-F238E27FC236}">
                <a16:creationId xmlns:a16="http://schemas.microsoft.com/office/drawing/2014/main" id="{A68FEDA7-1DC0-4A2C-B777-FF2B8914DBBE}"/>
              </a:ext>
            </a:extLst>
          </p:cNvPr>
          <p:cNvSpPr txBox="1">
            <a:spLocks/>
          </p:cNvSpPr>
          <p:nvPr/>
        </p:nvSpPr>
        <p:spPr>
          <a:xfrm>
            <a:off x="3791866" y="5348570"/>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Lacks direction for future</a:t>
            </a:r>
          </a:p>
        </p:txBody>
      </p:sp>
      <p:sp>
        <p:nvSpPr>
          <p:cNvPr id="49" name="Text Placeholder 9">
            <a:extLst>
              <a:ext uri="{FF2B5EF4-FFF2-40B4-BE49-F238E27FC236}">
                <a16:creationId xmlns:a16="http://schemas.microsoft.com/office/drawing/2014/main" id="{FD25B586-ABA0-42C0-987C-297D96B78EE5}"/>
              </a:ext>
            </a:extLst>
          </p:cNvPr>
          <p:cNvSpPr txBox="1">
            <a:spLocks/>
          </p:cNvSpPr>
          <p:nvPr/>
        </p:nvSpPr>
        <p:spPr>
          <a:xfrm>
            <a:off x="9329978" y="1955428"/>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NZ" sz="1000" dirty="0">
                <a:solidFill>
                  <a:schemeClr val="tx1"/>
                </a:solidFill>
                <a:latin typeface="Baguet Script" panose="020B0604020202020204" pitchFamily="2" charset="0"/>
              </a:rPr>
              <a:t>W</a:t>
            </a:r>
            <a:r>
              <a:rPr lang="en-US" sz="1000" dirty="0">
                <a:solidFill>
                  <a:schemeClr val="tx1"/>
                </a:solidFill>
                <a:latin typeface="Baguet Script" panose="020B0604020202020204" pitchFamily="2" charset="0"/>
              </a:rPr>
              <a:t>ell understood</a:t>
            </a:r>
          </a:p>
        </p:txBody>
      </p:sp>
      <p:sp>
        <p:nvSpPr>
          <p:cNvPr id="50" name="Text Placeholder 9">
            <a:extLst>
              <a:ext uri="{FF2B5EF4-FFF2-40B4-BE49-F238E27FC236}">
                <a16:creationId xmlns:a16="http://schemas.microsoft.com/office/drawing/2014/main" id="{77A72C9D-2F22-47A6-8B9D-D1B428F0B5A5}"/>
              </a:ext>
            </a:extLst>
          </p:cNvPr>
          <p:cNvSpPr txBox="1">
            <a:spLocks/>
          </p:cNvSpPr>
          <p:nvPr/>
        </p:nvSpPr>
        <p:spPr>
          <a:xfrm>
            <a:off x="1008454" y="5051140"/>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Safe</a:t>
            </a:r>
          </a:p>
        </p:txBody>
      </p:sp>
      <p:sp>
        <p:nvSpPr>
          <p:cNvPr id="51" name="Text Placeholder 9">
            <a:extLst>
              <a:ext uri="{FF2B5EF4-FFF2-40B4-BE49-F238E27FC236}">
                <a16:creationId xmlns:a16="http://schemas.microsoft.com/office/drawing/2014/main" id="{366D89E2-EE1C-4AAD-9B36-DEC16D0C4E83}"/>
              </a:ext>
            </a:extLst>
          </p:cNvPr>
          <p:cNvSpPr txBox="1">
            <a:spLocks/>
          </p:cNvSpPr>
          <p:nvPr/>
        </p:nvSpPr>
        <p:spPr>
          <a:xfrm>
            <a:off x="3867370" y="2716191"/>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Funding model </a:t>
            </a:r>
            <a:r>
              <a:rPr lang="en-US" sz="1000" u="sng" dirty="0">
                <a:solidFill>
                  <a:schemeClr val="tx1"/>
                </a:solidFill>
                <a:latin typeface="Baguet Script" panose="020B0604020202020204" pitchFamily="2" charset="0"/>
              </a:rPr>
              <a:t>wrong</a:t>
            </a:r>
            <a:endParaRPr lang="en-US" sz="1000" dirty="0">
              <a:solidFill>
                <a:schemeClr val="tx1"/>
              </a:solidFill>
              <a:latin typeface="Baguet Script" panose="020B0604020202020204" pitchFamily="2" charset="0"/>
            </a:endParaRPr>
          </a:p>
        </p:txBody>
      </p:sp>
      <p:sp>
        <p:nvSpPr>
          <p:cNvPr id="52" name="Text Placeholder 9">
            <a:extLst>
              <a:ext uri="{FF2B5EF4-FFF2-40B4-BE49-F238E27FC236}">
                <a16:creationId xmlns:a16="http://schemas.microsoft.com/office/drawing/2014/main" id="{5884FA85-1F56-4F77-BA93-1518EAE6ADB7}"/>
              </a:ext>
            </a:extLst>
          </p:cNvPr>
          <p:cNvSpPr txBox="1">
            <a:spLocks/>
          </p:cNvSpPr>
          <p:nvPr/>
        </p:nvSpPr>
        <p:spPr>
          <a:xfrm>
            <a:off x="8138837" y="5046134"/>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Lacking vision</a:t>
            </a:r>
          </a:p>
        </p:txBody>
      </p:sp>
      <p:sp>
        <p:nvSpPr>
          <p:cNvPr id="54" name="Text Placeholder 9">
            <a:extLst>
              <a:ext uri="{FF2B5EF4-FFF2-40B4-BE49-F238E27FC236}">
                <a16:creationId xmlns:a16="http://schemas.microsoft.com/office/drawing/2014/main" id="{98FDBFF9-3FBD-4B50-A519-04391CD4D290}"/>
              </a:ext>
            </a:extLst>
          </p:cNvPr>
          <p:cNvSpPr txBox="1">
            <a:spLocks/>
          </p:cNvSpPr>
          <p:nvPr/>
        </p:nvSpPr>
        <p:spPr>
          <a:xfrm>
            <a:off x="10754782" y="75705"/>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Stable </a:t>
            </a:r>
          </a:p>
        </p:txBody>
      </p:sp>
      <p:sp>
        <p:nvSpPr>
          <p:cNvPr id="55" name="Text Placeholder 9">
            <a:extLst>
              <a:ext uri="{FF2B5EF4-FFF2-40B4-BE49-F238E27FC236}">
                <a16:creationId xmlns:a16="http://schemas.microsoft.com/office/drawing/2014/main" id="{EB139651-0EDD-4D9C-9A1E-333EB78213C4}"/>
              </a:ext>
            </a:extLst>
          </p:cNvPr>
          <p:cNvSpPr txBox="1">
            <a:spLocks/>
          </p:cNvSpPr>
          <p:nvPr/>
        </p:nvSpPr>
        <p:spPr>
          <a:xfrm>
            <a:off x="49631" y="5267570"/>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Safe</a:t>
            </a:r>
          </a:p>
        </p:txBody>
      </p:sp>
      <p:sp>
        <p:nvSpPr>
          <p:cNvPr id="56" name="Text Placeholder 9">
            <a:extLst>
              <a:ext uri="{FF2B5EF4-FFF2-40B4-BE49-F238E27FC236}">
                <a16:creationId xmlns:a16="http://schemas.microsoft.com/office/drawing/2014/main" id="{9C42462E-1790-4E31-B80B-59AC7E931940}"/>
              </a:ext>
            </a:extLst>
          </p:cNvPr>
          <p:cNvSpPr txBox="1">
            <a:spLocks/>
          </p:cNvSpPr>
          <p:nvPr/>
        </p:nvSpPr>
        <p:spPr>
          <a:xfrm>
            <a:off x="5988581" y="3774574"/>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Built on a shared paradigm </a:t>
            </a:r>
          </a:p>
        </p:txBody>
      </p:sp>
      <p:sp>
        <p:nvSpPr>
          <p:cNvPr id="57" name="Text Placeholder 9">
            <a:extLst>
              <a:ext uri="{FF2B5EF4-FFF2-40B4-BE49-F238E27FC236}">
                <a16:creationId xmlns:a16="http://schemas.microsoft.com/office/drawing/2014/main" id="{800A4284-25BE-4831-8E85-278374154D7A}"/>
              </a:ext>
            </a:extLst>
          </p:cNvPr>
          <p:cNvSpPr txBox="1">
            <a:spLocks/>
          </p:cNvSpPr>
          <p:nvPr/>
        </p:nvSpPr>
        <p:spPr>
          <a:xfrm>
            <a:off x="4546921" y="5125454"/>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endParaRPr lang="en-US" sz="1000" dirty="0">
              <a:solidFill>
                <a:schemeClr val="tx1"/>
              </a:solidFill>
              <a:latin typeface="Baguet Script" panose="020B0604020202020204" pitchFamily="2" charset="0"/>
            </a:endParaRPr>
          </a:p>
          <a:p>
            <a:pPr marL="0" indent="0" algn="ctr">
              <a:buFont typeface="Arial" panose="020B0604020202020204" pitchFamily="34" charset="0"/>
              <a:buNone/>
            </a:pPr>
            <a:r>
              <a:rPr lang="en-US" sz="1000" dirty="0">
                <a:solidFill>
                  <a:schemeClr val="tx1"/>
                </a:solidFill>
                <a:latin typeface="Baguet Script" panose="020B0604020202020204" pitchFamily="2" charset="0"/>
              </a:rPr>
              <a:t>Fragment-ed oversight</a:t>
            </a:r>
          </a:p>
          <a:p>
            <a:pPr marL="0" indent="0" algn="ctr">
              <a:buFont typeface="Arial" panose="020B0604020202020204" pitchFamily="34" charset="0"/>
              <a:buNone/>
            </a:pPr>
            <a:endParaRPr lang="en-US" sz="1000" dirty="0">
              <a:solidFill>
                <a:schemeClr val="tx1"/>
              </a:solidFill>
              <a:latin typeface="Baguet Script" panose="020B0604020202020204" pitchFamily="2" charset="0"/>
            </a:endParaRPr>
          </a:p>
        </p:txBody>
      </p:sp>
      <p:sp>
        <p:nvSpPr>
          <p:cNvPr id="58" name="Text Placeholder 9">
            <a:extLst>
              <a:ext uri="{FF2B5EF4-FFF2-40B4-BE49-F238E27FC236}">
                <a16:creationId xmlns:a16="http://schemas.microsoft.com/office/drawing/2014/main" id="{058BDFC3-AA98-4DFA-89FE-8D2D40EC2320}"/>
              </a:ext>
            </a:extLst>
          </p:cNvPr>
          <p:cNvSpPr txBox="1">
            <a:spLocks/>
          </p:cNvSpPr>
          <p:nvPr/>
        </p:nvSpPr>
        <p:spPr>
          <a:xfrm>
            <a:off x="6727430" y="5051606"/>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Not efficient </a:t>
            </a:r>
          </a:p>
        </p:txBody>
      </p:sp>
      <p:sp>
        <p:nvSpPr>
          <p:cNvPr id="59" name="Text Placeholder 9">
            <a:extLst>
              <a:ext uri="{FF2B5EF4-FFF2-40B4-BE49-F238E27FC236}">
                <a16:creationId xmlns:a16="http://schemas.microsoft.com/office/drawing/2014/main" id="{109C461D-0680-413C-9899-539C644B796C}"/>
              </a:ext>
            </a:extLst>
          </p:cNvPr>
          <p:cNvSpPr txBox="1">
            <a:spLocks/>
          </p:cNvSpPr>
          <p:nvPr/>
        </p:nvSpPr>
        <p:spPr>
          <a:xfrm>
            <a:off x="5256389" y="4324537"/>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Innovation difficult </a:t>
            </a:r>
          </a:p>
        </p:txBody>
      </p:sp>
      <p:sp>
        <p:nvSpPr>
          <p:cNvPr id="60" name="Text Placeholder 9">
            <a:extLst>
              <a:ext uri="{FF2B5EF4-FFF2-40B4-BE49-F238E27FC236}">
                <a16:creationId xmlns:a16="http://schemas.microsoft.com/office/drawing/2014/main" id="{A7745103-43BF-4140-A065-958CDACD2AC0}"/>
              </a:ext>
            </a:extLst>
          </p:cNvPr>
          <p:cNvSpPr txBox="1">
            <a:spLocks/>
          </p:cNvSpPr>
          <p:nvPr/>
        </p:nvSpPr>
        <p:spPr>
          <a:xfrm>
            <a:off x="8094612" y="5892180"/>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Under pressure new tech</a:t>
            </a:r>
          </a:p>
        </p:txBody>
      </p:sp>
      <p:sp>
        <p:nvSpPr>
          <p:cNvPr id="61" name="Text Placeholder 9">
            <a:extLst>
              <a:ext uri="{FF2B5EF4-FFF2-40B4-BE49-F238E27FC236}">
                <a16:creationId xmlns:a16="http://schemas.microsoft.com/office/drawing/2014/main" id="{0B3304CF-B112-426F-AB61-C0A92CC9F172}"/>
              </a:ext>
            </a:extLst>
          </p:cNvPr>
          <p:cNvSpPr txBox="1">
            <a:spLocks/>
          </p:cNvSpPr>
          <p:nvPr/>
        </p:nvSpPr>
        <p:spPr>
          <a:xfrm>
            <a:off x="5271395" y="5947278"/>
            <a:ext cx="668927" cy="820646"/>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u="sng" dirty="0">
                <a:solidFill>
                  <a:schemeClr val="tx1"/>
                </a:solidFill>
                <a:latin typeface="Baguet Script" panose="020B0604020202020204" pitchFamily="2" charset="0"/>
              </a:rPr>
              <a:t>NO VISION</a:t>
            </a:r>
          </a:p>
        </p:txBody>
      </p:sp>
      <p:sp>
        <p:nvSpPr>
          <p:cNvPr id="62" name="Text Placeholder 9">
            <a:extLst>
              <a:ext uri="{FF2B5EF4-FFF2-40B4-BE49-F238E27FC236}">
                <a16:creationId xmlns:a16="http://schemas.microsoft.com/office/drawing/2014/main" id="{A1146652-6923-4131-A7E8-DE97EC3AABF8}"/>
              </a:ext>
            </a:extLst>
          </p:cNvPr>
          <p:cNvSpPr txBox="1">
            <a:spLocks/>
          </p:cNvSpPr>
          <p:nvPr/>
        </p:nvSpPr>
        <p:spPr>
          <a:xfrm>
            <a:off x="6701840" y="3533870"/>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Complex demands </a:t>
            </a:r>
          </a:p>
        </p:txBody>
      </p:sp>
      <p:sp>
        <p:nvSpPr>
          <p:cNvPr id="63" name="Text Placeholder 9">
            <a:extLst>
              <a:ext uri="{FF2B5EF4-FFF2-40B4-BE49-F238E27FC236}">
                <a16:creationId xmlns:a16="http://schemas.microsoft.com/office/drawing/2014/main" id="{DB494E9A-DAA4-4820-963B-38CC24FDB395}"/>
              </a:ext>
            </a:extLst>
          </p:cNvPr>
          <p:cNvSpPr txBox="1">
            <a:spLocks/>
          </p:cNvSpPr>
          <p:nvPr/>
        </p:nvSpPr>
        <p:spPr>
          <a:xfrm>
            <a:off x="11442795" y="2288175"/>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No minimum level of </a:t>
            </a:r>
            <a:r>
              <a:rPr lang="en-US" sz="1000" dirty="0" err="1">
                <a:solidFill>
                  <a:schemeClr val="tx1"/>
                </a:solidFill>
                <a:latin typeface="Baguet Script" panose="020B0604020202020204" pitchFamily="2" charset="0"/>
              </a:rPr>
              <a:t>infrastruct-ure</a:t>
            </a:r>
            <a:r>
              <a:rPr lang="en-US" sz="1000" dirty="0">
                <a:solidFill>
                  <a:schemeClr val="tx1"/>
                </a:solidFill>
                <a:latin typeface="Baguet Script" panose="020B0604020202020204" pitchFamily="2" charset="0"/>
              </a:rPr>
              <a:t> </a:t>
            </a:r>
          </a:p>
        </p:txBody>
      </p:sp>
      <p:sp>
        <p:nvSpPr>
          <p:cNvPr id="64" name="Text Placeholder 9">
            <a:extLst>
              <a:ext uri="{FF2B5EF4-FFF2-40B4-BE49-F238E27FC236}">
                <a16:creationId xmlns:a16="http://schemas.microsoft.com/office/drawing/2014/main" id="{F85836DE-DC2C-4230-8FD0-D2AD92955FDF}"/>
              </a:ext>
            </a:extLst>
          </p:cNvPr>
          <p:cNvSpPr txBox="1">
            <a:spLocks/>
          </p:cNvSpPr>
          <p:nvPr/>
        </p:nvSpPr>
        <p:spPr>
          <a:xfrm>
            <a:off x="3821404" y="3383942"/>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Cost to users </a:t>
            </a:r>
          </a:p>
        </p:txBody>
      </p:sp>
      <p:sp>
        <p:nvSpPr>
          <p:cNvPr id="65" name="Text Placeholder 9">
            <a:extLst>
              <a:ext uri="{FF2B5EF4-FFF2-40B4-BE49-F238E27FC236}">
                <a16:creationId xmlns:a16="http://schemas.microsoft.com/office/drawing/2014/main" id="{09C861AF-3A00-43CC-A945-C9518A401114}"/>
              </a:ext>
            </a:extLst>
          </p:cNvPr>
          <p:cNvSpPr txBox="1">
            <a:spLocks/>
          </p:cNvSpPr>
          <p:nvPr/>
        </p:nvSpPr>
        <p:spPr>
          <a:xfrm>
            <a:off x="8073371" y="3317463"/>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Multi-dimensional  </a:t>
            </a:r>
          </a:p>
        </p:txBody>
      </p:sp>
      <p:sp>
        <p:nvSpPr>
          <p:cNvPr id="66" name="Text Placeholder 9">
            <a:extLst>
              <a:ext uri="{FF2B5EF4-FFF2-40B4-BE49-F238E27FC236}">
                <a16:creationId xmlns:a16="http://schemas.microsoft.com/office/drawing/2014/main" id="{940DFBA0-547D-493D-8E41-879043AD4402}"/>
              </a:ext>
            </a:extLst>
          </p:cNvPr>
          <p:cNvSpPr txBox="1">
            <a:spLocks/>
          </p:cNvSpPr>
          <p:nvPr/>
        </p:nvSpPr>
        <p:spPr>
          <a:xfrm>
            <a:off x="6411720" y="78880"/>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Needs independent review </a:t>
            </a:r>
          </a:p>
        </p:txBody>
      </p:sp>
      <p:sp>
        <p:nvSpPr>
          <p:cNvPr id="67" name="Text Placeholder 9">
            <a:extLst>
              <a:ext uri="{FF2B5EF4-FFF2-40B4-BE49-F238E27FC236}">
                <a16:creationId xmlns:a16="http://schemas.microsoft.com/office/drawing/2014/main" id="{2DBE4F54-A455-44C2-AC47-A6E4882BE143}"/>
              </a:ext>
            </a:extLst>
          </p:cNvPr>
          <p:cNvSpPr txBox="1">
            <a:spLocks/>
          </p:cNvSpPr>
          <p:nvPr/>
        </p:nvSpPr>
        <p:spPr>
          <a:xfrm>
            <a:off x="11438580" y="1514285"/>
            <a:ext cx="668927" cy="820646"/>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Critical for New Zealand  </a:t>
            </a:r>
          </a:p>
        </p:txBody>
      </p:sp>
      <p:sp>
        <p:nvSpPr>
          <p:cNvPr id="68" name="Text Placeholder 9">
            <a:extLst>
              <a:ext uri="{FF2B5EF4-FFF2-40B4-BE49-F238E27FC236}">
                <a16:creationId xmlns:a16="http://schemas.microsoft.com/office/drawing/2014/main" id="{5FCD6A3D-0C5D-46DB-8ADD-BDBD5210C20E}"/>
              </a:ext>
            </a:extLst>
          </p:cNvPr>
          <p:cNvSpPr txBox="1">
            <a:spLocks/>
          </p:cNvSpPr>
          <p:nvPr/>
        </p:nvSpPr>
        <p:spPr>
          <a:xfrm>
            <a:off x="8609661" y="2011908"/>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Capital intensive  </a:t>
            </a:r>
          </a:p>
        </p:txBody>
      </p:sp>
      <p:sp>
        <p:nvSpPr>
          <p:cNvPr id="69" name="Text Placeholder 9">
            <a:extLst>
              <a:ext uri="{FF2B5EF4-FFF2-40B4-BE49-F238E27FC236}">
                <a16:creationId xmlns:a16="http://schemas.microsoft.com/office/drawing/2014/main" id="{59187E8E-15C1-4809-A751-FB368A00AB0C}"/>
              </a:ext>
            </a:extLst>
          </p:cNvPr>
          <p:cNvSpPr txBox="1">
            <a:spLocks/>
          </p:cNvSpPr>
          <p:nvPr/>
        </p:nvSpPr>
        <p:spPr>
          <a:xfrm>
            <a:off x="1556577" y="4188035"/>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Regulated </a:t>
            </a:r>
          </a:p>
        </p:txBody>
      </p:sp>
      <p:sp>
        <p:nvSpPr>
          <p:cNvPr id="70" name="Text Placeholder 9">
            <a:extLst>
              <a:ext uri="{FF2B5EF4-FFF2-40B4-BE49-F238E27FC236}">
                <a16:creationId xmlns:a16="http://schemas.microsoft.com/office/drawing/2014/main" id="{9226EE85-9C6A-409F-B5FC-A1C57F8F9CE6}"/>
              </a:ext>
            </a:extLst>
          </p:cNvPr>
          <p:cNvSpPr txBox="1">
            <a:spLocks/>
          </p:cNvSpPr>
          <p:nvPr/>
        </p:nvSpPr>
        <p:spPr>
          <a:xfrm>
            <a:off x="5287231" y="3457305"/>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Process driven   </a:t>
            </a:r>
          </a:p>
        </p:txBody>
      </p:sp>
      <p:sp>
        <p:nvSpPr>
          <p:cNvPr id="71" name="Text Placeholder 9">
            <a:extLst>
              <a:ext uri="{FF2B5EF4-FFF2-40B4-BE49-F238E27FC236}">
                <a16:creationId xmlns:a16="http://schemas.microsoft.com/office/drawing/2014/main" id="{01629B5D-10B4-4D6E-95D5-520825C9AF46}"/>
              </a:ext>
            </a:extLst>
          </p:cNvPr>
          <p:cNvSpPr txBox="1">
            <a:spLocks/>
          </p:cNvSpPr>
          <p:nvPr/>
        </p:nvSpPr>
        <p:spPr>
          <a:xfrm>
            <a:off x="1737122" y="1588357"/>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Gap at system level  increasingly evident  </a:t>
            </a:r>
          </a:p>
        </p:txBody>
      </p:sp>
      <p:sp>
        <p:nvSpPr>
          <p:cNvPr id="72" name="Text Placeholder 9">
            <a:extLst>
              <a:ext uri="{FF2B5EF4-FFF2-40B4-BE49-F238E27FC236}">
                <a16:creationId xmlns:a16="http://schemas.microsoft.com/office/drawing/2014/main" id="{83B85FFA-5AEF-4268-A469-9B09C1B460DC}"/>
              </a:ext>
            </a:extLst>
          </p:cNvPr>
          <p:cNvSpPr txBox="1">
            <a:spLocks/>
          </p:cNvSpPr>
          <p:nvPr/>
        </p:nvSpPr>
        <p:spPr>
          <a:xfrm>
            <a:off x="871897" y="660674"/>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Under pressure </a:t>
            </a:r>
          </a:p>
        </p:txBody>
      </p:sp>
      <p:sp>
        <p:nvSpPr>
          <p:cNvPr id="73" name="Text Placeholder 9">
            <a:extLst>
              <a:ext uri="{FF2B5EF4-FFF2-40B4-BE49-F238E27FC236}">
                <a16:creationId xmlns:a16="http://schemas.microsoft.com/office/drawing/2014/main" id="{0D75F9E2-5ADD-4A46-9715-DE701AC17AC9}"/>
              </a:ext>
            </a:extLst>
          </p:cNvPr>
          <p:cNvSpPr txBox="1">
            <a:spLocks/>
          </p:cNvSpPr>
          <p:nvPr/>
        </p:nvSpPr>
        <p:spPr>
          <a:xfrm>
            <a:off x="3102063" y="3394555"/>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Stuck in the past  </a:t>
            </a:r>
          </a:p>
        </p:txBody>
      </p:sp>
      <p:sp>
        <p:nvSpPr>
          <p:cNvPr id="74" name="Text Placeholder 9">
            <a:extLst>
              <a:ext uri="{FF2B5EF4-FFF2-40B4-BE49-F238E27FC236}">
                <a16:creationId xmlns:a16="http://schemas.microsoft.com/office/drawing/2014/main" id="{5E85CE9D-E1AB-4754-BA12-7C1DBB1F61A3}"/>
              </a:ext>
            </a:extLst>
          </p:cNvPr>
          <p:cNvSpPr txBox="1">
            <a:spLocks/>
          </p:cNvSpPr>
          <p:nvPr/>
        </p:nvSpPr>
        <p:spPr>
          <a:xfrm>
            <a:off x="968797" y="3608679"/>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Largely safe  </a:t>
            </a:r>
          </a:p>
        </p:txBody>
      </p:sp>
      <p:sp>
        <p:nvSpPr>
          <p:cNvPr id="75" name="Text Placeholder 9">
            <a:extLst>
              <a:ext uri="{FF2B5EF4-FFF2-40B4-BE49-F238E27FC236}">
                <a16:creationId xmlns:a16="http://schemas.microsoft.com/office/drawing/2014/main" id="{C8274DFC-C5B6-43B2-9C2D-CCDB1E186561}"/>
              </a:ext>
            </a:extLst>
          </p:cNvPr>
          <p:cNvSpPr txBox="1">
            <a:spLocks/>
          </p:cNvSpPr>
          <p:nvPr/>
        </p:nvSpPr>
        <p:spPr>
          <a:xfrm>
            <a:off x="11456823" y="5171739"/>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Aircraft compliance costs   </a:t>
            </a:r>
          </a:p>
        </p:txBody>
      </p:sp>
      <p:sp>
        <p:nvSpPr>
          <p:cNvPr id="76" name="Text Placeholder 9">
            <a:extLst>
              <a:ext uri="{FF2B5EF4-FFF2-40B4-BE49-F238E27FC236}">
                <a16:creationId xmlns:a16="http://schemas.microsoft.com/office/drawing/2014/main" id="{285F4627-F269-40BE-8DEE-6D334EF52716}"/>
              </a:ext>
            </a:extLst>
          </p:cNvPr>
          <p:cNvSpPr txBox="1">
            <a:spLocks/>
          </p:cNvSpPr>
          <p:nvPr/>
        </p:nvSpPr>
        <p:spPr>
          <a:xfrm>
            <a:off x="106496" y="4550414"/>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u="sng" dirty="0">
                <a:solidFill>
                  <a:schemeClr val="tx1"/>
                </a:solidFill>
                <a:latin typeface="Baguet Script" panose="020B0604020202020204" pitchFamily="2" charset="0"/>
              </a:rPr>
              <a:t>Safe</a:t>
            </a:r>
          </a:p>
        </p:txBody>
      </p:sp>
      <p:sp>
        <p:nvSpPr>
          <p:cNvPr id="77" name="Text Placeholder 9">
            <a:extLst>
              <a:ext uri="{FF2B5EF4-FFF2-40B4-BE49-F238E27FC236}">
                <a16:creationId xmlns:a16="http://schemas.microsoft.com/office/drawing/2014/main" id="{949468B6-C0CA-4C08-99F2-E38F37A96983}"/>
              </a:ext>
            </a:extLst>
          </p:cNvPr>
          <p:cNvSpPr txBox="1">
            <a:spLocks/>
          </p:cNvSpPr>
          <p:nvPr/>
        </p:nvSpPr>
        <p:spPr>
          <a:xfrm>
            <a:off x="11423675" y="4411214"/>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Works in spite of  </a:t>
            </a:r>
          </a:p>
        </p:txBody>
      </p:sp>
      <p:sp>
        <p:nvSpPr>
          <p:cNvPr id="78" name="Text Placeholder 9">
            <a:extLst>
              <a:ext uri="{FF2B5EF4-FFF2-40B4-BE49-F238E27FC236}">
                <a16:creationId xmlns:a16="http://schemas.microsoft.com/office/drawing/2014/main" id="{ABFBD482-9426-4E50-ADA5-B778C9E686C3}"/>
              </a:ext>
            </a:extLst>
          </p:cNvPr>
          <p:cNvSpPr txBox="1">
            <a:spLocks/>
          </p:cNvSpPr>
          <p:nvPr/>
        </p:nvSpPr>
        <p:spPr>
          <a:xfrm>
            <a:off x="11471236" y="3063957"/>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Committed participants   </a:t>
            </a:r>
          </a:p>
        </p:txBody>
      </p:sp>
      <p:sp>
        <p:nvSpPr>
          <p:cNvPr id="79" name="Text Placeholder 9">
            <a:extLst>
              <a:ext uri="{FF2B5EF4-FFF2-40B4-BE49-F238E27FC236}">
                <a16:creationId xmlns:a16="http://schemas.microsoft.com/office/drawing/2014/main" id="{1A95B406-7AFE-4355-BCB0-13FBBA9CB7F7}"/>
              </a:ext>
            </a:extLst>
          </p:cNvPr>
          <p:cNvSpPr txBox="1">
            <a:spLocks/>
          </p:cNvSpPr>
          <p:nvPr/>
        </p:nvSpPr>
        <p:spPr>
          <a:xfrm>
            <a:off x="3634537" y="691242"/>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Not equipped for change  </a:t>
            </a:r>
          </a:p>
        </p:txBody>
      </p:sp>
      <p:sp>
        <p:nvSpPr>
          <p:cNvPr id="80" name="Text Placeholder 9">
            <a:extLst>
              <a:ext uri="{FF2B5EF4-FFF2-40B4-BE49-F238E27FC236}">
                <a16:creationId xmlns:a16="http://schemas.microsoft.com/office/drawing/2014/main" id="{871C3804-4CB1-4FDB-9ED8-926F0D30E7C9}"/>
              </a:ext>
            </a:extLst>
          </p:cNvPr>
          <p:cNvSpPr txBox="1">
            <a:spLocks/>
          </p:cNvSpPr>
          <p:nvPr/>
        </p:nvSpPr>
        <p:spPr>
          <a:xfrm>
            <a:off x="1583553" y="5164699"/>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Changing   </a:t>
            </a:r>
          </a:p>
        </p:txBody>
      </p:sp>
      <p:grpSp>
        <p:nvGrpSpPr>
          <p:cNvPr id="86" name="Group 85">
            <a:extLst>
              <a:ext uri="{FF2B5EF4-FFF2-40B4-BE49-F238E27FC236}">
                <a16:creationId xmlns:a16="http://schemas.microsoft.com/office/drawing/2014/main" id="{717A7DF8-AFAE-4B51-9FA8-2327DE8CFCE8}"/>
              </a:ext>
            </a:extLst>
          </p:cNvPr>
          <p:cNvGrpSpPr/>
          <p:nvPr/>
        </p:nvGrpSpPr>
        <p:grpSpPr>
          <a:xfrm>
            <a:off x="8634289" y="90424"/>
            <a:ext cx="668927" cy="820646"/>
            <a:chOff x="2389792" y="3668987"/>
            <a:chExt cx="668927" cy="820646"/>
          </a:xfrm>
        </p:grpSpPr>
        <p:sp>
          <p:nvSpPr>
            <p:cNvPr id="81" name="Text Placeholder 9">
              <a:extLst>
                <a:ext uri="{FF2B5EF4-FFF2-40B4-BE49-F238E27FC236}">
                  <a16:creationId xmlns:a16="http://schemas.microsoft.com/office/drawing/2014/main" id="{66E47D83-9C0D-42F8-8CC3-C35F079AAE4C}"/>
                </a:ext>
              </a:extLst>
            </p:cNvPr>
            <p:cNvSpPr txBox="1">
              <a:spLocks/>
            </p:cNvSpPr>
            <p:nvPr/>
          </p:nvSpPr>
          <p:spPr>
            <a:xfrm>
              <a:off x="2389792" y="3668987"/>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  </a:t>
              </a:r>
            </a:p>
          </p:txBody>
        </p:sp>
        <p:pic>
          <p:nvPicPr>
            <p:cNvPr id="83" name="Graphic 82" descr="Take Off with solid fill">
              <a:extLst>
                <a:ext uri="{FF2B5EF4-FFF2-40B4-BE49-F238E27FC236}">
                  <a16:creationId xmlns:a16="http://schemas.microsoft.com/office/drawing/2014/main" id="{5404CCF2-1F60-4DA2-A388-EA26F9E500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11126" y="3729065"/>
              <a:ext cx="540126" cy="540126"/>
            </a:xfrm>
            <a:prstGeom prst="rect">
              <a:avLst/>
            </a:prstGeom>
          </p:spPr>
        </p:pic>
        <p:sp>
          <p:nvSpPr>
            <p:cNvPr id="84" name="Rectangle 83">
              <a:extLst>
                <a:ext uri="{FF2B5EF4-FFF2-40B4-BE49-F238E27FC236}">
                  <a16:creationId xmlns:a16="http://schemas.microsoft.com/office/drawing/2014/main" id="{D6C77238-146C-4064-80F8-7FBD2134B7E6}"/>
                </a:ext>
              </a:extLst>
            </p:cNvPr>
            <p:cNvSpPr/>
            <p:nvPr/>
          </p:nvSpPr>
          <p:spPr>
            <a:xfrm>
              <a:off x="2432616" y="3758748"/>
              <a:ext cx="584089" cy="5232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ln>
                  <a:solidFill>
                    <a:schemeClr val="accent6"/>
                  </a:solidFill>
                </a:ln>
              </a:endParaRPr>
            </a:p>
          </p:txBody>
        </p:sp>
      </p:grpSp>
      <p:sp>
        <p:nvSpPr>
          <p:cNvPr id="87" name="Text Placeholder 9">
            <a:extLst>
              <a:ext uri="{FF2B5EF4-FFF2-40B4-BE49-F238E27FC236}">
                <a16:creationId xmlns:a16="http://schemas.microsoft.com/office/drawing/2014/main" id="{FED09621-C2EB-461A-9AB6-D58B262A44B1}"/>
              </a:ext>
            </a:extLst>
          </p:cNvPr>
          <p:cNvSpPr txBox="1">
            <a:spLocks/>
          </p:cNvSpPr>
          <p:nvPr/>
        </p:nvSpPr>
        <p:spPr>
          <a:xfrm>
            <a:off x="7387590" y="5985345"/>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Not inclusive as it could be</a:t>
            </a:r>
          </a:p>
        </p:txBody>
      </p:sp>
      <p:sp>
        <p:nvSpPr>
          <p:cNvPr id="88" name="Text Placeholder 9">
            <a:extLst>
              <a:ext uri="{FF2B5EF4-FFF2-40B4-BE49-F238E27FC236}">
                <a16:creationId xmlns:a16="http://schemas.microsoft.com/office/drawing/2014/main" id="{CF21CC0B-9DFB-4554-AD0D-BC4443436810}"/>
              </a:ext>
            </a:extLst>
          </p:cNvPr>
          <p:cNvSpPr txBox="1">
            <a:spLocks/>
          </p:cNvSpPr>
          <p:nvPr/>
        </p:nvSpPr>
        <p:spPr>
          <a:xfrm>
            <a:off x="4301539" y="691242"/>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Diverse</a:t>
            </a:r>
          </a:p>
        </p:txBody>
      </p:sp>
      <p:sp>
        <p:nvSpPr>
          <p:cNvPr id="89" name="Text Placeholder 9">
            <a:extLst>
              <a:ext uri="{FF2B5EF4-FFF2-40B4-BE49-F238E27FC236}">
                <a16:creationId xmlns:a16="http://schemas.microsoft.com/office/drawing/2014/main" id="{08BCE4AB-1DCE-4E59-A5FA-0CEA34C29857}"/>
              </a:ext>
            </a:extLst>
          </p:cNvPr>
          <p:cNvSpPr txBox="1">
            <a:spLocks/>
          </p:cNvSpPr>
          <p:nvPr/>
        </p:nvSpPr>
        <p:spPr>
          <a:xfrm>
            <a:off x="11434794" y="71511"/>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Expensive – reliant geopolitical solutions </a:t>
            </a:r>
          </a:p>
        </p:txBody>
      </p:sp>
      <p:sp>
        <p:nvSpPr>
          <p:cNvPr id="90" name="Text Placeholder 9">
            <a:extLst>
              <a:ext uri="{FF2B5EF4-FFF2-40B4-BE49-F238E27FC236}">
                <a16:creationId xmlns:a16="http://schemas.microsoft.com/office/drawing/2014/main" id="{6B4CE354-91CF-439D-BC8C-E29C836E2B41}"/>
              </a:ext>
            </a:extLst>
          </p:cNvPr>
          <p:cNvSpPr txBox="1">
            <a:spLocks/>
          </p:cNvSpPr>
          <p:nvPr/>
        </p:nvSpPr>
        <p:spPr>
          <a:xfrm>
            <a:off x="7387591" y="4271543"/>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Ad hoc solutions</a:t>
            </a:r>
          </a:p>
        </p:txBody>
      </p:sp>
      <p:sp>
        <p:nvSpPr>
          <p:cNvPr id="91" name="Text Placeholder 9">
            <a:extLst>
              <a:ext uri="{FF2B5EF4-FFF2-40B4-BE49-F238E27FC236}">
                <a16:creationId xmlns:a16="http://schemas.microsoft.com/office/drawing/2014/main" id="{10D09986-76EB-440B-88CE-0A9905AFFE13}"/>
              </a:ext>
            </a:extLst>
          </p:cNvPr>
          <p:cNvSpPr txBox="1">
            <a:spLocks/>
          </p:cNvSpPr>
          <p:nvPr/>
        </p:nvSpPr>
        <p:spPr>
          <a:xfrm>
            <a:off x="6702104" y="5912220"/>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Multi-agency</a:t>
            </a:r>
          </a:p>
        </p:txBody>
      </p:sp>
      <p:sp>
        <p:nvSpPr>
          <p:cNvPr id="93" name="Text Placeholder 9">
            <a:extLst>
              <a:ext uri="{FF2B5EF4-FFF2-40B4-BE49-F238E27FC236}">
                <a16:creationId xmlns:a16="http://schemas.microsoft.com/office/drawing/2014/main" id="{2C0AF070-D252-480C-84D6-C42E725F28C0}"/>
              </a:ext>
            </a:extLst>
          </p:cNvPr>
          <p:cNvSpPr txBox="1">
            <a:spLocks/>
          </p:cNvSpPr>
          <p:nvPr/>
        </p:nvSpPr>
        <p:spPr>
          <a:xfrm>
            <a:off x="99398" y="3858636"/>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Safe</a:t>
            </a:r>
          </a:p>
        </p:txBody>
      </p:sp>
      <p:sp>
        <p:nvSpPr>
          <p:cNvPr id="94" name="Text Placeholder 9">
            <a:extLst>
              <a:ext uri="{FF2B5EF4-FFF2-40B4-BE49-F238E27FC236}">
                <a16:creationId xmlns:a16="http://schemas.microsoft.com/office/drawing/2014/main" id="{71996AA4-0072-46D7-9418-02B1F4C338B4}"/>
              </a:ext>
            </a:extLst>
          </p:cNvPr>
          <p:cNvSpPr txBox="1">
            <a:spLocks/>
          </p:cNvSpPr>
          <p:nvPr/>
        </p:nvSpPr>
        <p:spPr>
          <a:xfrm>
            <a:off x="941003" y="1569430"/>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Changing, but not as quickly as needed </a:t>
            </a:r>
          </a:p>
        </p:txBody>
      </p:sp>
      <p:sp>
        <p:nvSpPr>
          <p:cNvPr id="95" name="Text Placeholder 9">
            <a:extLst>
              <a:ext uri="{FF2B5EF4-FFF2-40B4-BE49-F238E27FC236}">
                <a16:creationId xmlns:a16="http://schemas.microsoft.com/office/drawing/2014/main" id="{1FDBE861-FC70-4165-A2FC-4A7742820B54}"/>
              </a:ext>
            </a:extLst>
          </p:cNvPr>
          <p:cNvSpPr txBox="1">
            <a:spLocks/>
          </p:cNvSpPr>
          <p:nvPr/>
        </p:nvSpPr>
        <p:spPr>
          <a:xfrm>
            <a:off x="2931113" y="691242"/>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Funding challenges </a:t>
            </a:r>
          </a:p>
        </p:txBody>
      </p:sp>
      <p:sp>
        <p:nvSpPr>
          <p:cNvPr id="96" name="Text Placeholder 9">
            <a:extLst>
              <a:ext uri="{FF2B5EF4-FFF2-40B4-BE49-F238E27FC236}">
                <a16:creationId xmlns:a16="http://schemas.microsoft.com/office/drawing/2014/main" id="{31A22204-A589-411C-82C6-F315BC0EE8C3}"/>
              </a:ext>
            </a:extLst>
          </p:cNvPr>
          <p:cNvSpPr txBox="1">
            <a:spLocks/>
          </p:cNvSpPr>
          <p:nvPr/>
        </p:nvSpPr>
        <p:spPr>
          <a:xfrm>
            <a:off x="7221913" y="1356228"/>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err="1">
                <a:solidFill>
                  <a:schemeClr val="tx1"/>
                </a:solidFill>
                <a:latin typeface="Baguet Script" panose="020B0604020202020204" pitchFamily="2" charset="0"/>
              </a:rPr>
              <a:t>Labour</a:t>
            </a:r>
            <a:r>
              <a:rPr lang="en-US" sz="1000" dirty="0">
                <a:solidFill>
                  <a:schemeClr val="tx1"/>
                </a:solidFill>
                <a:latin typeface="Baguet Script" panose="020B0604020202020204" pitchFamily="2" charset="0"/>
              </a:rPr>
              <a:t> intensive</a:t>
            </a:r>
          </a:p>
        </p:txBody>
      </p:sp>
      <p:sp>
        <p:nvSpPr>
          <p:cNvPr id="97" name="Text Placeholder 9">
            <a:extLst>
              <a:ext uri="{FF2B5EF4-FFF2-40B4-BE49-F238E27FC236}">
                <a16:creationId xmlns:a16="http://schemas.microsoft.com/office/drawing/2014/main" id="{A68CE2E7-86E8-48A3-B8C0-9D17D304B2BC}"/>
              </a:ext>
            </a:extLst>
          </p:cNvPr>
          <p:cNvSpPr txBox="1">
            <a:spLocks/>
          </p:cNvSpPr>
          <p:nvPr/>
        </p:nvSpPr>
        <p:spPr>
          <a:xfrm>
            <a:off x="4543199" y="4253045"/>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Gaps </a:t>
            </a:r>
          </a:p>
        </p:txBody>
      </p:sp>
      <p:sp>
        <p:nvSpPr>
          <p:cNvPr id="98" name="Text Placeholder 9">
            <a:extLst>
              <a:ext uri="{FF2B5EF4-FFF2-40B4-BE49-F238E27FC236}">
                <a16:creationId xmlns:a16="http://schemas.microsoft.com/office/drawing/2014/main" id="{89150E53-0D23-47DF-8530-A532C467B24E}"/>
              </a:ext>
            </a:extLst>
          </p:cNvPr>
          <p:cNvSpPr txBox="1">
            <a:spLocks/>
          </p:cNvSpPr>
          <p:nvPr/>
        </p:nvSpPr>
        <p:spPr>
          <a:xfrm>
            <a:off x="4492344" y="1662508"/>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Multiple purposes</a:t>
            </a:r>
          </a:p>
        </p:txBody>
      </p:sp>
      <p:sp>
        <p:nvSpPr>
          <p:cNvPr id="99" name="Text Placeholder 9">
            <a:extLst>
              <a:ext uri="{FF2B5EF4-FFF2-40B4-BE49-F238E27FC236}">
                <a16:creationId xmlns:a16="http://schemas.microsoft.com/office/drawing/2014/main" id="{F2BEE577-93AD-54B5-8930-6980BD7FD26A}"/>
              </a:ext>
            </a:extLst>
          </p:cNvPr>
          <p:cNvSpPr txBox="1">
            <a:spLocks/>
          </p:cNvSpPr>
          <p:nvPr/>
        </p:nvSpPr>
        <p:spPr>
          <a:xfrm>
            <a:off x="835599" y="2945343"/>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NZ" sz="1000" dirty="0">
                <a:solidFill>
                  <a:schemeClr val="tx1"/>
                </a:solidFill>
                <a:latin typeface="Baguet Script" panose="020B0604020202020204" pitchFamily="2" charset="0"/>
              </a:rPr>
              <a:t>L</a:t>
            </a:r>
            <a:r>
              <a:rPr lang="en-US" sz="1000" dirty="0">
                <a:solidFill>
                  <a:schemeClr val="tx1"/>
                </a:solidFill>
                <a:latin typeface="Baguet Script" panose="020B0604020202020204" pitchFamily="2" charset="0"/>
              </a:rPr>
              <a:t>ack of agility</a:t>
            </a:r>
          </a:p>
        </p:txBody>
      </p:sp>
      <p:sp>
        <p:nvSpPr>
          <p:cNvPr id="100" name="Text Placeholder 9">
            <a:extLst>
              <a:ext uri="{FF2B5EF4-FFF2-40B4-BE49-F238E27FC236}">
                <a16:creationId xmlns:a16="http://schemas.microsoft.com/office/drawing/2014/main" id="{01611CF0-A4C9-63D8-D3F7-AB46E9FEFF12}"/>
              </a:ext>
            </a:extLst>
          </p:cNvPr>
          <p:cNvSpPr txBox="1">
            <a:spLocks/>
          </p:cNvSpPr>
          <p:nvPr/>
        </p:nvSpPr>
        <p:spPr>
          <a:xfrm>
            <a:off x="5295446" y="5223598"/>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NZ" sz="1000" dirty="0">
                <a:solidFill>
                  <a:schemeClr val="tx1"/>
                </a:solidFill>
                <a:latin typeface="Baguet Script" panose="020B0604020202020204" pitchFamily="2" charset="0"/>
              </a:rPr>
              <a:t>Redundancy?</a:t>
            </a:r>
            <a:endParaRPr lang="en-US" sz="1000" dirty="0">
              <a:solidFill>
                <a:schemeClr val="tx1"/>
              </a:solidFill>
              <a:latin typeface="Baguet Script" panose="020B0604020202020204" pitchFamily="2" charset="0"/>
            </a:endParaRPr>
          </a:p>
        </p:txBody>
      </p:sp>
      <p:sp>
        <p:nvSpPr>
          <p:cNvPr id="101" name="Text Placeholder 9">
            <a:extLst>
              <a:ext uri="{FF2B5EF4-FFF2-40B4-BE49-F238E27FC236}">
                <a16:creationId xmlns:a16="http://schemas.microsoft.com/office/drawing/2014/main" id="{EA042B3D-404A-562B-8C35-746159ED55C8}"/>
              </a:ext>
            </a:extLst>
          </p:cNvPr>
          <p:cNvSpPr txBox="1">
            <a:spLocks/>
          </p:cNvSpPr>
          <p:nvPr/>
        </p:nvSpPr>
        <p:spPr>
          <a:xfrm>
            <a:off x="7915619" y="74776"/>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NZ" sz="1000" dirty="0">
                <a:solidFill>
                  <a:schemeClr val="tx1"/>
                </a:solidFill>
                <a:latin typeface="Baguet Script" panose="020B0604020202020204" pitchFamily="2" charset="0"/>
              </a:rPr>
              <a:t>Vulnerable to jamming</a:t>
            </a:r>
            <a:endParaRPr lang="en-US" sz="1000" dirty="0">
              <a:solidFill>
                <a:schemeClr val="tx1"/>
              </a:solidFill>
              <a:latin typeface="Baguet Script" panose="020B0604020202020204" pitchFamily="2" charset="0"/>
            </a:endParaRPr>
          </a:p>
        </p:txBody>
      </p:sp>
      <p:sp>
        <p:nvSpPr>
          <p:cNvPr id="102" name="Text Placeholder 9">
            <a:extLst>
              <a:ext uri="{FF2B5EF4-FFF2-40B4-BE49-F238E27FC236}">
                <a16:creationId xmlns:a16="http://schemas.microsoft.com/office/drawing/2014/main" id="{8B0FB8DB-80AB-6029-C149-024837807402}"/>
              </a:ext>
            </a:extLst>
          </p:cNvPr>
          <p:cNvSpPr txBox="1">
            <a:spLocks/>
          </p:cNvSpPr>
          <p:nvPr/>
        </p:nvSpPr>
        <p:spPr>
          <a:xfrm>
            <a:off x="9492331" y="679611"/>
            <a:ext cx="627669" cy="79848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NZ" sz="1000" dirty="0">
                <a:solidFill>
                  <a:schemeClr val="tx1"/>
                </a:solidFill>
                <a:latin typeface="Baguet Script" panose="020B0604020202020204" pitchFamily="2" charset="0"/>
              </a:rPr>
              <a:t>Siloed</a:t>
            </a:r>
            <a:endParaRPr lang="en-US" sz="1000" dirty="0">
              <a:solidFill>
                <a:schemeClr val="tx1"/>
              </a:solidFill>
              <a:latin typeface="Baguet Script" panose="020B0604020202020204" pitchFamily="2" charset="0"/>
            </a:endParaRPr>
          </a:p>
        </p:txBody>
      </p:sp>
      <p:sp>
        <p:nvSpPr>
          <p:cNvPr id="103" name="Text Placeholder 9">
            <a:extLst>
              <a:ext uri="{FF2B5EF4-FFF2-40B4-BE49-F238E27FC236}">
                <a16:creationId xmlns:a16="http://schemas.microsoft.com/office/drawing/2014/main" id="{89AF4193-7136-CD3E-B209-F35265C4B46F}"/>
              </a:ext>
            </a:extLst>
          </p:cNvPr>
          <p:cNvSpPr txBox="1">
            <a:spLocks/>
          </p:cNvSpPr>
          <p:nvPr/>
        </p:nvSpPr>
        <p:spPr>
          <a:xfrm>
            <a:off x="9373125" y="91105"/>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NZ" sz="1000" dirty="0">
                <a:solidFill>
                  <a:schemeClr val="tx1"/>
                </a:solidFill>
                <a:latin typeface="Baguet Script" panose="020B0604020202020204" pitchFamily="2" charset="0"/>
              </a:rPr>
              <a:t>Bad safety </a:t>
            </a:r>
            <a:r>
              <a:rPr lang="en-NZ" sz="900" dirty="0">
                <a:solidFill>
                  <a:schemeClr val="tx1"/>
                </a:solidFill>
                <a:latin typeface="Baguet Script" panose="020B0604020202020204" pitchFamily="2" charset="0"/>
              </a:rPr>
              <a:t>management</a:t>
            </a:r>
            <a:endParaRPr lang="en-US" sz="1000" dirty="0">
              <a:solidFill>
                <a:schemeClr val="tx1"/>
              </a:solidFill>
              <a:latin typeface="Baguet Script" panose="020B0604020202020204" pitchFamily="2" charset="0"/>
            </a:endParaRPr>
          </a:p>
        </p:txBody>
      </p:sp>
      <p:sp>
        <p:nvSpPr>
          <p:cNvPr id="104" name="Text Placeholder 9">
            <a:extLst>
              <a:ext uri="{FF2B5EF4-FFF2-40B4-BE49-F238E27FC236}">
                <a16:creationId xmlns:a16="http://schemas.microsoft.com/office/drawing/2014/main" id="{71C91C34-E572-BD27-7DF4-4DF970977CE4}"/>
              </a:ext>
            </a:extLst>
          </p:cNvPr>
          <p:cNvSpPr txBox="1">
            <a:spLocks/>
          </p:cNvSpPr>
          <p:nvPr/>
        </p:nvSpPr>
        <p:spPr>
          <a:xfrm>
            <a:off x="6820684" y="689197"/>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NZ" sz="1000" dirty="0">
                <a:solidFill>
                  <a:schemeClr val="tx1"/>
                </a:solidFill>
                <a:latin typeface="Baguet Script" panose="020B0604020202020204" pitchFamily="2" charset="0"/>
              </a:rPr>
              <a:t>ICAO non-compliant</a:t>
            </a:r>
            <a:endParaRPr lang="en-US" sz="1000" dirty="0">
              <a:solidFill>
                <a:schemeClr val="tx1"/>
              </a:solidFill>
              <a:latin typeface="Baguet Script" panose="020B0604020202020204" pitchFamily="2" charset="0"/>
            </a:endParaRPr>
          </a:p>
        </p:txBody>
      </p:sp>
      <p:sp>
        <p:nvSpPr>
          <p:cNvPr id="105" name="Text Placeholder 9">
            <a:extLst>
              <a:ext uri="{FF2B5EF4-FFF2-40B4-BE49-F238E27FC236}">
                <a16:creationId xmlns:a16="http://schemas.microsoft.com/office/drawing/2014/main" id="{6D2B9CDB-2B81-6F96-9125-7548ACAD2D49}"/>
              </a:ext>
            </a:extLst>
          </p:cNvPr>
          <p:cNvSpPr txBox="1">
            <a:spLocks/>
          </p:cNvSpPr>
          <p:nvPr/>
        </p:nvSpPr>
        <p:spPr>
          <a:xfrm>
            <a:off x="6706853" y="4202811"/>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NZ" sz="1000" dirty="0">
                <a:solidFill>
                  <a:schemeClr val="tx1"/>
                </a:solidFill>
                <a:latin typeface="Baguet Script" panose="020B0604020202020204" pitchFamily="2" charset="0"/>
              </a:rPr>
              <a:t>Conflicting objectives</a:t>
            </a:r>
            <a:endParaRPr lang="en-US" sz="1000" dirty="0">
              <a:solidFill>
                <a:schemeClr val="tx1"/>
              </a:solidFill>
              <a:latin typeface="Baguet Script" panose="020B0604020202020204" pitchFamily="2" charset="0"/>
            </a:endParaRPr>
          </a:p>
        </p:txBody>
      </p:sp>
      <p:sp>
        <p:nvSpPr>
          <p:cNvPr id="106" name="Text Placeholder 9">
            <a:extLst>
              <a:ext uri="{FF2B5EF4-FFF2-40B4-BE49-F238E27FC236}">
                <a16:creationId xmlns:a16="http://schemas.microsoft.com/office/drawing/2014/main" id="{CDB055DB-6EEC-6B64-2EDE-C016C79FABDF}"/>
              </a:ext>
            </a:extLst>
          </p:cNvPr>
          <p:cNvSpPr txBox="1">
            <a:spLocks/>
          </p:cNvSpPr>
          <p:nvPr/>
        </p:nvSpPr>
        <p:spPr>
          <a:xfrm>
            <a:off x="4538488" y="5985345"/>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NZ" sz="1000" dirty="0">
                <a:solidFill>
                  <a:schemeClr val="tx1"/>
                </a:solidFill>
                <a:latin typeface="Baguet Script" panose="020B0604020202020204" pitchFamily="2" charset="0"/>
              </a:rPr>
              <a:t>Lack of consultation</a:t>
            </a:r>
            <a:endParaRPr lang="en-US" sz="1000" dirty="0">
              <a:solidFill>
                <a:schemeClr val="tx1"/>
              </a:solidFill>
              <a:latin typeface="Baguet Script" panose="020B0604020202020204" pitchFamily="2" charset="0"/>
            </a:endParaRPr>
          </a:p>
        </p:txBody>
      </p:sp>
      <p:sp>
        <p:nvSpPr>
          <p:cNvPr id="107" name="Text Placeholder 9">
            <a:extLst>
              <a:ext uri="{FF2B5EF4-FFF2-40B4-BE49-F238E27FC236}">
                <a16:creationId xmlns:a16="http://schemas.microsoft.com/office/drawing/2014/main" id="{24EA509B-AB3C-6ADD-22CE-A720894EBB97}"/>
              </a:ext>
            </a:extLst>
          </p:cNvPr>
          <p:cNvSpPr txBox="1">
            <a:spLocks/>
          </p:cNvSpPr>
          <p:nvPr/>
        </p:nvSpPr>
        <p:spPr>
          <a:xfrm>
            <a:off x="3074783" y="5937709"/>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NZ" sz="1000" dirty="0">
                <a:solidFill>
                  <a:schemeClr val="tx1"/>
                </a:solidFill>
                <a:latin typeface="Baguet Script" panose="020B0604020202020204" pitchFamily="2" charset="0"/>
              </a:rPr>
              <a:t>Silos</a:t>
            </a:r>
            <a:endParaRPr lang="en-US" sz="1000" dirty="0">
              <a:solidFill>
                <a:schemeClr val="tx1"/>
              </a:solidFill>
              <a:latin typeface="Baguet Script" panose="020B0604020202020204" pitchFamily="2" charset="0"/>
            </a:endParaRPr>
          </a:p>
        </p:txBody>
      </p:sp>
      <p:sp>
        <p:nvSpPr>
          <p:cNvPr id="108" name="Text Placeholder 9">
            <a:extLst>
              <a:ext uri="{FF2B5EF4-FFF2-40B4-BE49-F238E27FC236}">
                <a16:creationId xmlns:a16="http://schemas.microsoft.com/office/drawing/2014/main" id="{E0574947-0650-0E9B-718E-09782960B208}"/>
              </a:ext>
            </a:extLst>
          </p:cNvPr>
          <p:cNvSpPr txBox="1">
            <a:spLocks/>
          </p:cNvSpPr>
          <p:nvPr/>
        </p:nvSpPr>
        <p:spPr>
          <a:xfrm>
            <a:off x="10096437" y="1792636"/>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NZ" sz="800" dirty="0">
                <a:solidFill>
                  <a:schemeClr val="tx1"/>
                </a:solidFill>
                <a:latin typeface="Baguet Script" panose="020B0604020202020204" pitchFamily="2" charset="0"/>
              </a:rPr>
              <a:t>Uncoordinated</a:t>
            </a:r>
            <a:r>
              <a:rPr lang="en-NZ" sz="1000" dirty="0">
                <a:solidFill>
                  <a:schemeClr val="tx1"/>
                </a:solidFill>
                <a:latin typeface="Baguet Script" panose="020B0604020202020204" pitchFamily="2" charset="0"/>
              </a:rPr>
              <a:t> funding</a:t>
            </a:r>
            <a:endParaRPr lang="en-US" sz="1000" dirty="0">
              <a:solidFill>
                <a:schemeClr val="tx1"/>
              </a:solidFill>
              <a:latin typeface="Baguet Script" panose="020B0604020202020204" pitchFamily="2" charset="0"/>
            </a:endParaRPr>
          </a:p>
        </p:txBody>
      </p:sp>
      <p:sp>
        <p:nvSpPr>
          <p:cNvPr id="109" name="Text Placeholder 9">
            <a:extLst>
              <a:ext uri="{FF2B5EF4-FFF2-40B4-BE49-F238E27FC236}">
                <a16:creationId xmlns:a16="http://schemas.microsoft.com/office/drawing/2014/main" id="{BB76A2DB-EF29-867D-55DE-9AC4C90C4E2D}"/>
              </a:ext>
            </a:extLst>
          </p:cNvPr>
          <p:cNvSpPr txBox="1">
            <a:spLocks/>
          </p:cNvSpPr>
          <p:nvPr/>
        </p:nvSpPr>
        <p:spPr>
          <a:xfrm>
            <a:off x="3143002" y="4044693"/>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NZ" sz="1050" dirty="0">
                <a:solidFill>
                  <a:schemeClr val="tx1"/>
                </a:solidFill>
                <a:latin typeface="Baguet Script" panose="020B0604020202020204" pitchFamily="2" charset="0"/>
              </a:rPr>
              <a:t>Risk adverse</a:t>
            </a:r>
            <a:endParaRPr lang="en-US" sz="1200" dirty="0">
              <a:solidFill>
                <a:schemeClr val="tx1"/>
              </a:solidFill>
              <a:latin typeface="Baguet Script" panose="020B0604020202020204" pitchFamily="2" charset="0"/>
            </a:endParaRPr>
          </a:p>
        </p:txBody>
      </p:sp>
      <p:sp>
        <p:nvSpPr>
          <p:cNvPr id="110" name="Text Placeholder 9">
            <a:extLst>
              <a:ext uri="{FF2B5EF4-FFF2-40B4-BE49-F238E27FC236}">
                <a16:creationId xmlns:a16="http://schemas.microsoft.com/office/drawing/2014/main" id="{AF441D56-B404-F5A8-C6B2-433CF7C75B9C}"/>
              </a:ext>
            </a:extLst>
          </p:cNvPr>
          <p:cNvSpPr txBox="1">
            <a:spLocks/>
          </p:cNvSpPr>
          <p:nvPr/>
        </p:nvSpPr>
        <p:spPr>
          <a:xfrm>
            <a:off x="11463121" y="5971171"/>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Unknown social value</a:t>
            </a:r>
          </a:p>
        </p:txBody>
      </p:sp>
      <p:sp>
        <p:nvSpPr>
          <p:cNvPr id="113" name="Text Placeholder 9">
            <a:extLst>
              <a:ext uri="{FF2B5EF4-FFF2-40B4-BE49-F238E27FC236}">
                <a16:creationId xmlns:a16="http://schemas.microsoft.com/office/drawing/2014/main" id="{00E9665D-BE95-4022-6095-BBDE59F6523C}"/>
              </a:ext>
            </a:extLst>
          </p:cNvPr>
          <p:cNvSpPr txBox="1">
            <a:spLocks/>
          </p:cNvSpPr>
          <p:nvPr/>
        </p:nvSpPr>
        <p:spPr>
          <a:xfrm>
            <a:off x="10778083" y="2744055"/>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NZ" sz="1100" dirty="0">
                <a:solidFill>
                  <a:schemeClr val="tx1"/>
                </a:solidFill>
                <a:latin typeface="Baguet Script" panose="020B0604020202020204" pitchFamily="2" charset="0"/>
              </a:rPr>
              <a:t>U</a:t>
            </a:r>
            <a:r>
              <a:rPr lang="en-US" sz="1100" dirty="0" err="1">
                <a:solidFill>
                  <a:schemeClr val="tx1"/>
                </a:solidFill>
                <a:latin typeface="Baguet Script" panose="020B0604020202020204" pitchFamily="2" charset="0"/>
              </a:rPr>
              <a:t>nder</a:t>
            </a:r>
            <a:r>
              <a:rPr lang="en-US" sz="1100" dirty="0">
                <a:solidFill>
                  <a:schemeClr val="tx1"/>
                </a:solidFill>
                <a:latin typeface="Baguet Script" panose="020B0604020202020204" pitchFamily="2" charset="0"/>
              </a:rPr>
              <a:t> pressure</a:t>
            </a:r>
          </a:p>
        </p:txBody>
      </p:sp>
      <p:sp>
        <p:nvSpPr>
          <p:cNvPr id="114" name="Text Placeholder 9">
            <a:extLst>
              <a:ext uri="{FF2B5EF4-FFF2-40B4-BE49-F238E27FC236}">
                <a16:creationId xmlns:a16="http://schemas.microsoft.com/office/drawing/2014/main" id="{D387CB42-F4CC-ABF2-002B-216498D1B25D}"/>
              </a:ext>
            </a:extLst>
          </p:cNvPr>
          <p:cNvSpPr txBox="1">
            <a:spLocks/>
          </p:cNvSpPr>
          <p:nvPr/>
        </p:nvSpPr>
        <p:spPr>
          <a:xfrm>
            <a:off x="10105035" y="68336"/>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NZ" sz="1000" dirty="0">
                <a:solidFill>
                  <a:schemeClr val="tx1"/>
                </a:solidFill>
                <a:latin typeface="Baguet Script" panose="020B0604020202020204" pitchFamily="2" charset="0"/>
              </a:rPr>
              <a:t>C</a:t>
            </a:r>
            <a:r>
              <a:rPr lang="en-US" sz="1000" dirty="0" err="1">
                <a:solidFill>
                  <a:schemeClr val="tx1"/>
                </a:solidFill>
                <a:latin typeface="Baguet Script" panose="020B0604020202020204" pitchFamily="2" charset="0"/>
              </a:rPr>
              <a:t>ompeting</a:t>
            </a:r>
            <a:r>
              <a:rPr lang="en-US" sz="1000" dirty="0">
                <a:solidFill>
                  <a:schemeClr val="tx1"/>
                </a:solidFill>
                <a:latin typeface="Baguet Script" panose="020B0604020202020204" pitchFamily="2" charset="0"/>
              </a:rPr>
              <a:t> interests</a:t>
            </a:r>
          </a:p>
        </p:txBody>
      </p:sp>
      <p:sp>
        <p:nvSpPr>
          <p:cNvPr id="115" name="Text Placeholder 9">
            <a:extLst>
              <a:ext uri="{FF2B5EF4-FFF2-40B4-BE49-F238E27FC236}">
                <a16:creationId xmlns:a16="http://schemas.microsoft.com/office/drawing/2014/main" id="{4128648A-33F7-7263-C307-F23809AE1AEE}"/>
              </a:ext>
            </a:extLst>
          </p:cNvPr>
          <p:cNvSpPr txBox="1">
            <a:spLocks/>
          </p:cNvSpPr>
          <p:nvPr/>
        </p:nvSpPr>
        <p:spPr>
          <a:xfrm>
            <a:off x="10761515" y="654957"/>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NZ" sz="1000" dirty="0">
                <a:solidFill>
                  <a:schemeClr val="tx1"/>
                </a:solidFill>
                <a:latin typeface="Baguet Script" panose="020B0604020202020204" pitchFamily="2" charset="0"/>
              </a:rPr>
              <a:t>Reliable and continuous service</a:t>
            </a:r>
            <a:endParaRPr lang="en-US" sz="1000" dirty="0">
              <a:solidFill>
                <a:schemeClr val="tx1"/>
              </a:solidFill>
              <a:latin typeface="Baguet Script" panose="020B0604020202020204" pitchFamily="2" charset="0"/>
            </a:endParaRPr>
          </a:p>
        </p:txBody>
      </p:sp>
      <p:sp>
        <p:nvSpPr>
          <p:cNvPr id="116" name="Text Placeholder 9">
            <a:extLst>
              <a:ext uri="{FF2B5EF4-FFF2-40B4-BE49-F238E27FC236}">
                <a16:creationId xmlns:a16="http://schemas.microsoft.com/office/drawing/2014/main" id="{6C693E17-1E49-FBC2-84E0-3AC5E0735926}"/>
              </a:ext>
            </a:extLst>
          </p:cNvPr>
          <p:cNvSpPr txBox="1">
            <a:spLocks/>
          </p:cNvSpPr>
          <p:nvPr/>
        </p:nvSpPr>
        <p:spPr>
          <a:xfrm>
            <a:off x="9408279" y="2632777"/>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800" dirty="0">
                <a:solidFill>
                  <a:schemeClr val="tx1"/>
                </a:solidFill>
                <a:latin typeface="Baguet Script" panose="020B0604020202020204" pitchFamily="2" charset="0"/>
              </a:rPr>
              <a:t>Infrastructure may need upgrading </a:t>
            </a:r>
          </a:p>
        </p:txBody>
      </p:sp>
      <p:sp>
        <p:nvSpPr>
          <p:cNvPr id="117" name="Text Placeholder 9">
            <a:extLst>
              <a:ext uri="{FF2B5EF4-FFF2-40B4-BE49-F238E27FC236}">
                <a16:creationId xmlns:a16="http://schemas.microsoft.com/office/drawing/2014/main" id="{51E8FB7C-28EA-6476-9E75-C07322203E0F}"/>
              </a:ext>
            </a:extLst>
          </p:cNvPr>
          <p:cNvSpPr txBox="1">
            <a:spLocks/>
          </p:cNvSpPr>
          <p:nvPr/>
        </p:nvSpPr>
        <p:spPr>
          <a:xfrm>
            <a:off x="10758116" y="1992495"/>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NZ" sz="1000" dirty="0">
                <a:solidFill>
                  <a:schemeClr val="tx1"/>
                </a:solidFill>
                <a:latin typeface="Baguet Script" panose="020B0604020202020204" pitchFamily="2" charset="0"/>
              </a:rPr>
              <a:t>L</a:t>
            </a:r>
            <a:r>
              <a:rPr lang="en-US" sz="1000" dirty="0">
                <a:solidFill>
                  <a:schemeClr val="tx1"/>
                </a:solidFill>
                <a:latin typeface="Baguet Script" panose="020B0604020202020204" pitchFamily="2" charset="0"/>
              </a:rPr>
              <a:t>ack of national interest view</a:t>
            </a:r>
          </a:p>
        </p:txBody>
      </p:sp>
      <p:sp>
        <p:nvSpPr>
          <p:cNvPr id="118" name="Text Placeholder 9">
            <a:extLst>
              <a:ext uri="{FF2B5EF4-FFF2-40B4-BE49-F238E27FC236}">
                <a16:creationId xmlns:a16="http://schemas.microsoft.com/office/drawing/2014/main" id="{0D25BBF3-6A95-A6C3-2DD4-C0BF4475E8B3}"/>
              </a:ext>
            </a:extLst>
          </p:cNvPr>
          <p:cNvSpPr txBox="1">
            <a:spLocks/>
          </p:cNvSpPr>
          <p:nvPr/>
        </p:nvSpPr>
        <p:spPr>
          <a:xfrm>
            <a:off x="5642578" y="90424"/>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NZ" sz="900" dirty="0">
                <a:solidFill>
                  <a:schemeClr val="tx1"/>
                </a:solidFill>
                <a:latin typeface="Baguet Script" panose="020B0604020202020204" pitchFamily="2" charset="0"/>
              </a:rPr>
              <a:t>Internationa</a:t>
            </a:r>
            <a:r>
              <a:rPr lang="en-NZ" sz="1000" dirty="0">
                <a:solidFill>
                  <a:schemeClr val="tx1"/>
                </a:solidFill>
                <a:latin typeface="Baguet Script" panose="020B0604020202020204" pitchFamily="2" charset="0"/>
              </a:rPr>
              <a:t>l stage – we are well respected</a:t>
            </a:r>
            <a:endParaRPr lang="en-US" sz="1000" dirty="0">
              <a:solidFill>
                <a:schemeClr val="tx1"/>
              </a:solidFill>
              <a:latin typeface="Baguet Script" panose="020B0604020202020204" pitchFamily="2" charset="0"/>
            </a:endParaRPr>
          </a:p>
        </p:txBody>
      </p:sp>
      <p:sp>
        <p:nvSpPr>
          <p:cNvPr id="119" name="Text Placeholder 9">
            <a:extLst>
              <a:ext uri="{FF2B5EF4-FFF2-40B4-BE49-F238E27FC236}">
                <a16:creationId xmlns:a16="http://schemas.microsoft.com/office/drawing/2014/main" id="{8B9D99FB-9DED-5D6F-3CCF-E58BF338B485}"/>
              </a:ext>
            </a:extLst>
          </p:cNvPr>
          <p:cNvSpPr txBox="1">
            <a:spLocks/>
          </p:cNvSpPr>
          <p:nvPr/>
        </p:nvSpPr>
        <p:spPr>
          <a:xfrm>
            <a:off x="106497" y="1748411"/>
            <a:ext cx="830088"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Role in national security system could be enhanced</a:t>
            </a:r>
          </a:p>
        </p:txBody>
      </p:sp>
      <p:sp>
        <p:nvSpPr>
          <p:cNvPr id="120" name="Text Placeholder 9">
            <a:extLst>
              <a:ext uri="{FF2B5EF4-FFF2-40B4-BE49-F238E27FC236}">
                <a16:creationId xmlns:a16="http://schemas.microsoft.com/office/drawing/2014/main" id="{D773AC4D-BCFE-8225-F68E-7249E31CFE86}"/>
              </a:ext>
            </a:extLst>
          </p:cNvPr>
          <p:cNvSpPr txBox="1">
            <a:spLocks/>
          </p:cNvSpPr>
          <p:nvPr/>
        </p:nvSpPr>
        <p:spPr>
          <a:xfrm>
            <a:off x="206974" y="3265365"/>
            <a:ext cx="642568" cy="820646"/>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Taken for granted</a:t>
            </a:r>
          </a:p>
        </p:txBody>
      </p:sp>
      <p:sp>
        <p:nvSpPr>
          <p:cNvPr id="121" name="Text Placeholder 9">
            <a:extLst>
              <a:ext uri="{FF2B5EF4-FFF2-40B4-BE49-F238E27FC236}">
                <a16:creationId xmlns:a16="http://schemas.microsoft.com/office/drawing/2014/main" id="{F0C44E85-6265-F762-9465-61EC995BC02C}"/>
              </a:ext>
            </a:extLst>
          </p:cNvPr>
          <p:cNvSpPr txBox="1">
            <a:spLocks/>
          </p:cNvSpPr>
          <p:nvPr/>
        </p:nvSpPr>
        <p:spPr>
          <a:xfrm>
            <a:off x="3835713" y="3975302"/>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Space for new innovations</a:t>
            </a:r>
          </a:p>
        </p:txBody>
      </p:sp>
      <p:sp>
        <p:nvSpPr>
          <p:cNvPr id="122" name="Text Placeholder 9">
            <a:extLst>
              <a:ext uri="{FF2B5EF4-FFF2-40B4-BE49-F238E27FC236}">
                <a16:creationId xmlns:a16="http://schemas.microsoft.com/office/drawing/2014/main" id="{97926F85-3DDE-2E0D-42DD-3B179BD165DF}"/>
              </a:ext>
            </a:extLst>
          </p:cNvPr>
          <p:cNvSpPr txBox="1">
            <a:spLocks/>
          </p:cNvSpPr>
          <p:nvPr/>
        </p:nvSpPr>
        <p:spPr>
          <a:xfrm>
            <a:off x="4895471" y="90424"/>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fontScale="92500"/>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NZ" sz="1000" dirty="0">
                <a:solidFill>
                  <a:schemeClr val="tx1"/>
                </a:solidFill>
                <a:latin typeface="Baguet Script" panose="020B0604020202020204" pitchFamily="2" charset="0"/>
              </a:rPr>
              <a:t>M</a:t>
            </a:r>
            <a:r>
              <a:rPr lang="en-US" sz="1000" dirty="0" err="1">
                <a:solidFill>
                  <a:schemeClr val="tx1"/>
                </a:solidFill>
                <a:latin typeface="Baguet Script" panose="020B0604020202020204" pitchFamily="2" charset="0"/>
              </a:rPr>
              <a:t>ultiple</a:t>
            </a:r>
            <a:r>
              <a:rPr lang="en-US" sz="1000" dirty="0">
                <a:solidFill>
                  <a:schemeClr val="tx1"/>
                </a:solidFill>
                <a:latin typeface="Baguet Script" panose="020B0604020202020204" pitchFamily="2" charset="0"/>
              </a:rPr>
              <a:t> different airspace users with multiple requirements </a:t>
            </a:r>
          </a:p>
        </p:txBody>
      </p:sp>
      <p:sp>
        <p:nvSpPr>
          <p:cNvPr id="123" name="Text Placeholder 9">
            <a:extLst>
              <a:ext uri="{FF2B5EF4-FFF2-40B4-BE49-F238E27FC236}">
                <a16:creationId xmlns:a16="http://schemas.microsoft.com/office/drawing/2014/main" id="{7A6B1FC9-72EC-3A1D-8894-CD2FB28127F3}"/>
              </a:ext>
            </a:extLst>
          </p:cNvPr>
          <p:cNvSpPr txBox="1">
            <a:spLocks/>
          </p:cNvSpPr>
          <p:nvPr/>
        </p:nvSpPr>
        <p:spPr>
          <a:xfrm>
            <a:off x="3128131" y="2531643"/>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fontScale="77500" lnSpcReduction="20000"/>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Essential for ensuring Aotearoa is connected domestically and internationally</a:t>
            </a:r>
          </a:p>
        </p:txBody>
      </p:sp>
      <p:sp>
        <p:nvSpPr>
          <p:cNvPr id="124" name="Text Placeholder 9">
            <a:extLst>
              <a:ext uri="{FF2B5EF4-FFF2-40B4-BE49-F238E27FC236}">
                <a16:creationId xmlns:a16="http://schemas.microsoft.com/office/drawing/2014/main" id="{DBFFF88F-6720-0EE6-B5AA-67D3966DEE20}"/>
              </a:ext>
            </a:extLst>
          </p:cNvPr>
          <p:cNvSpPr txBox="1">
            <a:spLocks/>
          </p:cNvSpPr>
          <p:nvPr/>
        </p:nvSpPr>
        <p:spPr>
          <a:xfrm>
            <a:off x="1626875" y="5944850"/>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Need to prepare for unmanned aircraft</a:t>
            </a:r>
          </a:p>
        </p:txBody>
      </p:sp>
      <p:sp>
        <p:nvSpPr>
          <p:cNvPr id="125" name="Text Placeholder 9">
            <a:extLst>
              <a:ext uri="{FF2B5EF4-FFF2-40B4-BE49-F238E27FC236}">
                <a16:creationId xmlns:a16="http://schemas.microsoft.com/office/drawing/2014/main" id="{BF8F427C-1E90-2FC6-F259-567AEEE3594E}"/>
              </a:ext>
            </a:extLst>
          </p:cNvPr>
          <p:cNvSpPr txBox="1">
            <a:spLocks/>
          </p:cNvSpPr>
          <p:nvPr/>
        </p:nvSpPr>
        <p:spPr>
          <a:xfrm>
            <a:off x="2319853" y="6004744"/>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Airways charging system is satisfactory</a:t>
            </a:r>
          </a:p>
        </p:txBody>
      </p:sp>
      <p:sp>
        <p:nvSpPr>
          <p:cNvPr id="26" name="Text Placeholder 9">
            <a:extLst>
              <a:ext uri="{FF2B5EF4-FFF2-40B4-BE49-F238E27FC236}">
                <a16:creationId xmlns:a16="http://schemas.microsoft.com/office/drawing/2014/main" id="{D887093D-6A10-44E3-B4C4-489129489B3B}"/>
              </a:ext>
            </a:extLst>
          </p:cNvPr>
          <p:cNvSpPr txBox="1">
            <a:spLocks/>
          </p:cNvSpPr>
          <p:nvPr/>
        </p:nvSpPr>
        <p:spPr>
          <a:xfrm>
            <a:off x="10096438" y="955052"/>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What does Govt want?</a:t>
            </a:r>
          </a:p>
        </p:txBody>
      </p:sp>
      <p:sp>
        <p:nvSpPr>
          <p:cNvPr id="127" name="Text Placeholder 9">
            <a:extLst>
              <a:ext uri="{FF2B5EF4-FFF2-40B4-BE49-F238E27FC236}">
                <a16:creationId xmlns:a16="http://schemas.microsoft.com/office/drawing/2014/main" id="{6032818C-7A8C-6878-A5BB-917BE19160A7}"/>
              </a:ext>
            </a:extLst>
          </p:cNvPr>
          <p:cNvSpPr txBox="1">
            <a:spLocks/>
          </p:cNvSpPr>
          <p:nvPr/>
        </p:nvSpPr>
        <p:spPr>
          <a:xfrm>
            <a:off x="11447010" y="737651"/>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General aviation needs better recognition and support</a:t>
            </a:r>
          </a:p>
        </p:txBody>
      </p:sp>
      <p:sp>
        <p:nvSpPr>
          <p:cNvPr id="128" name="Text Placeholder 9">
            <a:extLst>
              <a:ext uri="{FF2B5EF4-FFF2-40B4-BE49-F238E27FC236}">
                <a16:creationId xmlns:a16="http://schemas.microsoft.com/office/drawing/2014/main" id="{12C6728A-D7CC-A2FA-1FEB-7950F37F3C13}"/>
              </a:ext>
            </a:extLst>
          </p:cNvPr>
          <p:cNvSpPr txBox="1">
            <a:spLocks/>
          </p:cNvSpPr>
          <p:nvPr/>
        </p:nvSpPr>
        <p:spPr>
          <a:xfrm>
            <a:off x="880306" y="5938345"/>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Safe and efficient air traffic control service</a:t>
            </a:r>
          </a:p>
        </p:txBody>
      </p:sp>
      <p:sp>
        <p:nvSpPr>
          <p:cNvPr id="129" name="Text Placeholder 9">
            <a:extLst>
              <a:ext uri="{FF2B5EF4-FFF2-40B4-BE49-F238E27FC236}">
                <a16:creationId xmlns:a16="http://schemas.microsoft.com/office/drawing/2014/main" id="{E0B44A2D-FB59-AAB0-A67D-57129BB7A31F}"/>
              </a:ext>
            </a:extLst>
          </p:cNvPr>
          <p:cNvSpPr txBox="1">
            <a:spLocks/>
          </p:cNvSpPr>
          <p:nvPr/>
        </p:nvSpPr>
        <p:spPr>
          <a:xfrm>
            <a:off x="7976971" y="2545002"/>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Conservative</a:t>
            </a:r>
          </a:p>
        </p:txBody>
      </p:sp>
      <p:sp>
        <p:nvSpPr>
          <p:cNvPr id="130" name="Text Placeholder 9">
            <a:extLst>
              <a:ext uri="{FF2B5EF4-FFF2-40B4-BE49-F238E27FC236}">
                <a16:creationId xmlns:a16="http://schemas.microsoft.com/office/drawing/2014/main" id="{BB575C44-2304-91D9-5E88-2777980E1A7B}"/>
              </a:ext>
            </a:extLst>
          </p:cNvPr>
          <p:cNvSpPr txBox="1">
            <a:spLocks/>
          </p:cNvSpPr>
          <p:nvPr/>
        </p:nvSpPr>
        <p:spPr>
          <a:xfrm>
            <a:off x="8833433" y="4433820"/>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fontScale="92500" lnSpcReduction="10000"/>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Moving towards new technology enablers which need policy support   </a:t>
            </a:r>
          </a:p>
        </p:txBody>
      </p:sp>
      <p:sp>
        <p:nvSpPr>
          <p:cNvPr id="131" name="Text Placeholder 9">
            <a:extLst>
              <a:ext uri="{FF2B5EF4-FFF2-40B4-BE49-F238E27FC236}">
                <a16:creationId xmlns:a16="http://schemas.microsoft.com/office/drawing/2014/main" id="{094F3865-D97C-519F-1980-DC6228ECF1DB}"/>
              </a:ext>
            </a:extLst>
          </p:cNvPr>
          <p:cNvSpPr txBox="1">
            <a:spLocks/>
          </p:cNvSpPr>
          <p:nvPr/>
        </p:nvSpPr>
        <p:spPr>
          <a:xfrm>
            <a:off x="72680" y="2518171"/>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fontScale="92500"/>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800" dirty="0">
                <a:solidFill>
                  <a:schemeClr val="tx1"/>
                </a:solidFill>
                <a:latin typeface="Baguet Script" panose="020B0604020202020204" pitchFamily="2" charset="0"/>
              </a:rPr>
              <a:t>We provide a safe efficient service, and have managed through Covid, now we need to innovate for the future</a:t>
            </a:r>
          </a:p>
        </p:txBody>
      </p:sp>
      <p:sp>
        <p:nvSpPr>
          <p:cNvPr id="53" name="Text Placeholder 9">
            <a:extLst>
              <a:ext uri="{FF2B5EF4-FFF2-40B4-BE49-F238E27FC236}">
                <a16:creationId xmlns:a16="http://schemas.microsoft.com/office/drawing/2014/main" id="{F14DE6DB-C918-4CDF-A059-5B907AB983E5}"/>
              </a:ext>
            </a:extLst>
          </p:cNvPr>
          <p:cNvSpPr txBox="1">
            <a:spLocks/>
          </p:cNvSpPr>
          <p:nvPr/>
        </p:nvSpPr>
        <p:spPr>
          <a:xfrm>
            <a:off x="533769" y="5063180"/>
            <a:ext cx="668927" cy="820646"/>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Safe</a:t>
            </a:r>
          </a:p>
        </p:txBody>
      </p:sp>
      <p:sp>
        <p:nvSpPr>
          <p:cNvPr id="33" name="Text Placeholder 9">
            <a:extLst>
              <a:ext uri="{FF2B5EF4-FFF2-40B4-BE49-F238E27FC236}">
                <a16:creationId xmlns:a16="http://schemas.microsoft.com/office/drawing/2014/main" id="{4EF838C6-4822-45DE-87CD-1C34594B8E5E}"/>
              </a:ext>
            </a:extLst>
          </p:cNvPr>
          <p:cNvSpPr txBox="1">
            <a:spLocks/>
          </p:cNvSpPr>
          <p:nvPr/>
        </p:nvSpPr>
        <p:spPr>
          <a:xfrm>
            <a:off x="121838" y="5959348"/>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Safe</a:t>
            </a:r>
          </a:p>
        </p:txBody>
      </p:sp>
      <p:sp>
        <p:nvSpPr>
          <p:cNvPr id="132" name="Text Placeholder 9">
            <a:extLst>
              <a:ext uri="{FF2B5EF4-FFF2-40B4-BE49-F238E27FC236}">
                <a16:creationId xmlns:a16="http://schemas.microsoft.com/office/drawing/2014/main" id="{78DFDD1E-88CF-2B75-4133-40F137F494CB}"/>
              </a:ext>
            </a:extLst>
          </p:cNvPr>
          <p:cNvSpPr txBox="1">
            <a:spLocks/>
          </p:cNvSpPr>
          <p:nvPr/>
        </p:nvSpPr>
        <p:spPr>
          <a:xfrm>
            <a:off x="5879041" y="1615350"/>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Rigid</a:t>
            </a:r>
          </a:p>
        </p:txBody>
      </p:sp>
      <p:sp>
        <p:nvSpPr>
          <p:cNvPr id="133" name="Text Placeholder 9">
            <a:extLst>
              <a:ext uri="{FF2B5EF4-FFF2-40B4-BE49-F238E27FC236}">
                <a16:creationId xmlns:a16="http://schemas.microsoft.com/office/drawing/2014/main" id="{509AE2FE-1FF5-1511-223E-A1081FAA2541}"/>
              </a:ext>
            </a:extLst>
          </p:cNvPr>
          <p:cNvSpPr txBox="1">
            <a:spLocks/>
          </p:cNvSpPr>
          <p:nvPr/>
        </p:nvSpPr>
        <p:spPr>
          <a:xfrm>
            <a:off x="5984784" y="2317752"/>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Unfair</a:t>
            </a:r>
          </a:p>
        </p:txBody>
      </p:sp>
      <p:sp>
        <p:nvSpPr>
          <p:cNvPr id="134" name="Text Placeholder 9">
            <a:extLst>
              <a:ext uri="{FF2B5EF4-FFF2-40B4-BE49-F238E27FC236}">
                <a16:creationId xmlns:a16="http://schemas.microsoft.com/office/drawing/2014/main" id="{7257A3A4-86FC-1010-D6C3-37D2335E3AE6}"/>
              </a:ext>
            </a:extLst>
          </p:cNvPr>
          <p:cNvSpPr txBox="1">
            <a:spLocks/>
          </p:cNvSpPr>
          <p:nvPr/>
        </p:nvSpPr>
        <p:spPr>
          <a:xfrm>
            <a:off x="6023591" y="5206186"/>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Analogue</a:t>
            </a:r>
          </a:p>
        </p:txBody>
      </p:sp>
      <p:sp>
        <p:nvSpPr>
          <p:cNvPr id="135" name="Text Placeholder 9">
            <a:extLst>
              <a:ext uri="{FF2B5EF4-FFF2-40B4-BE49-F238E27FC236}">
                <a16:creationId xmlns:a16="http://schemas.microsoft.com/office/drawing/2014/main" id="{5DDB51DC-BD99-28D5-B7B6-6793AC98D62E}"/>
              </a:ext>
            </a:extLst>
          </p:cNvPr>
          <p:cNvSpPr txBox="1">
            <a:spLocks/>
          </p:cNvSpPr>
          <p:nvPr/>
        </p:nvSpPr>
        <p:spPr>
          <a:xfrm>
            <a:off x="9533538" y="3500936"/>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Resistant to change</a:t>
            </a:r>
          </a:p>
        </p:txBody>
      </p:sp>
      <p:sp>
        <p:nvSpPr>
          <p:cNvPr id="136" name="Text Placeholder 9">
            <a:extLst>
              <a:ext uri="{FF2B5EF4-FFF2-40B4-BE49-F238E27FC236}">
                <a16:creationId xmlns:a16="http://schemas.microsoft.com/office/drawing/2014/main" id="{EF244079-EBEA-09D5-C69A-A23708A1732C}"/>
              </a:ext>
            </a:extLst>
          </p:cNvPr>
          <p:cNvSpPr txBox="1">
            <a:spLocks/>
          </p:cNvSpPr>
          <p:nvPr/>
        </p:nvSpPr>
        <p:spPr>
          <a:xfrm>
            <a:off x="9472687" y="4201981"/>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Not as safe as it could be</a:t>
            </a:r>
          </a:p>
        </p:txBody>
      </p:sp>
      <p:sp>
        <p:nvSpPr>
          <p:cNvPr id="137" name="Text Placeholder 9">
            <a:extLst>
              <a:ext uri="{FF2B5EF4-FFF2-40B4-BE49-F238E27FC236}">
                <a16:creationId xmlns:a16="http://schemas.microsoft.com/office/drawing/2014/main" id="{88AD7933-9523-CD37-1D11-4A10ECE81F61}"/>
              </a:ext>
            </a:extLst>
          </p:cNvPr>
          <p:cNvSpPr txBox="1">
            <a:spLocks/>
          </p:cNvSpPr>
          <p:nvPr/>
        </p:nvSpPr>
        <p:spPr>
          <a:xfrm>
            <a:off x="9492331" y="5059711"/>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Needs more precision nav options</a:t>
            </a:r>
          </a:p>
        </p:txBody>
      </p:sp>
      <p:sp>
        <p:nvSpPr>
          <p:cNvPr id="138" name="Text Placeholder 9">
            <a:extLst>
              <a:ext uri="{FF2B5EF4-FFF2-40B4-BE49-F238E27FC236}">
                <a16:creationId xmlns:a16="http://schemas.microsoft.com/office/drawing/2014/main" id="{17B0882B-6035-CD2E-CB62-8AFE8668121F}"/>
              </a:ext>
            </a:extLst>
          </p:cNvPr>
          <p:cNvSpPr txBox="1">
            <a:spLocks/>
          </p:cNvSpPr>
          <p:nvPr/>
        </p:nvSpPr>
        <p:spPr>
          <a:xfrm>
            <a:off x="9454847" y="5912220"/>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Lacking resilience</a:t>
            </a:r>
          </a:p>
        </p:txBody>
      </p:sp>
      <p:sp>
        <p:nvSpPr>
          <p:cNvPr id="139" name="Text Placeholder 9">
            <a:extLst>
              <a:ext uri="{FF2B5EF4-FFF2-40B4-BE49-F238E27FC236}">
                <a16:creationId xmlns:a16="http://schemas.microsoft.com/office/drawing/2014/main" id="{06E6D2B0-55C3-EEC3-AED9-E16F2D3E44EB}"/>
              </a:ext>
            </a:extLst>
          </p:cNvPr>
          <p:cNvSpPr txBox="1">
            <a:spLocks/>
          </p:cNvSpPr>
          <p:nvPr/>
        </p:nvSpPr>
        <p:spPr>
          <a:xfrm>
            <a:off x="10246659" y="3317463"/>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Designed for traditional users</a:t>
            </a:r>
          </a:p>
        </p:txBody>
      </p:sp>
      <p:sp>
        <p:nvSpPr>
          <p:cNvPr id="140" name="Text Placeholder 9">
            <a:extLst>
              <a:ext uri="{FF2B5EF4-FFF2-40B4-BE49-F238E27FC236}">
                <a16:creationId xmlns:a16="http://schemas.microsoft.com/office/drawing/2014/main" id="{62C7D779-2A56-D98B-972F-08947A968E43}"/>
              </a:ext>
            </a:extLst>
          </p:cNvPr>
          <p:cNvSpPr txBox="1">
            <a:spLocks/>
          </p:cNvSpPr>
          <p:nvPr/>
        </p:nvSpPr>
        <p:spPr>
          <a:xfrm>
            <a:off x="10202465" y="4002644"/>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900" dirty="0">
                <a:solidFill>
                  <a:schemeClr val="tx1"/>
                </a:solidFill>
                <a:latin typeface="Baguet Script" panose="020B0604020202020204" pitchFamily="2" charset="0"/>
              </a:rPr>
              <a:t>Unwelcoming</a:t>
            </a:r>
          </a:p>
        </p:txBody>
      </p:sp>
      <p:sp>
        <p:nvSpPr>
          <p:cNvPr id="112" name="Text Placeholder 9">
            <a:extLst>
              <a:ext uri="{FF2B5EF4-FFF2-40B4-BE49-F238E27FC236}">
                <a16:creationId xmlns:a16="http://schemas.microsoft.com/office/drawing/2014/main" id="{1527185F-D097-FECC-5171-B77A54C5922A}"/>
              </a:ext>
            </a:extLst>
          </p:cNvPr>
          <p:cNvSpPr txBox="1">
            <a:spLocks/>
          </p:cNvSpPr>
          <p:nvPr/>
        </p:nvSpPr>
        <p:spPr>
          <a:xfrm>
            <a:off x="10145168" y="4596033"/>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NZ" sz="1000" dirty="0">
                <a:solidFill>
                  <a:schemeClr val="tx1"/>
                </a:solidFill>
                <a:latin typeface="Baguet Script" panose="020B0604020202020204" pitchFamily="2" charset="0"/>
              </a:rPr>
              <a:t>O</a:t>
            </a:r>
            <a:r>
              <a:rPr lang="en-US" sz="1000" dirty="0" err="1">
                <a:solidFill>
                  <a:schemeClr val="tx1"/>
                </a:solidFill>
                <a:latin typeface="Baguet Script" panose="020B0604020202020204" pitchFamily="2" charset="0"/>
              </a:rPr>
              <a:t>bligations</a:t>
            </a:r>
            <a:r>
              <a:rPr lang="en-US" sz="1000" dirty="0">
                <a:solidFill>
                  <a:schemeClr val="tx1"/>
                </a:solidFill>
                <a:latin typeface="Baguet Script" panose="020B0604020202020204" pitchFamily="2" charset="0"/>
              </a:rPr>
              <a:t> to Pacific</a:t>
            </a:r>
          </a:p>
        </p:txBody>
      </p:sp>
      <p:sp>
        <p:nvSpPr>
          <p:cNvPr id="141" name="Text Placeholder 9">
            <a:extLst>
              <a:ext uri="{FF2B5EF4-FFF2-40B4-BE49-F238E27FC236}">
                <a16:creationId xmlns:a16="http://schemas.microsoft.com/office/drawing/2014/main" id="{D0222B65-F058-F310-FC99-94CD70321132}"/>
              </a:ext>
            </a:extLst>
          </p:cNvPr>
          <p:cNvSpPr txBox="1">
            <a:spLocks/>
          </p:cNvSpPr>
          <p:nvPr/>
        </p:nvSpPr>
        <p:spPr>
          <a:xfrm>
            <a:off x="11456822" y="3678418"/>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Biased to certain traffic types</a:t>
            </a:r>
          </a:p>
        </p:txBody>
      </p:sp>
      <p:sp>
        <p:nvSpPr>
          <p:cNvPr id="142" name="Text Placeholder 9">
            <a:extLst>
              <a:ext uri="{FF2B5EF4-FFF2-40B4-BE49-F238E27FC236}">
                <a16:creationId xmlns:a16="http://schemas.microsoft.com/office/drawing/2014/main" id="{2C65843D-2608-EBBF-365D-AABA9759EC50}"/>
              </a:ext>
            </a:extLst>
          </p:cNvPr>
          <p:cNvSpPr txBox="1">
            <a:spLocks/>
          </p:cNvSpPr>
          <p:nvPr/>
        </p:nvSpPr>
        <p:spPr>
          <a:xfrm>
            <a:off x="5977385" y="5912220"/>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NZ" sz="1000" dirty="0">
                <a:solidFill>
                  <a:schemeClr val="tx1"/>
                </a:solidFill>
                <a:latin typeface="Baguet Script" panose="020B0604020202020204" pitchFamily="2" charset="0"/>
              </a:rPr>
              <a:t>S</a:t>
            </a:r>
            <a:r>
              <a:rPr lang="en-US" sz="1000" dirty="0" err="1">
                <a:solidFill>
                  <a:schemeClr val="tx1"/>
                </a:solidFill>
                <a:latin typeface="Baguet Script" panose="020B0604020202020204" pitchFamily="2" charset="0"/>
              </a:rPr>
              <a:t>tatic</a:t>
            </a:r>
            <a:r>
              <a:rPr lang="en-US" sz="1000" dirty="0">
                <a:solidFill>
                  <a:schemeClr val="tx1"/>
                </a:solidFill>
                <a:latin typeface="Baguet Script" panose="020B0604020202020204" pitchFamily="2" charset="0"/>
              </a:rPr>
              <a:t> (slow to change)</a:t>
            </a:r>
          </a:p>
        </p:txBody>
      </p:sp>
      <p:sp>
        <p:nvSpPr>
          <p:cNvPr id="143" name="Text Placeholder 9">
            <a:extLst>
              <a:ext uri="{FF2B5EF4-FFF2-40B4-BE49-F238E27FC236}">
                <a16:creationId xmlns:a16="http://schemas.microsoft.com/office/drawing/2014/main" id="{C7A80C7B-B72F-7BC3-581D-668349993B90}"/>
              </a:ext>
            </a:extLst>
          </p:cNvPr>
          <p:cNvSpPr txBox="1">
            <a:spLocks/>
          </p:cNvSpPr>
          <p:nvPr/>
        </p:nvSpPr>
        <p:spPr>
          <a:xfrm>
            <a:off x="10863624" y="3547260"/>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Low-volume</a:t>
            </a:r>
          </a:p>
        </p:txBody>
      </p:sp>
      <p:sp>
        <p:nvSpPr>
          <p:cNvPr id="144" name="Text Placeholder 9">
            <a:extLst>
              <a:ext uri="{FF2B5EF4-FFF2-40B4-BE49-F238E27FC236}">
                <a16:creationId xmlns:a16="http://schemas.microsoft.com/office/drawing/2014/main" id="{63E0664C-D843-FB53-2DB4-CF2CC7C9015A}"/>
              </a:ext>
            </a:extLst>
          </p:cNvPr>
          <p:cNvSpPr txBox="1">
            <a:spLocks/>
          </p:cNvSpPr>
          <p:nvPr/>
        </p:nvSpPr>
        <p:spPr>
          <a:xfrm>
            <a:off x="10822514" y="4048968"/>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Mixed direction</a:t>
            </a:r>
          </a:p>
        </p:txBody>
      </p:sp>
      <p:sp>
        <p:nvSpPr>
          <p:cNvPr id="145" name="Text Placeholder 9">
            <a:extLst>
              <a:ext uri="{FF2B5EF4-FFF2-40B4-BE49-F238E27FC236}">
                <a16:creationId xmlns:a16="http://schemas.microsoft.com/office/drawing/2014/main" id="{93F84AE9-7FDF-E7B5-4661-17E6BEE88477}"/>
              </a:ext>
            </a:extLst>
          </p:cNvPr>
          <p:cNvSpPr txBox="1">
            <a:spLocks/>
          </p:cNvSpPr>
          <p:nvPr/>
        </p:nvSpPr>
        <p:spPr>
          <a:xfrm>
            <a:off x="10826564" y="4581298"/>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Analogue</a:t>
            </a:r>
          </a:p>
        </p:txBody>
      </p:sp>
      <p:sp>
        <p:nvSpPr>
          <p:cNvPr id="111" name="Text Placeholder 9">
            <a:extLst>
              <a:ext uri="{FF2B5EF4-FFF2-40B4-BE49-F238E27FC236}">
                <a16:creationId xmlns:a16="http://schemas.microsoft.com/office/drawing/2014/main" id="{1472FD28-E04D-228F-8792-8A0386B00B17}"/>
              </a:ext>
            </a:extLst>
          </p:cNvPr>
          <p:cNvSpPr txBox="1">
            <a:spLocks/>
          </p:cNvSpPr>
          <p:nvPr/>
        </p:nvSpPr>
        <p:spPr>
          <a:xfrm>
            <a:off x="10151875" y="5363759"/>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Insufficient govt investment</a:t>
            </a:r>
          </a:p>
        </p:txBody>
      </p:sp>
      <p:sp>
        <p:nvSpPr>
          <p:cNvPr id="146" name="Text Placeholder 9">
            <a:extLst>
              <a:ext uri="{FF2B5EF4-FFF2-40B4-BE49-F238E27FC236}">
                <a16:creationId xmlns:a16="http://schemas.microsoft.com/office/drawing/2014/main" id="{34F2DB65-6ECC-14B6-FA70-12B30547B313}"/>
              </a:ext>
            </a:extLst>
          </p:cNvPr>
          <p:cNvSpPr txBox="1">
            <a:spLocks/>
          </p:cNvSpPr>
          <p:nvPr/>
        </p:nvSpPr>
        <p:spPr>
          <a:xfrm>
            <a:off x="1583553" y="682225"/>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Inefficient</a:t>
            </a:r>
          </a:p>
        </p:txBody>
      </p:sp>
      <p:sp>
        <p:nvSpPr>
          <p:cNvPr id="147" name="Text Placeholder 9">
            <a:extLst>
              <a:ext uri="{FF2B5EF4-FFF2-40B4-BE49-F238E27FC236}">
                <a16:creationId xmlns:a16="http://schemas.microsoft.com/office/drawing/2014/main" id="{70229EFE-337B-9980-C07F-58DB7629E3B3}"/>
              </a:ext>
            </a:extLst>
          </p:cNvPr>
          <p:cNvSpPr txBox="1">
            <a:spLocks/>
          </p:cNvSpPr>
          <p:nvPr/>
        </p:nvSpPr>
        <p:spPr>
          <a:xfrm>
            <a:off x="10100451" y="5969018"/>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Inflexible</a:t>
            </a:r>
          </a:p>
        </p:txBody>
      </p:sp>
      <p:sp>
        <p:nvSpPr>
          <p:cNvPr id="148" name="Text Placeholder 9">
            <a:extLst>
              <a:ext uri="{FF2B5EF4-FFF2-40B4-BE49-F238E27FC236}">
                <a16:creationId xmlns:a16="http://schemas.microsoft.com/office/drawing/2014/main" id="{BD467C1C-1D2C-5A56-FC60-993C8FA409B3}"/>
              </a:ext>
            </a:extLst>
          </p:cNvPr>
          <p:cNvSpPr txBox="1">
            <a:spLocks/>
          </p:cNvSpPr>
          <p:nvPr/>
        </p:nvSpPr>
        <p:spPr>
          <a:xfrm>
            <a:off x="6530393" y="1409022"/>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Lack of innovation</a:t>
            </a:r>
          </a:p>
        </p:txBody>
      </p:sp>
      <p:sp>
        <p:nvSpPr>
          <p:cNvPr id="149" name="Text Placeholder 9">
            <a:extLst>
              <a:ext uri="{FF2B5EF4-FFF2-40B4-BE49-F238E27FC236}">
                <a16:creationId xmlns:a16="http://schemas.microsoft.com/office/drawing/2014/main" id="{CFA03346-AC43-F87A-9CF7-640B1CB3A327}"/>
              </a:ext>
            </a:extLst>
          </p:cNvPr>
          <p:cNvSpPr txBox="1">
            <a:spLocks/>
          </p:cNvSpPr>
          <p:nvPr/>
        </p:nvSpPr>
        <p:spPr>
          <a:xfrm>
            <a:off x="112480" y="280109"/>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Commercial focused rather than service focused</a:t>
            </a:r>
          </a:p>
        </p:txBody>
      </p:sp>
      <p:sp>
        <p:nvSpPr>
          <p:cNvPr id="150" name="Text Placeholder 9">
            <a:extLst>
              <a:ext uri="{FF2B5EF4-FFF2-40B4-BE49-F238E27FC236}">
                <a16:creationId xmlns:a16="http://schemas.microsoft.com/office/drawing/2014/main" id="{B1BE4D4D-B93F-1776-ACFF-A827BF4CF6FC}"/>
              </a:ext>
            </a:extLst>
          </p:cNvPr>
          <p:cNvSpPr txBox="1">
            <a:spLocks/>
          </p:cNvSpPr>
          <p:nvPr/>
        </p:nvSpPr>
        <p:spPr>
          <a:xfrm>
            <a:off x="3755644" y="1992661"/>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Overly structured</a:t>
            </a:r>
          </a:p>
        </p:txBody>
      </p:sp>
      <p:sp>
        <p:nvSpPr>
          <p:cNvPr id="152" name="Text Placeholder 9">
            <a:extLst>
              <a:ext uri="{FF2B5EF4-FFF2-40B4-BE49-F238E27FC236}">
                <a16:creationId xmlns:a16="http://schemas.microsoft.com/office/drawing/2014/main" id="{6EBCE168-8398-9F7F-4CD2-119A2AB01FF8}"/>
              </a:ext>
            </a:extLst>
          </p:cNvPr>
          <p:cNvSpPr txBox="1">
            <a:spLocks/>
          </p:cNvSpPr>
          <p:nvPr/>
        </p:nvSpPr>
        <p:spPr>
          <a:xfrm>
            <a:off x="2866118" y="4530876"/>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NZ" sz="1050" dirty="0">
                <a:solidFill>
                  <a:schemeClr val="tx1"/>
                </a:solidFill>
                <a:latin typeface="Baguet Script" panose="020B0604020202020204" pitchFamily="2" charset="0"/>
              </a:rPr>
              <a:t>Monopoly</a:t>
            </a:r>
            <a:endParaRPr lang="en-US" sz="1200" dirty="0">
              <a:solidFill>
                <a:schemeClr val="tx1"/>
              </a:solidFill>
              <a:latin typeface="Baguet Script" panose="020B0604020202020204" pitchFamily="2" charset="0"/>
            </a:endParaRPr>
          </a:p>
        </p:txBody>
      </p:sp>
      <p:sp>
        <p:nvSpPr>
          <p:cNvPr id="153" name="Text Placeholder 9">
            <a:extLst>
              <a:ext uri="{FF2B5EF4-FFF2-40B4-BE49-F238E27FC236}">
                <a16:creationId xmlns:a16="http://schemas.microsoft.com/office/drawing/2014/main" id="{57034FA0-8DAC-9F42-20DE-8D9D314AC3BB}"/>
              </a:ext>
            </a:extLst>
          </p:cNvPr>
          <p:cNvSpPr txBox="1">
            <a:spLocks/>
          </p:cNvSpPr>
          <p:nvPr/>
        </p:nvSpPr>
        <p:spPr>
          <a:xfrm>
            <a:off x="10827509" y="5131966"/>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Lacking resource</a:t>
            </a:r>
          </a:p>
        </p:txBody>
      </p:sp>
      <p:sp>
        <p:nvSpPr>
          <p:cNvPr id="154" name="Text Placeholder 9">
            <a:extLst>
              <a:ext uri="{FF2B5EF4-FFF2-40B4-BE49-F238E27FC236}">
                <a16:creationId xmlns:a16="http://schemas.microsoft.com/office/drawing/2014/main" id="{5F533470-14A4-1C16-E4F3-EEFD00D2E2BA}"/>
              </a:ext>
            </a:extLst>
          </p:cNvPr>
          <p:cNvSpPr txBox="1">
            <a:spLocks/>
          </p:cNvSpPr>
          <p:nvPr/>
        </p:nvSpPr>
        <p:spPr>
          <a:xfrm>
            <a:off x="10731717" y="5874603"/>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Traditional</a:t>
            </a:r>
          </a:p>
        </p:txBody>
      </p:sp>
      <p:sp>
        <p:nvSpPr>
          <p:cNvPr id="30" name="Text Placeholder 9">
            <a:extLst>
              <a:ext uri="{FF2B5EF4-FFF2-40B4-BE49-F238E27FC236}">
                <a16:creationId xmlns:a16="http://schemas.microsoft.com/office/drawing/2014/main" id="{91B16C2E-BAF9-4BEA-8A4A-12A18C6A2F0B}"/>
              </a:ext>
            </a:extLst>
          </p:cNvPr>
          <p:cNvSpPr txBox="1">
            <a:spLocks/>
          </p:cNvSpPr>
          <p:nvPr/>
        </p:nvSpPr>
        <p:spPr>
          <a:xfrm>
            <a:off x="7273405" y="2024197"/>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Structure is inhibitor</a:t>
            </a:r>
          </a:p>
        </p:txBody>
      </p:sp>
      <p:sp>
        <p:nvSpPr>
          <p:cNvPr id="27" name="Text Placeholder 9">
            <a:extLst>
              <a:ext uri="{FF2B5EF4-FFF2-40B4-BE49-F238E27FC236}">
                <a16:creationId xmlns:a16="http://schemas.microsoft.com/office/drawing/2014/main" id="{F341BE97-1C0D-428F-A199-6B2FD3C0BE48}"/>
              </a:ext>
            </a:extLst>
          </p:cNvPr>
          <p:cNvSpPr txBox="1">
            <a:spLocks/>
          </p:cNvSpPr>
          <p:nvPr/>
        </p:nvSpPr>
        <p:spPr>
          <a:xfrm>
            <a:off x="7307512" y="2543552"/>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dirty="0">
                <a:solidFill>
                  <a:schemeClr val="tx1"/>
                </a:solidFill>
                <a:latin typeface="Baguet Script" panose="020B0604020202020204" pitchFamily="2" charset="0"/>
              </a:rPr>
              <a:t>$</a:t>
            </a:r>
          </a:p>
        </p:txBody>
      </p:sp>
      <p:sp>
        <p:nvSpPr>
          <p:cNvPr id="42" name="Text Placeholder 9">
            <a:extLst>
              <a:ext uri="{FF2B5EF4-FFF2-40B4-BE49-F238E27FC236}">
                <a16:creationId xmlns:a16="http://schemas.microsoft.com/office/drawing/2014/main" id="{DCADFD6F-C4A9-4E95-A195-484A9EEEC1BC}"/>
              </a:ext>
            </a:extLst>
          </p:cNvPr>
          <p:cNvSpPr txBox="1">
            <a:spLocks/>
          </p:cNvSpPr>
          <p:nvPr/>
        </p:nvSpPr>
        <p:spPr>
          <a:xfrm>
            <a:off x="6651582" y="2788033"/>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About to explode with ET</a:t>
            </a:r>
          </a:p>
        </p:txBody>
      </p:sp>
      <p:sp>
        <p:nvSpPr>
          <p:cNvPr id="155" name="Text Placeholder 9">
            <a:extLst>
              <a:ext uri="{FF2B5EF4-FFF2-40B4-BE49-F238E27FC236}">
                <a16:creationId xmlns:a16="http://schemas.microsoft.com/office/drawing/2014/main" id="{3A6C9D97-BE50-9B00-CD42-AA504EDE8B88}"/>
              </a:ext>
            </a:extLst>
          </p:cNvPr>
          <p:cNvSpPr txBox="1">
            <a:spLocks/>
          </p:cNvSpPr>
          <p:nvPr/>
        </p:nvSpPr>
        <p:spPr>
          <a:xfrm>
            <a:off x="6589381" y="1990876"/>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No connection with industry</a:t>
            </a:r>
          </a:p>
        </p:txBody>
      </p:sp>
      <p:sp>
        <p:nvSpPr>
          <p:cNvPr id="156" name="Text Placeholder 9">
            <a:extLst>
              <a:ext uri="{FF2B5EF4-FFF2-40B4-BE49-F238E27FC236}">
                <a16:creationId xmlns:a16="http://schemas.microsoft.com/office/drawing/2014/main" id="{399E4FD1-A5C8-F16F-4CB6-58178D1F38AC}"/>
              </a:ext>
            </a:extLst>
          </p:cNvPr>
          <p:cNvSpPr txBox="1">
            <a:spLocks/>
          </p:cNvSpPr>
          <p:nvPr/>
        </p:nvSpPr>
        <p:spPr>
          <a:xfrm>
            <a:off x="7988298" y="1914237"/>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Lack of direction</a:t>
            </a:r>
          </a:p>
        </p:txBody>
      </p:sp>
      <p:sp>
        <p:nvSpPr>
          <p:cNvPr id="157" name="Text Placeholder 9">
            <a:extLst>
              <a:ext uri="{FF2B5EF4-FFF2-40B4-BE49-F238E27FC236}">
                <a16:creationId xmlns:a16="http://schemas.microsoft.com/office/drawing/2014/main" id="{0BDEC132-438F-DE4E-5757-8E4C8DFD4594}"/>
              </a:ext>
            </a:extLst>
          </p:cNvPr>
          <p:cNvSpPr txBox="1">
            <a:spLocks/>
          </p:cNvSpPr>
          <p:nvPr/>
        </p:nvSpPr>
        <p:spPr>
          <a:xfrm>
            <a:off x="7950365" y="1265703"/>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Analogue</a:t>
            </a:r>
          </a:p>
        </p:txBody>
      </p:sp>
      <p:sp>
        <p:nvSpPr>
          <p:cNvPr id="158" name="Text Placeholder 9">
            <a:extLst>
              <a:ext uri="{FF2B5EF4-FFF2-40B4-BE49-F238E27FC236}">
                <a16:creationId xmlns:a16="http://schemas.microsoft.com/office/drawing/2014/main" id="{9D52F701-A6C1-A534-7877-738FE45499F7}"/>
              </a:ext>
            </a:extLst>
          </p:cNvPr>
          <p:cNvSpPr txBox="1">
            <a:spLocks/>
          </p:cNvSpPr>
          <p:nvPr/>
        </p:nvSpPr>
        <p:spPr>
          <a:xfrm>
            <a:off x="9376692" y="1194583"/>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Segregated</a:t>
            </a:r>
          </a:p>
        </p:txBody>
      </p:sp>
      <p:sp>
        <p:nvSpPr>
          <p:cNvPr id="159" name="Text Placeholder 9">
            <a:extLst>
              <a:ext uri="{FF2B5EF4-FFF2-40B4-BE49-F238E27FC236}">
                <a16:creationId xmlns:a16="http://schemas.microsoft.com/office/drawing/2014/main" id="{5A7E43BE-8F88-ACDE-211F-586E8EB11089}"/>
              </a:ext>
            </a:extLst>
          </p:cNvPr>
          <p:cNvSpPr txBox="1">
            <a:spLocks/>
          </p:cNvSpPr>
          <p:nvPr/>
        </p:nvSpPr>
        <p:spPr>
          <a:xfrm>
            <a:off x="8682165" y="1355280"/>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Defined by airports </a:t>
            </a:r>
          </a:p>
        </p:txBody>
      </p:sp>
      <p:sp>
        <p:nvSpPr>
          <p:cNvPr id="160" name="Text Placeholder 9">
            <a:extLst>
              <a:ext uri="{FF2B5EF4-FFF2-40B4-BE49-F238E27FC236}">
                <a16:creationId xmlns:a16="http://schemas.microsoft.com/office/drawing/2014/main" id="{5CD003BE-9AE4-5BAA-746F-901FF09CBCEE}"/>
              </a:ext>
            </a:extLst>
          </p:cNvPr>
          <p:cNvSpPr txBox="1">
            <a:spLocks/>
          </p:cNvSpPr>
          <p:nvPr/>
        </p:nvSpPr>
        <p:spPr>
          <a:xfrm>
            <a:off x="3889194" y="1324910"/>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Incohesive</a:t>
            </a:r>
          </a:p>
        </p:txBody>
      </p:sp>
    </p:spTree>
    <p:extLst>
      <p:ext uri="{BB962C8B-B14F-4D97-AF65-F5344CB8AC3E}">
        <p14:creationId xmlns:p14="http://schemas.microsoft.com/office/powerpoint/2010/main" val="4170018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A121F-1C84-4906-BBAD-DCFB8A206304}"/>
              </a:ext>
            </a:extLst>
          </p:cNvPr>
          <p:cNvSpPr>
            <a:spLocks noGrp="1"/>
          </p:cNvSpPr>
          <p:nvPr>
            <p:ph type="title"/>
          </p:nvPr>
        </p:nvSpPr>
        <p:spPr/>
        <p:txBody>
          <a:bodyPr/>
          <a:lstStyle/>
          <a:p>
            <a:r>
              <a:rPr lang="en-NZ" dirty="0"/>
              <a:t>Themes </a:t>
            </a:r>
            <a:r>
              <a:rPr lang="en-NZ" i="1" dirty="0"/>
              <a:t>built by the secretariat based on reference group post-its</a:t>
            </a:r>
            <a:endParaRPr lang="en-NZ" dirty="0"/>
          </a:p>
        </p:txBody>
      </p:sp>
      <p:sp>
        <p:nvSpPr>
          <p:cNvPr id="3" name="Text Placeholder 2">
            <a:extLst>
              <a:ext uri="{FF2B5EF4-FFF2-40B4-BE49-F238E27FC236}">
                <a16:creationId xmlns:a16="http://schemas.microsoft.com/office/drawing/2014/main" id="{F789235E-D9DF-411F-ACFD-34BDC66D9EE2}"/>
              </a:ext>
            </a:extLst>
          </p:cNvPr>
          <p:cNvSpPr>
            <a:spLocks noGrp="1"/>
          </p:cNvSpPr>
          <p:nvPr>
            <p:ph type="body" sz="quarter" idx="13"/>
          </p:nvPr>
        </p:nvSpPr>
        <p:spPr>
          <a:xfrm>
            <a:off x="1066799" y="1828800"/>
            <a:ext cx="9218023" cy="3987800"/>
          </a:xfrm>
        </p:spPr>
        <p:txBody>
          <a:bodyPr/>
          <a:lstStyle/>
          <a:p>
            <a:r>
              <a:rPr lang="en-NZ" dirty="0"/>
              <a:t>Focused on safety </a:t>
            </a:r>
            <a:r>
              <a:rPr lang="en-NZ" i="1" dirty="0"/>
              <a:t>and </a:t>
            </a:r>
            <a:r>
              <a:rPr lang="en-NZ" dirty="0"/>
              <a:t>risk averse</a:t>
            </a:r>
          </a:p>
          <a:p>
            <a:r>
              <a:rPr lang="en-NZ" dirty="0"/>
              <a:t>A critical national asset and infrastructure </a:t>
            </a:r>
            <a:r>
              <a:rPr lang="en-NZ" i="1" dirty="0"/>
              <a:t>and </a:t>
            </a:r>
            <a:r>
              <a:rPr lang="en-NZ" dirty="0"/>
              <a:t>taken for granted</a:t>
            </a:r>
          </a:p>
          <a:p>
            <a:r>
              <a:rPr lang="en-NZ" dirty="0"/>
              <a:t>Huge potential for innovation </a:t>
            </a:r>
            <a:r>
              <a:rPr lang="en-NZ" i="1" dirty="0"/>
              <a:t>and </a:t>
            </a:r>
            <a:r>
              <a:rPr lang="en-NZ" dirty="0"/>
              <a:t>struggling to evolve</a:t>
            </a:r>
          </a:p>
          <a:p>
            <a:r>
              <a:rPr lang="en-NZ" dirty="0"/>
              <a:t>Significant potential for delivering national interest </a:t>
            </a:r>
            <a:r>
              <a:rPr lang="en-NZ" i="1" dirty="0"/>
              <a:t>and</a:t>
            </a:r>
            <a:r>
              <a:rPr lang="en-NZ" dirty="0"/>
              <a:t> not resourced to realise benefits</a:t>
            </a:r>
          </a:p>
          <a:p>
            <a:r>
              <a:rPr lang="en-NZ" dirty="0"/>
              <a:t>Well-regarded internationally </a:t>
            </a:r>
            <a:r>
              <a:rPr lang="en-NZ" i="1" dirty="0"/>
              <a:t>and</a:t>
            </a:r>
            <a:r>
              <a:rPr lang="en-NZ" dirty="0"/>
              <a:t> invisible to New Zealanders </a:t>
            </a:r>
          </a:p>
          <a:p>
            <a:r>
              <a:rPr lang="en-NZ" dirty="0"/>
              <a:t>Strategically vital </a:t>
            </a:r>
            <a:r>
              <a:rPr lang="en-NZ" i="1" dirty="0"/>
              <a:t>and </a:t>
            </a:r>
            <a:r>
              <a:rPr lang="en-NZ" dirty="0"/>
              <a:t>lacking a unifying vision</a:t>
            </a:r>
          </a:p>
          <a:p>
            <a:r>
              <a:rPr lang="en-NZ" dirty="0"/>
              <a:t>An essential part of security and resilience </a:t>
            </a:r>
            <a:r>
              <a:rPr lang="en-NZ" i="1" dirty="0"/>
              <a:t>and</a:t>
            </a:r>
            <a:r>
              <a:rPr lang="en-NZ" dirty="0"/>
              <a:t> vulnerable to threats</a:t>
            </a:r>
          </a:p>
          <a:p>
            <a:r>
              <a:rPr lang="en-NZ" dirty="0"/>
              <a:t>Full of energy and commitment </a:t>
            </a:r>
            <a:r>
              <a:rPr lang="en-NZ" i="1" dirty="0"/>
              <a:t>and </a:t>
            </a:r>
            <a:r>
              <a:rPr lang="en-NZ" dirty="0"/>
              <a:t>struggling for capacity and capability</a:t>
            </a:r>
          </a:p>
          <a:p>
            <a:r>
              <a:rPr lang="en-NZ" dirty="0"/>
              <a:t>Relies on a system approach </a:t>
            </a:r>
            <a:r>
              <a:rPr lang="en-NZ" i="1" dirty="0"/>
              <a:t>and</a:t>
            </a:r>
            <a:r>
              <a:rPr lang="en-NZ" dirty="0"/>
              <a:t> is fragmented and siloed</a:t>
            </a:r>
          </a:p>
          <a:p>
            <a:r>
              <a:rPr lang="en-NZ" dirty="0"/>
              <a:t>User pays generally accepted </a:t>
            </a:r>
            <a:r>
              <a:rPr lang="en-NZ" i="1" dirty="0"/>
              <a:t>and </a:t>
            </a:r>
            <a:r>
              <a:rPr lang="en-NZ" dirty="0"/>
              <a:t>system level funding mechanism are not well understood </a:t>
            </a:r>
          </a:p>
          <a:p>
            <a:pPr marL="0" indent="0">
              <a:buNone/>
            </a:pPr>
            <a:endParaRPr lang="en-NZ" dirty="0"/>
          </a:p>
          <a:p>
            <a:endParaRPr lang="en-NZ" dirty="0"/>
          </a:p>
          <a:p>
            <a:endParaRPr lang="en-NZ" dirty="0"/>
          </a:p>
          <a:p>
            <a:endParaRPr lang="en-NZ" dirty="0"/>
          </a:p>
          <a:p>
            <a:endParaRPr lang="en-NZ" dirty="0"/>
          </a:p>
        </p:txBody>
      </p:sp>
      <p:sp>
        <p:nvSpPr>
          <p:cNvPr id="4" name="Title 1">
            <a:extLst>
              <a:ext uri="{FF2B5EF4-FFF2-40B4-BE49-F238E27FC236}">
                <a16:creationId xmlns:a16="http://schemas.microsoft.com/office/drawing/2014/main" id="{6DB3C9E4-B5EC-4C3B-B82F-777442AE135F}"/>
              </a:ext>
            </a:extLst>
          </p:cNvPr>
          <p:cNvSpPr txBox="1">
            <a:spLocks/>
          </p:cNvSpPr>
          <p:nvPr/>
        </p:nvSpPr>
        <p:spPr>
          <a:xfrm>
            <a:off x="1066800" y="866774"/>
            <a:ext cx="10287000" cy="460375"/>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000" b="1" kern="1200" cap="all" baseline="0">
                <a:solidFill>
                  <a:schemeClr val="tx2"/>
                </a:solidFill>
                <a:latin typeface="+mj-lt"/>
                <a:ea typeface="+mj-ea"/>
                <a:cs typeface="+mj-cs"/>
              </a:defRPr>
            </a:lvl1pPr>
          </a:lstStyle>
          <a:p>
            <a:r>
              <a:rPr lang="en-NZ" dirty="0"/>
              <a:t>The air navigation system is….</a:t>
            </a:r>
          </a:p>
        </p:txBody>
      </p:sp>
    </p:spTree>
    <p:extLst>
      <p:ext uri="{BB962C8B-B14F-4D97-AF65-F5344CB8AC3E}">
        <p14:creationId xmlns:p14="http://schemas.microsoft.com/office/powerpoint/2010/main" val="1823033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CB9B4D-D0BB-4629-B927-6BFE044C220E}"/>
              </a:ext>
            </a:extLst>
          </p:cNvPr>
          <p:cNvSpPr>
            <a:spLocks noGrp="1"/>
          </p:cNvSpPr>
          <p:nvPr>
            <p:ph type="title"/>
          </p:nvPr>
        </p:nvSpPr>
        <p:spPr>
          <a:xfrm>
            <a:off x="1130808" y="2340229"/>
            <a:ext cx="10287000" cy="460375"/>
          </a:xfrm>
        </p:spPr>
        <p:txBody>
          <a:bodyPr>
            <a:noAutofit/>
          </a:bodyPr>
          <a:lstStyle/>
          <a:p>
            <a:r>
              <a:rPr lang="en-NZ" sz="4000" dirty="0"/>
              <a:t>From Current to future state</a:t>
            </a:r>
          </a:p>
        </p:txBody>
      </p:sp>
    </p:spTree>
    <p:extLst>
      <p:ext uri="{BB962C8B-B14F-4D97-AF65-F5344CB8AC3E}">
        <p14:creationId xmlns:p14="http://schemas.microsoft.com/office/powerpoint/2010/main" val="3745830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4C7112-E44D-43E7-B924-4B43D1BB25B0}"/>
              </a:ext>
            </a:extLst>
          </p:cNvPr>
          <p:cNvSpPr>
            <a:spLocks noGrp="1"/>
          </p:cNvSpPr>
          <p:nvPr>
            <p:ph type="body" sz="quarter" idx="13"/>
          </p:nvPr>
        </p:nvSpPr>
        <p:spPr>
          <a:xfrm>
            <a:off x="830872" y="1459931"/>
            <a:ext cx="10886872" cy="5039074"/>
          </a:xfrm>
        </p:spPr>
        <p:txBody>
          <a:bodyPr>
            <a:normAutofit lnSpcReduction="10000"/>
          </a:bodyPr>
          <a:lstStyle/>
          <a:p>
            <a:pPr marL="0" indent="0">
              <a:buNone/>
            </a:pPr>
            <a:r>
              <a:rPr lang="en-NZ" sz="2400" dirty="0">
                <a:solidFill>
                  <a:schemeClr val="accent5">
                    <a:lumMod val="75000"/>
                  </a:schemeClr>
                </a:solidFill>
              </a:rPr>
              <a:t>In your table groups, but working individually:</a:t>
            </a:r>
          </a:p>
          <a:p>
            <a:pPr marL="0" indent="0">
              <a:buNone/>
            </a:pPr>
            <a:endParaRPr lang="en-NZ" sz="2400" b="1" dirty="0">
              <a:solidFill>
                <a:schemeClr val="accent5">
                  <a:lumMod val="75000"/>
                </a:schemeClr>
              </a:solidFill>
            </a:endParaRPr>
          </a:p>
          <a:p>
            <a:pPr marL="0" indent="0">
              <a:buNone/>
            </a:pPr>
            <a:r>
              <a:rPr lang="en-NZ" sz="2400" b="1" dirty="0">
                <a:solidFill>
                  <a:schemeClr val="accent3">
                    <a:lumMod val="50000"/>
                  </a:schemeClr>
                </a:solidFill>
              </a:rPr>
              <a:t>What’s</a:t>
            </a:r>
            <a:r>
              <a:rPr lang="en-NZ" sz="2400" dirty="0">
                <a:solidFill>
                  <a:schemeClr val="accent3">
                    <a:lumMod val="50000"/>
                  </a:schemeClr>
                </a:solidFill>
              </a:rPr>
              <a:t> </a:t>
            </a:r>
            <a:r>
              <a:rPr lang="en-NZ" sz="2400" b="1" dirty="0">
                <a:solidFill>
                  <a:schemeClr val="accent3">
                    <a:lumMod val="50000"/>
                  </a:schemeClr>
                </a:solidFill>
              </a:rPr>
              <a:t>your vision for where you want the ANS</a:t>
            </a:r>
          </a:p>
          <a:p>
            <a:pPr marL="0" indent="0">
              <a:buNone/>
            </a:pPr>
            <a:r>
              <a:rPr lang="en-NZ" sz="2400" b="1" dirty="0">
                <a:solidFill>
                  <a:schemeClr val="accent3">
                    <a:lumMod val="50000"/>
                  </a:schemeClr>
                </a:solidFill>
              </a:rPr>
              <a:t> to be in 20-30 years, if it’s the very best it </a:t>
            </a:r>
          </a:p>
          <a:p>
            <a:pPr marL="0" indent="0">
              <a:buNone/>
            </a:pPr>
            <a:r>
              <a:rPr lang="en-NZ" sz="2400" b="1" dirty="0">
                <a:solidFill>
                  <a:schemeClr val="accent3">
                    <a:lumMod val="50000"/>
                  </a:schemeClr>
                </a:solidFill>
              </a:rPr>
              <a:t>can be?  </a:t>
            </a:r>
          </a:p>
          <a:p>
            <a:pPr marL="0" indent="0">
              <a:buNone/>
            </a:pPr>
            <a:endParaRPr lang="en-NZ" sz="2400" dirty="0">
              <a:solidFill>
                <a:schemeClr val="accent5">
                  <a:lumMod val="75000"/>
                </a:schemeClr>
              </a:solidFill>
            </a:endParaRPr>
          </a:p>
          <a:p>
            <a:r>
              <a:rPr lang="en-NZ" sz="2400" dirty="0">
                <a:solidFill>
                  <a:schemeClr val="accent5">
                    <a:lumMod val="75000"/>
                  </a:schemeClr>
                </a:solidFill>
              </a:rPr>
              <a:t>Five minutes </a:t>
            </a:r>
          </a:p>
          <a:p>
            <a:r>
              <a:rPr lang="en-NZ" sz="2400" dirty="0">
                <a:solidFill>
                  <a:schemeClr val="accent5">
                    <a:lumMod val="75000"/>
                  </a:schemeClr>
                </a:solidFill>
              </a:rPr>
              <a:t>One idea / drawing, metaphor </a:t>
            </a:r>
          </a:p>
          <a:p>
            <a:pPr marL="0" indent="0">
              <a:buNone/>
            </a:pPr>
            <a:r>
              <a:rPr lang="en-NZ" sz="2400" dirty="0">
                <a:solidFill>
                  <a:schemeClr val="accent5">
                    <a:lumMod val="75000"/>
                  </a:schemeClr>
                </a:solidFill>
              </a:rPr>
              <a:t>per note</a:t>
            </a:r>
          </a:p>
          <a:p>
            <a:r>
              <a:rPr lang="en-NZ" sz="2400" dirty="0">
                <a:solidFill>
                  <a:schemeClr val="accent5">
                    <a:lumMod val="75000"/>
                  </a:schemeClr>
                </a:solidFill>
              </a:rPr>
              <a:t>Think inspirationally and </a:t>
            </a:r>
          </a:p>
          <a:p>
            <a:r>
              <a:rPr lang="en-NZ" sz="2400" dirty="0">
                <a:solidFill>
                  <a:schemeClr val="accent5">
                    <a:lumMod val="75000"/>
                  </a:schemeClr>
                </a:solidFill>
              </a:rPr>
              <a:t>optimistically. </a:t>
            </a:r>
          </a:p>
          <a:p>
            <a:r>
              <a:rPr lang="en-NZ" sz="2400" dirty="0">
                <a:solidFill>
                  <a:schemeClr val="accent5">
                    <a:lumMod val="75000"/>
                  </a:schemeClr>
                </a:solidFill>
              </a:rPr>
              <a:t>Go fast!</a:t>
            </a:r>
          </a:p>
          <a:p>
            <a:pPr marL="0" indent="0">
              <a:buNone/>
            </a:pPr>
            <a:endParaRPr lang="en-NZ" dirty="0"/>
          </a:p>
        </p:txBody>
      </p:sp>
      <p:pic>
        <p:nvPicPr>
          <p:cNvPr id="5" name="Picture 4" descr="A picture containing text&#10;&#10;Description automatically generated">
            <a:extLst>
              <a:ext uri="{FF2B5EF4-FFF2-40B4-BE49-F238E27FC236}">
                <a16:creationId xmlns:a16="http://schemas.microsoft.com/office/drawing/2014/main" id="{7BA222A9-ABE1-4D77-8CA1-C74A4D9F19D4}"/>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7005483" y="3778727"/>
            <a:ext cx="4795800" cy="2978014"/>
          </a:xfrm>
          <a:prstGeom prst="rect">
            <a:avLst/>
          </a:prstGeom>
          <a:effectLst>
            <a:softEdge rad="50800"/>
          </a:effectLst>
        </p:spPr>
      </p:pic>
      <p:sp>
        <p:nvSpPr>
          <p:cNvPr id="8" name="TextBox 7">
            <a:extLst>
              <a:ext uri="{FF2B5EF4-FFF2-40B4-BE49-F238E27FC236}">
                <a16:creationId xmlns:a16="http://schemas.microsoft.com/office/drawing/2014/main" id="{3831C07C-D92E-4ECC-A1A8-25624236BE6F}"/>
              </a:ext>
            </a:extLst>
          </p:cNvPr>
          <p:cNvSpPr txBox="1"/>
          <p:nvPr/>
        </p:nvSpPr>
        <p:spPr>
          <a:xfrm>
            <a:off x="899698" y="413817"/>
            <a:ext cx="9516116" cy="646331"/>
          </a:xfrm>
          <a:prstGeom prst="rect">
            <a:avLst/>
          </a:prstGeom>
          <a:noFill/>
        </p:spPr>
        <p:txBody>
          <a:bodyPr wrap="square" rtlCol="0">
            <a:spAutoFit/>
          </a:bodyPr>
          <a:lstStyle/>
          <a:p>
            <a:r>
              <a:rPr lang="en-NZ" sz="3600" b="1" dirty="0">
                <a:solidFill>
                  <a:schemeClr val="accent5">
                    <a:lumMod val="75000"/>
                  </a:schemeClr>
                </a:solidFill>
                <a:latin typeface="+mj-lt"/>
              </a:rPr>
              <a:t>Your Vision</a:t>
            </a:r>
            <a:r>
              <a:rPr lang="en-NZ" sz="3600" b="1" dirty="0">
                <a:solidFill>
                  <a:schemeClr val="accent5">
                    <a:lumMod val="75000"/>
                  </a:schemeClr>
                </a:solidFill>
              </a:rPr>
              <a:t>?</a:t>
            </a:r>
          </a:p>
        </p:txBody>
      </p:sp>
      <p:pic>
        <p:nvPicPr>
          <p:cNvPr id="4" name="Picture 3" descr="A picture containing text&#10;&#10;Description automatically generated">
            <a:extLst>
              <a:ext uri="{FF2B5EF4-FFF2-40B4-BE49-F238E27FC236}">
                <a16:creationId xmlns:a16="http://schemas.microsoft.com/office/drawing/2014/main" id="{1708D6CC-5560-E02E-F66A-DF630906A6A7}"/>
              </a:ext>
            </a:extLst>
          </p:cNvPr>
          <p:cNvPicPr>
            <a:picLocks noChangeAspect="1"/>
          </p:cNvPicPr>
          <p:nvPr/>
        </p:nvPicPr>
        <p:blipFill>
          <a:blip r:embed="rId4" cstate="email">
            <a:alphaModFix amt="70000"/>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7723052" y="276161"/>
            <a:ext cx="3994692" cy="3335412"/>
          </a:xfrm>
          <a:prstGeom prst="rect">
            <a:avLst/>
          </a:prstGeom>
        </p:spPr>
      </p:pic>
    </p:spTree>
    <p:extLst>
      <p:ext uri="{BB962C8B-B14F-4D97-AF65-F5344CB8AC3E}">
        <p14:creationId xmlns:p14="http://schemas.microsoft.com/office/powerpoint/2010/main" val="1735257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Folded Corner 105">
            <a:extLst>
              <a:ext uri="{FF2B5EF4-FFF2-40B4-BE49-F238E27FC236}">
                <a16:creationId xmlns:a16="http://schemas.microsoft.com/office/drawing/2014/main" id="{6C5C75A5-4F46-A6B9-09BC-DE16CB99A792}"/>
              </a:ext>
            </a:extLst>
          </p:cNvPr>
          <p:cNvSpPr/>
          <p:nvPr/>
        </p:nvSpPr>
        <p:spPr>
          <a:xfrm>
            <a:off x="1816478" y="4111002"/>
            <a:ext cx="1099260" cy="586654"/>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a:solidFill>
                  <a:schemeClr val="tx1"/>
                </a:solidFill>
                <a:latin typeface="Baguet Script" panose="020B0604020202020204" pitchFamily="2" charset="0"/>
              </a:rPr>
              <a:t>Capable of managing change (incl. tech)</a:t>
            </a:r>
            <a:endParaRPr lang="en-US" sz="900" dirty="0">
              <a:solidFill>
                <a:schemeClr val="tx1"/>
              </a:solidFill>
              <a:latin typeface="Baguet Script" panose="020B0604020202020204" pitchFamily="2" charset="0"/>
            </a:endParaRPr>
          </a:p>
        </p:txBody>
      </p:sp>
      <p:sp>
        <p:nvSpPr>
          <p:cNvPr id="4" name="Title 3">
            <a:extLst>
              <a:ext uri="{FF2B5EF4-FFF2-40B4-BE49-F238E27FC236}">
                <a16:creationId xmlns:a16="http://schemas.microsoft.com/office/drawing/2014/main" id="{A04256B7-CF2C-C9A7-E424-8BDCF66D429C}"/>
              </a:ext>
            </a:extLst>
          </p:cNvPr>
          <p:cNvSpPr>
            <a:spLocks noGrp="1"/>
          </p:cNvSpPr>
          <p:nvPr>
            <p:ph type="title"/>
          </p:nvPr>
        </p:nvSpPr>
        <p:spPr>
          <a:xfrm>
            <a:off x="465968" y="190636"/>
            <a:ext cx="10287000" cy="460375"/>
          </a:xfrm>
        </p:spPr>
        <p:txBody>
          <a:bodyPr/>
          <a:lstStyle/>
          <a:p>
            <a:r>
              <a:rPr lang="en-NZ" dirty="0"/>
              <a:t>Future state: your feedback</a:t>
            </a:r>
          </a:p>
        </p:txBody>
      </p:sp>
      <p:sp>
        <p:nvSpPr>
          <p:cNvPr id="9" name="Rectangle: Folded Corner 8">
            <a:extLst>
              <a:ext uri="{FF2B5EF4-FFF2-40B4-BE49-F238E27FC236}">
                <a16:creationId xmlns:a16="http://schemas.microsoft.com/office/drawing/2014/main" id="{46A92133-C2E6-077C-AC0B-D2D5EF7936F9}"/>
              </a:ext>
            </a:extLst>
          </p:cNvPr>
          <p:cNvSpPr/>
          <p:nvPr/>
        </p:nvSpPr>
        <p:spPr>
          <a:xfrm>
            <a:off x="160983" y="1474728"/>
            <a:ext cx="773353" cy="271398"/>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Resilient</a:t>
            </a:r>
            <a:endParaRPr lang="en-US" sz="1200" dirty="0">
              <a:solidFill>
                <a:schemeClr val="tx1"/>
              </a:solidFill>
              <a:latin typeface="Baguet Script" panose="020B0604020202020204" pitchFamily="2" charset="0"/>
            </a:endParaRPr>
          </a:p>
        </p:txBody>
      </p:sp>
      <p:sp>
        <p:nvSpPr>
          <p:cNvPr id="12" name="Rectangle: Folded Corner 11">
            <a:extLst>
              <a:ext uri="{FF2B5EF4-FFF2-40B4-BE49-F238E27FC236}">
                <a16:creationId xmlns:a16="http://schemas.microsoft.com/office/drawing/2014/main" id="{801A8C24-4298-49C4-1821-96D6A5237E0A}"/>
              </a:ext>
            </a:extLst>
          </p:cNvPr>
          <p:cNvSpPr/>
          <p:nvPr/>
        </p:nvSpPr>
        <p:spPr>
          <a:xfrm>
            <a:off x="1896101" y="1153781"/>
            <a:ext cx="857250" cy="517692"/>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a:solidFill>
                  <a:schemeClr val="tx1"/>
                </a:solidFill>
                <a:latin typeface="Baguet Script" panose="020B0604020202020204" pitchFamily="2" charset="0"/>
              </a:rPr>
              <a:t>Sustainable funding (even if user pays)</a:t>
            </a:r>
            <a:endParaRPr lang="en-US" sz="900" dirty="0">
              <a:solidFill>
                <a:schemeClr val="tx1"/>
              </a:solidFill>
              <a:latin typeface="Baguet Script" panose="020B0604020202020204" pitchFamily="2" charset="0"/>
            </a:endParaRPr>
          </a:p>
        </p:txBody>
      </p:sp>
      <p:sp>
        <p:nvSpPr>
          <p:cNvPr id="13" name="Rectangle: Folded Corner 12">
            <a:extLst>
              <a:ext uri="{FF2B5EF4-FFF2-40B4-BE49-F238E27FC236}">
                <a16:creationId xmlns:a16="http://schemas.microsoft.com/office/drawing/2014/main" id="{84C955B7-F92D-DDB4-13BD-3869BCBBBF08}"/>
              </a:ext>
            </a:extLst>
          </p:cNvPr>
          <p:cNvSpPr/>
          <p:nvPr/>
        </p:nvSpPr>
        <p:spPr>
          <a:xfrm>
            <a:off x="2907652" y="1891624"/>
            <a:ext cx="857250" cy="351557"/>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solidFill>
                  <a:schemeClr val="tx1"/>
                </a:solidFill>
                <a:latin typeface="Baguet Script" panose="020B0604020202020204" pitchFamily="2" charset="0"/>
              </a:rPr>
              <a:t>Important!</a:t>
            </a:r>
            <a:endParaRPr lang="en-US" sz="1100" dirty="0">
              <a:solidFill>
                <a:schemeClr val="tx1"/>
              </a:solidFill>
              <a:latin typeface="Baguet Script" panose="020B0604020202020204" pitchFamily="2" charset="0"/>
            </a:endParaRPr>
          </a:p>
        </p:txBody>
      </p:sp>
      <p:sp>
        <p:nvSpPr>
          <p:cNvPr id="14" name="Rectangle: Folded Corner 13">
            <a:extLst>
              <a:ext uri="{FF2B5EF4-FFF2-40B4-BE49-F238E27FC236}">
                <a16:creationId xmlns:a16="http://schemas.microsoft.com/office/drawing/2014/main" id="{BCF990A9-3930-9591-D52D-9BB3424CF3E4}"/>
              </a:ext>
            </a:extLst>
          </p:cNvPr>
          <p:cNvSpPr/>
          <p:nvPr/>
        </p:nvSpPr>
        <p:spPr>
          <a:xfrm>
            <a:off x="1002806" y="1344610"/>
            <a:ext cx="857250" cy="622301"/>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Rethought </a:t>
            </a:r>
            <a:r>
              <a:rPr lang="en-NZ" sz="1200" dirty="0" err="1">
                <a:solidFill>
                  <a:schemeClr val="tx1"/>
                </a:solidFill>
                <a:latin typeface="Baguet Script" panose="020B0604020202020204" pitchFamily="2" charset="0"/>
              </a:rPr>
              <a:t>infrastruc-ture</a:t>
            </a:r>
            <a:endParaRPr lang="en-US" sz="1200" dirty="0">
              <a:solidFill>
                <a:schemeClr val="tx1"/>
              </a:solidFill>
              <a:latin typeface="Baguet Script" panose="020B0604020202020204" pitchFamily="2" charset="0"/>
            </a:endParaRPr>
          </a:p>
        </p:txBody>
      </p:sp>
      <p:sp>
        <p:nvSpPr>
          <p:cNvPr id="15" name="Rectangle: Folded Corner 14">
            <a:extLst>
              <a:ext uri="{FF2B5EF4-FFF2-40B4-BE49-F238E27FC236}">
                <a16:creationId xmlns:a16="http://schemas.microsoft.com/office/drawing/2014/main" id="{0A1363E1-8577-1A44-7580-50F925FA1624}"/>
              </a:ext>
            </a:extLst>
          </p:cNvPr>
          <p:cNvSpPr/>
          <p:nvPr/>
        </p:nvSpPr>
        <p:spPr>
          <a:xfrm>
            <a:off x="2166326" y="2465989"/>
            <a:ext cx="857250" cy="558268"/>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Adaptable (to new tech)</a:t>
            </a:r>
            <a:endParaRPr lang="en-US" sz="1200" dirty="0">
              <a:solidFill>
                <a:schemeClr val="tx1"/>
              </a:solidFill>
              <a:latin typeface="Baguet Script" panose="020B0604020202020204" pitchFamily="2" charset="0"/>
            </a:endParaRPr>
          </a:p>
        </p:txBody>
      </p:sp>
      <p:sp>
        <p:nvSpPr>
          <p:cNvPr id="18" name="Rectangle: Folded Corner 17">
            <a:extLst>
              <a:ext uri="{FF2B5EF4-FFF2-40B4-BE49-F238E27FC236}">
                <a16:creationId xmlns:a16="http://schemas.microsoft.com/office/drawing/2014/main" id="{6D7F2F8E-BE4D-BD84-57CF-59F280A1177D}"/>
              </a:ext>
            </a:extLst>
          </p:cNvPr>
          <p:cNvSpPr/>
          <p:nvPr/>
        </p:nvSpPr>
        <p:spPr>
          <a:xfrm>
            <a:off x="1174612" y="2465989"/>
            <a:ext cx="857250" cy="25557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Enabling</a:t>
            </a:r>
            <a:endParaRPr lang="en-US" sz="1200" dirty="0">
              <a:solidFill>
                <a:schemeClr val="tx1"/>
              </a:solidFill>
              <a:latin typeface="Baguet Script" panose="020B0604020202020204" pitchFamily="2" charset="0"/>
            </a:endParaRPr>
          </a:p>
        </p:txBody>
      </p:sp>
      <p:sp>
        <p:nvSpPr>
          <p:cNvPr id="19" name="Rectangle: Folded Corner 18">
            <a:extLst>
              <a:ext uri="{FF2B5EF4-FFF2-40B4-BE49-F238E27FC236}">
                <a16:creationId xmlns:a16="http://schemas.microsoft.com/office/drawing/2014/main" id="{45DD3BA8-FF7C-8B48-766A-428CA71F48CA}"/>
              </a:ext>
            </a:extLst>
          </p:cNvPr>
          <p:cNvSpPr/>
          <p:nvPr/>
        </p:nvSpPr>
        <p:spPr>
          <a:xfrm>
            <a:off x="1064998" y="3424378"/>
            <a:ext cx="857250" cy="418384"/>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Cost effective</a:t>
            </a:r>
            <a:endParaRPr lang="en-US" sz="1200" dirty="0">
              <a:solidFill>
                <a:schemeClr val="tx1"/>
              </a:solidFill>
              <a:latin typeface="Baguet Script" panose="020B0604020202020204" pitchFamily="2" charset="0"/>
            </a:endParaRPr>
          </a:p>
        </p:txBody>
      </p:sp>
      <p:sp>
        <p:nvSpPr>
          <p:cNvPr id="20" name="Rectangle: Folded Corner 19">
            <a:extLst>
              <a:ext uri="{FF2B5EF4-FFF2-40B4-BE49-F238E27FC236}">
                <a16:creationId xmlns:a16="http://schemas.microsoft.com/office/drawing/2014/main" id="{E9428D44-04AE-0865-DD50-ECC30DA539B8}"/>
              </a:ext>
            </a:extLst>
          </p:cNvPr>
          <p:cNvSpPr/>
          <p:nvPr/>
        </p:nvSpPr>
        <p:spPr>
          <a:xfrm>
            <a:off x="2036067" y="3631391"/>
            <a:ext cx="857250" cy="401319"/>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More entrants</a:t>
            </a:r>
            <a:endParaRPr lang="en-US" sz="1200" dirty="0">
              <a:solidFill>
                <a:schemeClr val="tx1"/>
              </a:solidFill>
              <a:latin typeface="Baguet Script" panose="020B0604020202020204" pitchFamily="2" charset="0"/>
            </a:endParaRPr>
          </a:p>
        </p:txBody>
      </p:sp>
      <p:sp>
        <p:nvSpPr>
          <p:cNvPr id="21" name="Rectangle: Folded Corner 20">
            <a:extLst>
              <a:ext uri="{FF2B5EF4-FFF2-40B4-BE49-F238E27FC236}">
                <a16:creationId xmlns:a16="http://schemas.microsoft.com/office/drawing/2014/main" id="{0E629B29-E7E8-A43E-4F74-E3BFF39B0641}"/>
              </a:ext>
            </a:extLst>
          </p:cNvPr>
          <p:cNvSpPr/>
          <p:nvPr/>
        </p:nvSpPr>
        <p:spPr>
          <a:xfrm>
            <a:off x="1064998" y="3940134"/>
            <a:ext cx="857250" cy="281398"/>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Connected</a:t>
            </a:r>
            <a:endParaRPr lang="en-US" sz="1200" dirty="0">
              <a:solidFill>
                <a:schemeClr val="tx1"/>
              </a:solidFill>
              <a:latin typeface="Baguet Script" panose="020B0604020202020204" pitchFamily="2" charset="0"/>
            </a:endParaRPr>
          </a:p>
        </p:txBody>
      </p:sp>
      <p:sp>
        <p:nvSpPr>
          <p:cNvPr id="22" name="Rectangle: Folded Corner 21">
            <a:extLst>
              <a:ext uri="{FF2B5EF4-FFF2-40B4-BE49-F238E27FC236}">
                <a16:creationId xmlns:a16="http://schemas.microsoft.com/office/drawing/2014/main" id="{E98D80FD-3597-C487-66B6-005D45277D6D}"/>
              </a:ext>
            </a:extLst>
          </p:cNvPr>
          <p:cNvSpPr/>
          <p:nvPr/>
        </p:nvSpPr>
        <p:spPr>
          <a:xfrm>
            <a:off x="1758891" y="4758031"/>
            <a:ext cx="857250" cy="426320"/>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Safe &amp; efficient</a:t>
            </a:r>
            <a:endParaRPr lang="en-US" sz="1200" dirty="0">
              <a:solidFill>
                <a:schemeClr val="tx1"/>
              </a:solidFill>
              <a:latin typeface="Baguet Script" panose="020B0604020202020204" pitchFamily="2" charset="0"/>
            </a:endParaRPr>
          </a:p>
        </p:txBody>
      </p:sp>
      <p:sp>
        <p:nvSpPr>
          <p:cNvPr id="23" name="Rectangle: Folded Corner 22">
            <a:extLst>
              <a:ext uri="{FF2B5EF4-FFF2-40B4-BE49-F238E27FC236}">
                <a16:creationId xmlns:a16="http://schemas.microsoft.com/office/drawing/2014/main" id="{770FED43-1A1D-C5DF-8581-692BCB79E363}"/>
              </a:ext>
            </a:extLst>
          </p:cNvPr>
          <p:cNvSpPr/>
          <p:nvPr/>
        </p:nvSpPr>
        <p:spPr>
          <a:xfrm>
            <a:off x="1051472" y="4275204"/>
            <a:ext cx="707531" cy="412860"/>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Great vision</a:t>
            </a:r>
            <a:endParaRPr lang="en-US" sz="1200" dirty="0">
              <a:solidFill>
                <a:schemeClr val="tx1"/>
              </a:solidFill>
              <a:latin typeface="Baguet Script" panose="020B0604020202020204" pitchFamily="2" charset="0"/>
            </a:endParaRPr>
          </a:p>
        </p:txBody>
      </p:sp>
      <p:sp>
        <p:nvSpPr>
          <p:cNvPr id="24" name="Rectangle: Folded Corner 23">
            <a:extLst>
              <a:ext uri="{FF2B5EF4-FFF2-40B4-BE49-F238E27FC236}">
                <a16:creationId xmlns:a16="http://schemas.microsoft.com/office/drawing/2014/main" id="{B699E687-E591-8AC2-949C-E29F260CAD7E}"/>
              </a:ext>
            </a:extLst>
          </p:cNvPr>
          <p:cNvSpPr/>
          <p:nvPr/>
        </p:nvSpPr>
        <p:spPr>
          <a:xfrm>
            <a:off x="1097082" y="5246122"/>
            <a:ext cx="1142432" cy="253982"/>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solidFill>
                  <a:schemeClr val="tx1"/>
                </a:solidFill>
                <a:latin typeface="Baguet Script" panose="020B0604020202020204" pitchFamily="2" charset="0"/>
              </a:rPr>
              <a:t>Well coordinated</a:t>
            </a:r>
            <a:endParaRPr lang="en-US" sz="1100" dirty="0">
              <a:solidFill>
                <a:schemeClr val="tx1"/>
              </a:solidFill>
              <a:latin typeface="Baguet Script" panose="020B0604020202020204" pitchFamily="2" charset="0"/>
            </a:endParaRPr>
          </a:p>
        </p:txBody>
      </p:sp>
      <p:sp>
        <p:nvSpPr>
          <p:cNvPr id="26" name="Rectangle: Folded Corner 25">
            <a:extLst>
              <a:ext uri="{FF2B5EF4-FFF2-40B4-BE49-F238E27FC236}">
                <a16:creationId xmlns:a16="http://schemas.microsoft.com/office/drawing/2014/main" id="{6BF82308-E87E-6BA6-C560-1260E5B98285}"/>
              </a:ext>
            </a:extLst>
          </p:cNvPr>
          <p:cNvSpPr/>
          <p:nvPr/>
        </p:nvSpPr>
        <p:spPr>
          <a:xfrm>
            <a:off x="2836846" y="1239200"/>
            <a:ext cx="956023" cy="597324"/>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New vision beyond NSS</a:t>
            </a:r>
            <a:endParaRPr lang="en-US" sz="1200" dirty="0">
              <a:solidFill>
                <a:schemeClr val="tx1"/>
              </a:solidFill>
              <a:latin typeface="Baguet Script" panose="020B0604020202020204" pitchFamily="2" charset="0"/>
            </a:endParaRPr>
          </a:p>
        </p:txBody>
      </p:sp>
      <p:sp>
        <p:nvSpPr>
          <p:cNvPr id="27" name="Rectangle: Folded Corner 26">
            <a:extLst>
              <a:ext uri="{FF2B5EF4-FFF2-40B4-BE49-F238E27FC236}">
                <a16:creationId xmlns:a16="http://schemas.microsoft.com/office/drawing/2014/main" id="{146A856B-9F11-2632-D54C-205501F47D02}"/>
              </a:ext>
            </a:extLst>
          </p:cNvPr>
          <p:cNvSpPr/>
          <p:nvPr/>
        </p:nvSpPr>
        <p:spPr>
          <a:xfrm>
            <a:off x="3836493" y="1109177"/>
            <a:ext cx="857250" cy="753125"/>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Different public/ system mind sets</a:t>
            </a:r>
            <a:endParaRPr lang="en-US" sz="1200" dirty="0">
              <a:solidFill>
                <a:schemeClr val="tx1"/>
              </a:solidFill>
              <a:latin typeface="Baguet Script" panose="020B0604020202020204" pitchFamily="2" charset="0"/>
            </a:endParaRPr>
          </a:p>
        </p:txBody>
      </p:sp>
      <p:sp>
        <p:nvSpPr>
          <p:cNvPr id="28" name="Rectangle: Folded Corner 27">
            <a:extLst>
              <a:ext uri="{FF2B5EF4-FFF2-40B4-BE49-F238E27FC236}">
                <a16:creationId xmlns:a16="http://schemas.microsoft.com/office/drawing/2014/main" id="{44B8A88F-4CDC-B59A-0218-018DE24CFEB0}"/>
              </a:ext>
            </a:extLst>
          </p:cNvPr>
          <p:cNvSpPr/>
          <p:nvPr/>
        </p:nvSpPr>
        <p:spPr>
          <a:xfrm>
            <a:off x="4766521" y="1335091"/>
            <a:ext cx="857250" cy="319958"/>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Reliable</a:t>
            </a:r>
            <a:endParaRPr lang="en-US" sz="1200" dirty="0">
              <a:solidFill>
                <a:schemeClr val="tx1"/>
              </a:solidFill>
              <a:latin typeface="Baguet Script" panose="020B0604020202020204" pitchFamily="2" charset="0"/>
            </a:endParaRPr>
          </a:p>
        </p:txBody>
      </p:sp>
      <p:sp>
        <p:nvSpPr>
          <p:cNvPr id="29" name="Rectangle: Folded Corner 28">
            <a:extLst>
              <a:ext uri="{FF2B5EF4-FFF2-40B4-BE49-F238E27FC236}">
                <a16:creationId xmlns:a16="http://schemas.microsoft.com/office/drawing/2014/main" id="{D6A6E133-B878-F0FF-0FFA-36AACD84B58B}"/>
              </a:ext>
            </a:extLst>
          </p:cNvPr>
          <p:cNvSpPr/>
          <p:nvPr/>
        </p:nvSpPr>
        <p:spPr>
          <a:xfrm>
            <a:off x="5831358" y="992127"/>
            <a:ext cx="857250" cy="41199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dirty="0">
                <a:solidFill>
                  <a:schemeClr val="tx1"/>
                </a:solidFill>
                <a:latin typeface="Baguet Script" panose="020B0604020202020204" pitchFamily="2" charset="0"/>
              </a:rPr>
              <a:t>More integrated with transport sector</a:t>
            </a:r>
            <a:endParaRPr lang="en-US" sz="800" dirty="0">
              <a:solidFill>
                <a:schemeClr val="tx1"/>
              </a:solidFill>
              <a:latin typeface="Baguet Script" panose="020B0604020202020204" pitchFamily="2" charset="0"/>
            </a:endParaRPr>
          </a:p>
        </p:txBody>
      </p:sp>
      <p:sp>
        <p:nvSpPr>
          <p:cNvPr id="30" name="Rectangle: Folded Corner 29">
            <a:extLst>
              <a:ext uri="{FF2B5EF4-FFF2-40B4-BE49-F238E27FC236}">
                <a16:creationId xmlns:a16="http://schemas.microsoft.com/office/drawing/2014/main" id="{B8705302-707F-C8FD-B243-DCA3160CD986}"/>
              </a:ext>
            </a:extLst>
          </p:cNvPr>
          <p:cNvSpPr/>
          <p:nvPr/>
        </p:nvSpPr>
        <p:spPr>
          <a:xfrm>
            <a:off x="3859212" y="1920951"/>
            <a:ext cx="857250" cy="339355"/>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Effective</a:t>
            </a:r>
            <a:endParaRPr lang="en-US" sz="1200" dirty="0">
              <a:solidFill>
                <a:schemeClr val="tx1"/>
              </a:solidFill>
              <a:latin typeface="Baguet Script" panose="020B0604020202020204" pitchFamily="2" charset="0"/>
            </a:endParaRPr>
          </a:p>
        </p:txBody>
      </p:sp>
      <p:sp>
        <p:nvSpPr>
          <p:cNvPr id="31" name="Rectangle: Folded Corner 30">
            <a:extLst>
              <a:ext uri="{FF2B5EF4-FFF2-40B4-BE49-F238E27FC236}">
                <a16:creationId xmlns:a16="http://schemas.microsoft.com/office/drawing/2014/main" id="{80D2C68D-F1CA-B78E-B5B9-6014401FDEFD}"/>
              </a:ext>
            </a:extLst>
          </p:cNvPr>
          <p:cNvSpPr/>
          <p:nvPr/>
        </p:nvSpPr>
        <p:spPr>
          <a:xfrm>
            <a:off x="3978286" y="2301824"/>
            <a:ext cx="857250" cy="332967"/>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Inclusive</a:t>
            </a:r>
            <a:endParaRPr lang="en-US" sz="1200" dirty="0">
              <a:solidFill>
                <a:schemeClr val="tx1"/>
              </a:solidFill>
              <a:latin typeface="Baguet Script" panose="020B0604020202020204" pitchFamily="2" charset="0"/>
            </a:endParaRPr>
          </a:p>
        </p:txBody>
      </p:sp>
      <p:sp>
        <p:nvSpPr>
          <p:cNvPr id="32" name="Rectangle: Folded Corner 31">
            <a:extLst>
              <a:ext uri="{FF2B5EF4-FFF2-40B4-BE49-F238E27FC236}">
                <a16:creationId xmlns:a16="http://schemas.microsoft.com/office/drawing/2014/main" id="{670DB651-0BFB-C0EA-B109-B293AE52EC93}"/>
              </a:ext>
            </a:extLst>
          </p:cNvPr>
          <p:cNvSpPr/>
          <p:nvPr/>
        </p:nvSpPr>
        <p:spPr>
          <a:xfrm>
            <a:off x="4788437" y="1736796"/>
            <a:ext cx="857250" cy="35155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Capex available</a:t>
            </a:r>
            <a:endParaRPr lang="en-US" sz="1200" dirty="0">
              <a:solidFill>
                <a:schemeClr val="tx1"/>
              </a:solidFill>
              <a:latin typeface="Baguet Script" panose="020B0604020202020204" pitchFamily="2" charset="0"/>
            </a:endParaRPr>
          </a:p>
        </p:txBody>
      </p:sp>
      <p:sp>
        <p:nvSpPr>
          <p:cNvPr id="33" name="Rectangle: Folded Corner 32">
            <a:extLst>
              <a:ext uri="{FF2B5EF4-FFF2-40B4-BE49-F238E27FC236}">
                <a16:creationId xmlns:a16="http://schemas.microsoft.com/office/drawing/2014/main" id="{A72CE150-0FE5-6907-FF2E-0AFF96649E0C}"/>
              </a:ext>
            </a:extLst>
          </p:cNvPr>
          <p:cNvSpPr/>
          <p:nvPr/>
        </p:nvSpPr>
        <p:spPr>
          <a:xfrm>
            <a:off x="4006886" y="2699598"/>
            <a:ext cx="857250" cy="347561"/>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Efficient</a:t>
            </a:r>
            <a:endParaRPr lang="en-US" sz="1200" dirty="0">
              <a:solidFill>
                <a:schemeClr val="tx1"/>
              </a:solidFill>
              <a:latin typeface="Baguet Script" panose="020B0604020202020204" pitchFamily="2" charset="0"/>
            </a:endParaRPr>
          </a:p>
        </p:txBody>
      </p:sp>
      <p:sp>
        <p:nvSpPr>
          <p:cNvPr id="34" name="Rectangle: Folded Corner 33">
            <a:extLst>
              <a:ext uri="{FF2B5EF4-FFF2-40B4-BE49-F238E27FC236}">
                <a16:creationId xmlns:a16="http://schemas.microsoft.com/office/drawing/2014/main" id="{F784E968-3363-ABDB-D5A2-1676853B65FF}"/>
              </a:ext>
            </a:extLst>
          </p:cNvPr>
          <p:cNvSpPr/>
          <p:nvPr/>
        </p:nvSpPr>
        <p:spPr>
          <a:xfrm>
            <a:off x="6704483" y="98521"/>
            <a:ext cx="998859" cy="438005"/>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Clear system components</a:t>
            </a:r>
            <a:endParaRPr lang="en-US" sz="1200" dirty="0">
              <a:solidFill>
                <a:schemeClr val="tx1"/>
              </a:solidFill>
              <a:latin typeface="Baguet Script" panose="020B0604020202020204" pitchFamily="2" charset="0"/>
            </a:endParaRPr>
          </a:p>
        </p:txBody>
      </p:sp>
      <p:sp>
        <p:nvSpPr>
          <p:cNvPr id="35" name="Rectangle: Folded Corner 34">
            <a:extLst>
              <a:ext uri="{FF2B5EF4-FFF2-40B4-BE49-F238E27FC236}">
                <a16:creationId xmlns:a16="http://schemas.microsoft.com/office/drawing/2014/main" id="{CE2D3F51-0D8D-792A-6DC3-E46A6B711C59}"/>
              </a:ext>
            </a:extLst>
          </p:cNvPr>
          <p:cNvSpPr/>
          <p:nvPr/>
        </p:nvSpPr>
        <p:spPr>
          <a:xfrm>
            <a:off x="2422331" y="5360067"/>
            <a:ext cx="857250" cy="412861"/>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solidFill>
                  <a:schemeClr val="tx1"/>
                </a:solidFill>
                <a:latin typeface="Baguet Script" panose="020B0604020202020204" pitchFamily="2" charset="0"/>
              </a:rPr>
              <a:t>More global tech</a:t>
            </a:r>
            <a:endParaRPr lang="en-US" sz="1100" dirty="0">
              <a:solidFill>
                <a:schemeClr val="tx1"/>
              </a:solidFill>
              <a:latin typeface="Baguet Script" panose="020B0604020202020204" pitchFamily="2" charset="0"/>
            </a:endParaRPr>
          </a:p>
        </p:txBody>
      </p:sp>
      <p:sp>
        <p:nvSpPr>
          <p:cNvPr id="36" name="Rectangle: Folded Corner 35">
            <a:extLst>
              <a:ext uri="{FF2B5EF4-FFF2-40B4-BE49-F238E27FC236}">
                <a16:creationId xmlns:a16="http://schemas.microsoft.com/office/drawing/2014/main" id="{74DC9A3C-4BEC-D33A-7F31-90405300DA0D}"/>
              </a:ext>
            </a:extLst>
          </p:cNvPr>
          <p:cNvSpPr/>
          <p:nvPr/>
        </p:nvSpPr>
        <p:spPr>
          <a:xfrm>
            <a:off x="2676888" y="4807722"/>
            <a:ext cx="771406" cy="381032"/>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Reliance AI</a:t>
            </a:r>
            <a:endParaRPr lang="en-US" sz="1200" dirty="0">
              <a:solidFill>
                <a:schemeClr val="tx1"/>
              </a:solidFill>
              <a:latin typeface="Baguet Script" panose="020B0604020202020204" pitchFamily="2" charset="0"/>
            </a:endParaRPr>
          </a:p>
        </p:txBody>
      </p:sp>
      <p:sp>
        <p:nvSpPr>
          <p:cNvPr id="37" name="Rectangle: Folded Corner 36">
            <a:extLst>
              <a:ext uri="{FF2B5EF4-FFF2-40B4-BE49-F238E27FC236}">
                <a16:creationId xmlns:a16="http://schemas.microsoft.com/office/drawing/2014/main" id="{6CAE0D1C-4F6F-92A7-3578-8A34388B82C4}"/>
              </a:ext>
            </a:extLst>
          </p:cNvPr>
          <p:cNvSpPr/>
          <p:nvPr/>
        </p:nvSpPr>
        <p:spPr>
          <a:xfrm>
            <a:off x="5105243" y="3506499"/>
            <a:ext cx="857250" cy="457199"/>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a:solidFill>
                  <a:schemeClr val="tx1"/>
                </a:solidFill>
                <a:latin typeface="Baguet Script" panose="020B0604020202020204" pitchFamily="2" charset="0"/>
              </a:rPr>
              <a:t>Min level infrastructure specified</a:t>
            </a:r>
            <a:endParaRPr lang="en-US" sz="900" dirty="0">
              <a:solidFill>
                <a:schemeClr val="tx1"/>
              </a:solidFill>
              <a:latin typeface="Baguet Script" panose="020B0604020202020204" pitchFamily="2" charset="0"/>
            </a:endParaRPr>
          </a:p>
        </p:txBody>
      </p:sp>
      <p:sp>
        <p:nvSpPr>
          <p:cNvPr id="38" name="Rectangle: Folded Corner 37">
            <a:extLst>
              <a:ext uri="{FF2B5EF4-FFF2-40B4-BE49-F238E27FC236}">
                <a16:creationId xmlns:a16="http://schemas.microsoft.com/office/drawing/2014/main" id="{A07726DF-D42B-C779-B465-7B7BCCC8D470}"/>
              </a:ext>
            </a:extLst>
          </p:cNvPr>
          <p:cNvSpPr/>
          <p:nvPr/>
        </p:nvSpPr>
        <p:spPr>
          <a:xfrm>
            <a:off x="4923831" y="2673811"/>
            <a:ext cx="931985" cy="383388"/>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a:solidFill>
                  <a:schemeClr val="tx1"/>
                </a:solidFill>
                <a:latin typeface="Baguet Script" panose="020B0604020202020204" pitchFamily="2" charset="0"/>
              </a:rPr>
              <a:t>Can withstand external shocks</a:t>
            </a:r>
            <a:endParaRPr lang="en-US" sz="900" dirty="0">
              <a:solidFill>
                <a:schemeClr val="tx1"/>
              </a:solidFill>
              <a:latin typeface="Baguet Script" panose="020B0604020202020204" pitchFamily="2" charset="0"/>
            </a:endParaRPr>
          </a:p>
        </p:txBody>
      </p:sp>
      <p:sp>
        <p:nvSpPr>
          <p:cNvPr id="39" name="Rectangle: Folded Corner 38">
            <a:extLst>
              <a:ext uri="{FF2B5EF4-FFF2-40B4-BE49-F238E27FC236}">
                <a16:creationId xmlns:a16="http://schemas.microsoft.com/office/drawing/2014/main" id="{3A783076-9562-9F43-6B9B-6FE4565F322D}"/>
              </a:ext>
            </a:extLst>
          </p:cNvPr>
          <p:cNvSpPr/>
          <p:nvPr/>
        </p:nvSpPr>
        <p:spPr>
          <a:xfrm>
            <a:off x="4101974" y="3134818"/>
            <a:ext cx="857250" cy="414442"/>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Accessible info</a:t>
            </a:r>
            <a:endParaRPr lang="en-US" sz="1200" dirty="0">
              <a:solidFill>
                <a:schemeClr val="tx1"/>
              </a:solidFill>
              <a:latin typeface="Baguet Script" panose="020B0604020202020204" pitchFamily="2" charset="0"/>
            </a:endParaRPr>
          </a:p>
        </p:txBody>
      </p:sp>
      <p:sp>
        <p:nvSpPr>
          <p:cNvPr id="40" name="Rectangle: Folded Corner 39">
            <a:extLst>
              <a:ext uri="{FF2B5EF4-FFF2-40B4-BE49-F238E27FC236}">
                <a16:creationId xmlns:a16="http://schemas.microsoft.com/office/drawing/2014/main" id="{5CD8EF8D-E27D-F12E-3D65-DE187A08D5ED}"/>
              </a:ext>
            </a:extLst>
          </p:cNvPr>
          <p:cNvSpPr/>
          <p:nvPr/>
        </p:nvSpPr>
        <p:spPr>
          <a:xfrm>
            <a:off x="4858184" y="2153214"/>
            <a:ext cx="857250" cy="462461"/>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Sensible funding</a:t>
            </a:r>
            <a:endParaRPr lang="en-US" sz="1200" dirty="0">
              <a:solidFill>
                <a:schemeClr val="tx1"/>
              </a:solidFill>
              <a:latin typeface="Baguet Script" panose="020B0604020202020204" pitchFamily="2" charset="0"/>
            </a:endParaRPr>
          </a:p>
        </p:txBody>
      </p:sp>
      <p:sp>
        <p:nvSpPr>
          <p:cNvPr id="41" name="Rectangle: Folded Corner 40">
            <a:extLst>
              <a:ext uri="{FF2B5EF4-FFF2-40B4-BE49-F238E27FC236}">
                <a16:creationId xmlns:a16="http://schemas.microsoft.com/office/drawing/2014/main" id="{A4511FE9-D4E9-84DA-4369-8DE0AC5D22BE}"/>
              </a:ext>
            </a:extLst>
          </p:cNvPr>
          <p:cNvSpPr/>
          <p:nvPr/>
        </p:nvSpPr>
        <p:spPr>
          <a:xfrm>
            <a:off x="3918242" y="4738581"/>
            <a:ext cx="986579" cy="578038"/>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50" dirty="0">
                <a:solidFill>
                  <a:schemeClr val="tx1"/>
                </a:solidFill>
                <a:latin typeface="Baguet Script" panose="020B0604020202020204" pitchFamily="2" charset="0"/>
              </a:rPr>
              <a:t>Allows innovation but controlled</a:t>
            </a:r>
            <a:endParaRPr lang="en-US" sz="1050" dirty="0">
              <a:solidFill>
                <a:schemeClr val="tx1"/>
              </a:solidFill>
              <a:latin typeface="Baguet Script" panose="020B0604020202020204" pitchFamily="2" charset="0"/>
            </a:endParaRPr>
          </a:p>
        </p:txBody>
      </p:sp>
      <p:sp>
        <p:nvSpPr>
          <p:cNvPr id="42" name="Rectangle: Folded Corner 41">
            <a:extLst>
              <a:ext uri="{FF2B5EF4-FFF2-40B4-BE49-F238E27FC236}">
                <a16:creationId xmlns:a16="http://schemas.microsoft.com/office/drawing/2014/main" id="{9EEDE44E-D61D-014B-AA12-29E1F7B9F07F}"/>
              </a:ext>
            </a:extLst>
          </p:cNvPr>
          <p:cNvSpPr/>
          <p:nvPr/>
        </p:nvSpPr>
        <p:spPr>
          <a:xfrm>
            <a:off x="3424134" y="5375979"/>
            <a:ext cx="857250" cy="381035"/>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50" dirty="0">
                <a:solidFill>
                  <a:schemeClr val="tx1"/>
                </a:solidFill>
                <a:latin typeface="Baguet Script" panose="020B0604020202020204" pitchFamily="2" charset="0"/>
              </a:rPr>
              <a:t>Sustainable aviation</a:t>
            </a:r>
            <a:endParaRPr lang="en-US" sz="1050" dirty="0">
              <a:solidFill>
                <a:schemeClr val="tx1"/>
              </a:solidFill>
              <a:latin typeface="Baguet Script" panose="020B0604020202020204" pitchFamily="2" charset="0"/>
            </a:endParaRPr>
          </a:p>
        </p:txBody>
      </p:sp>
      <p:sp>
        <p:nvSpPr>
          <p:cNvPr id="43" name="Rectangle: Folded Corner 42">
            <a:extLst>
              <a:ext uri="{FF2B5EF4-FFF2-40B4-BE49-F238E27FC236}">
                <a16:creationId xmlns:a16="http://schemas.microsoft.com/office/drawing/2014/main" id="{C7BAFA61-1B64-6667-0F7A-BEE206CC3CD1}"/>
              </a:ext>
            </a:extLst>
          </p:cNvPr>
          <p:cNvSpPr/>
          <p:nvPr/>
        </p:nvSpPr>
        <p:spPr>
          <a:xfrm>
            <a:off x="5033495" y="4671081"/>
            <a:ext cx="949901" cy="457199"/>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a:solidFill>
                  <a:schemeClr val="tx1"/>
                </a:solidFill>
                <a:latin typeface="Baguet Script" panose="020B0604020202020204" pitchFamily="2" charset="0"/>
              </a:rPr>
              <a:t>Clarify   responsibility of participants</a:t>
            </a:r>
            <a:endParaRPr lang="en-US" sz="900" dirty="0">
              <a:solidFill>
                <a:schemeClr val="tx1"/>
              </a:solidFill>
              <a:latin typeface="Baguet Script" panose="020B0604020202020204" pitchFamily="2" charset="0"/>
            </a:endParaRPr>
          </a:p>
        </p:txBody>
      </p:sp>
      <p:sp>
        <p:nvSpPr>
          <p:cNvPr id="44" name="Rectangle: Folded Corner 43">
            <a:extLst>
              <a:ext uri="{FF2B5EF4-FFF2-40B4-BE49-F238E27FC236}">
                <a16:creationId xmlns:a16="http://schemas.microsoft.com/office/drawing/2014/main" id="{306AA2CC-FF3D-1D2D-443B-75D1134F9303}"/>
              </a:ext>
            </a:extLst>
          </p:cNvPr>
          <p:cNvSpPr/>
          <p:nvPr/>
        </p:nvSpPr>
        <p:spPr>
          <a:xfrm>
            <a:off x="5253308" y="5177528"/>
            <a:ext cx="857250" cy="428953"/>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solidFill>
                  <a:schemeClr val="tx1"/>
                </a:solidFill>
                <a:latin typeface="Baguet Script" panose="020B0604020202020204" pitchFamily="2" charset="0"/>
              </a:rPr>
              <a:t>Affordable aviation</a:t>
            </a:r>
            <a:endParaRPr lang="en-US" sz="1100" dirty="0">
              <a:solidFill>
                <a:schemeClr val="tx1"/>
              </a:solidFill>
              <a:latin typeface="Baguet Script" panose="020B0604020202020204" pitchFamily="2" charset="0"/>
            </a:endParaRPr>
          </a:p>
        </p:txBody>
      </p:sp>
      <p:sp>
        <p:nvSpPr>
          <p:cNvPr id="45" name="Rectangle: Folded Corner 44">
            <a:extLst>
              <a:ext uri="{FF2B5EF4-FFF2-40B4-BE49-F238E27FC236}">
                <a16:creationId xmlns:a16="http://schemas.microsoft.com/office/drawing/2014/main" id="{E451A1E0-56C3-E5AD-C263-16510CDFDD86}"/>
              </a:ext>
            </a:extLst>
          </p:cNvPr>
          <p:cNvSpPr/>
          <p:nvPr/>
        </p:nvSpPr>
        <p:spPr>
          <a:xfrm>
            <a:off x="4913305" y="4240147"/>
            <a:ext cx="857250" cy="397678"/>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50" dirty="0">
                <a:solidFill>
                  <a:schemeClr val="tx1"/>
                </a:solidFill>
                <a:latin typeface="Baguet Script" panose="020B0604020202020204" pitchFamily="2" charset="0"/>
              </a:rPr>
              <a:t>Importance recognised</a:t>
            </a:r>
            <a:endParaRPr lang="en-US" sz="1050" dirty="0">
              <a:solidFill>
                <a:schemeClr val="tx1"/>
              </a:solidFill>
              <a:latin typeface="Baguet Script" panose="020B0604020202020204" pitchFamily="2" charset="0"/>
            </a:endParaRPr>
          </a:p>
        </p:txBody>
      </p:sp>
      <p:sp>
        <p:nvSpPr>
          <p:cNvPr id="46" name="Rectangle: Folded Corner 45">
            <a:extLst>
              <a:ext uri="{FF2B5EF4-FFF2-40B4-BE49-F238E27FC236}">
                <a16:creationId xmlns:a16="http://schemas.microsoft.com/office/drawing/2014/main" id="{A936907D-AA8C-2955-7777-386410F2E988}"/>
              </a:ext>
            </a:extLst>
          </p:cNvPr>
          <p:cNvSpPr/>
          <p:nvPr/>
        </p:nvSpPr>
        <p:spPr>
          <a:xfrm>
            <a:off x="5035391" y="3084595"/>
            <a:ext cx="857250" cy="383388"/>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New skills in place</a:t>
            </a:r>
            <a:endParaRPr lang="en-US" sz="1200" dirty="0">
              <a:solidFill>
                <a:schemeClr val="tx1"/>
              </a:solidFill>
              <a:latin typeface="Baguet Script" panose="020B0604020202020204" pitchFamily="2" charset="0"/>
            </a:endParaRPr>
          </a:p>
        </p:txBody>
      </p:sp>
      <p:sp>
        <p:nvSpPr>
          <p:cNvPr id="47" name="Rectangle: Folded Corner 46">
            <a:extLst>
              <a:ext uri="{FF2B5EF4-FFF2-40B4-BE49-F238E27FC236}">
                <a16:creationId xmlns:a16="http://schemas.microsoft.com/office/drawing/2014/main" id="{4A8ECD07-D985-6DD9-289C-AF8B590F7C25}"/>
              </a:ext>
            </a:extLst>
          </p:cNvPr>
          <p:cNvSpPr/>
          <p:nvPr/>
        </p:nvSpPr>
        <p:spPr>
          <a:xfrm>
            <a:off x="5923819" y="2472703"/>
            <a:ext cx="857250" cy="404087"/>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Embeds </a:t>
            </a:r>
            <a:r>
              <a:rPr lang="en-NZ" sz="1200" dirty="0" err="1">
                <a:solidFill>
                  <a:schemeClr val="tx1"/>
                </a:solidFill>
                <a:latin typeface="Baguet Script" panose="020B0604020202020204" pitchFamily="2" charset="0"/>
              </a:rPr>
              <a:t>tiaki</a:t>
            </a:r>
            <a:endParaRPr lang="en-US" sz="1200" dirty="0">
              <a:solidFill>
                <a:schemeClr val="tx1"/>
              </a:solidFill>
              <a:latin typeface="Baguet Script" panose="020B0604020202020204" pitchFamily="2" charset="0"/>
            </a:endParaRPr>
          </a:p>
        </p:txBody>
      </p:sp>
      <p:sp>
        <p:nvSpPr>
          <p:cNvPr id="48" name="Rectangle: Folded Corner 47">
            <a:extLst>
              <a:ext uri="{FF2B5EF4-FFF2-40B4-BE49-F238E27FC236}">
                <a16:creationId xmlns:a16="http://schemas.microsoft.com/office/drawing/2014/main" id="{533A871B-274B-528A-DF08-C8DB4CF6CC4E}"/>
              </a:ext>
            </a:extLst>
          </p:cNvPr>
          <p:cNvSpPr/>
          <p:nvPr/>
        </p:nvSpPr>
        <p:spPr>
          <a:xfrm>
            <a:off x="5790246" y="1997196"/>
            <a:ext cx="998859" cy="414110"/>
          </a:xfrm>
          <a:prstGeom prst="foldedCorner">
            <a:avLst>
              <a:gd name="adj" fmla="val 0"/>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Segregated airspace</a:t>
            </a:r>
            <a:endParaRPr lang="en-US" sz="1200" dirty="0">
              <a:solidFill>
                <a:schemeClr val="tx1"/>
              </a:solidFill>
              <a:latin typeface="Baguet Script" panose="020B0604020202020204" pitchFamily="2" charset="0"/>
            </a:endParaRPr>
          </a:p>
        </p:txBody>
      </p:sp>
      <p:sp>
        <p:nvSpPr>
          <p:cNvPr id="50" name="Rectangle: Folded Corner 49">
            <a:extLst>
              <a:ext uri="{FF2B5EF4-FFF2-40B4-BE49-F238E27FC236}">
                <a16:creationId xmlns:a16="http://schemas.microsoft.com/office/drawing/2014/main" id="{2B0DCC9E-4861-5DE7-BE5F-93CEDD3B02C8}"/>
              </a:ext>
            </a:extLst>
          </p:cNvPr>
          <p:cNvSpPr/>
          <p:nvPr/>
        </p:nvSpPr>
        <p:spPr>
          <a:xfrm>
            <a:off x="6600861" y="1319561"/>
            <a:ext cx="857250" cy="622301"/>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Flexible use of airspace</a:t>
            </a:r>
            <a:endParaRPr lang="en-US" sz="1200" dirty="0">
              <a:solidFill>
                <a:schemeClr val="tx1"/>
              </a:solidFill>
              <a:latin typeface="Baguet Script" panose="020B0604020202020204" pitchFamily="2" charset="0"/>
            </a:endParaRPr>
          </a:p>
        </p:txBody>
      </p:sp>
      <p:sp>
        <p:nvSpPr>
          <p:cNvPr id="51" name="Rectangle: Folded Corner 50">
            <a:extLst>
              <a:ext uri="{FF2B5EF4-FFF2-40B4-BE49-F238E27FC236}">
                <a16:creationId xmlns:a16="http://schemas.microsoft.com/office/drawing/2014/main" id="{F90DE7E7-E349-352D-5FE3-10F3719438A6}"/>
              </a:ext>
            </a:extLst>
          </p:cNvPr>
          <p:cNvSpPr/>
          <p:nvPr/>
        </p:nvSpPr>
        <p:spPr>
          <a:xfrm>
            <a:off x="7618230" y="1281882"/>
            <a:ext cx="1671960" cy="248525"/>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solidFill>
                  <a:schemeClr val="tx1"/>
                </a:solidFill>
                <a:latin typeface="Baguet Script" panose="020B0604020202020204" pitchFamily="2" charset="0"/>
              </a:rPr>
              <a:t>Fundamentally funded</a:t>
            </a:r>
            <a:endParaRPr lang="en-US" sz="1100" dirty="0">
              <a:solidFill>
                <a:schemeClr val="tx1"/>
              </a:solidFill>
              <a:latin typeface="Baguet Script" panose="020B0604020202020204" pitchFamily="2" charset="0"/>
            </a:endParaRPr>
          </a:p>
        </p:txBody>
      </p:sp>
      <p:sp>
        <p:nvSpPr>
          <p:cNvPr id="52" name="Rectangle: Folded Corner 51">
            <a:extLst>
              <a:ext uri="{FF2B5EF4-FFF2-40B4-BE49-F238E27FC236}">
                <a16:creationId xmlns:a16="http://schemas.microsoft.com/office/drawing/2014/main" id="{8FFBC514-CDE3-C3C0-DCC4-F9B81671BDCA}"/>
              </a:ext>
            </a:extLst>
          </p:cNvPr>
          <p:cNvSpPr/>
          <p:nvPr/>
        </p:nvSpPr>
        <p:spPr>
          <a:xfrm>
            <a:off x="3076681" y="2318497"/>
            <a:ext cx="845937" cy="296822"/>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 Agnostic</a:t>
            </a:r>
            <a:endParaRPr lang="en-US" sz="1200" dirty="0">
              <a:solidFill>
                <a:schemeClr val="tx1"/>
              </a:solidFill>
              <a:latin typeface="Baguet Script" panose="020B0604020202020204" pitchFamily="2" charset="0"/>
            </a:endParaRPr>
          </a:p>
        </p:txBody>
      </p:sp>
      <p:sp>
        <p:nvSpPr>
          <p:cNvPr id="53" name="Rectangle: Folded Corner 52">
            <a:extLst>
              <a:ext uri="{FF2B5EF4-FFF2-40B4-BE49-F238E27FC236}">
                <a16:creationId xmlns:a16="http://schemas.microsoft.com/office/drawing/2014/main" id="{F5151DEC-562B-26FE-0C63-68E9BB1BE976}"/>
              </a:ext>
            </a:extLst>
          </p:cNvPr>
          <p:cNvSpPr/>
          <p:nvPr/>
        </p:nvSpPr>
        <p:spPr>
          <a:xfrm>
            <a:off x="1103671" y="2041723"/>
            <a:ext cx="1061486" cy="354579"/>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Continuously evolving</a:t>
            </a:r>
            <a:endParaRPr lang="en-US" sz="1200" dirty="0">
              <a:solidFill>
                <a:schemeClr val="tx1"/>
              </a:solidFill>
              <a:latin typeface="Baguet Script" panose="020B0604020202020204" pitchFamily="2" charset="0"/>
            </a:endParaRPr>
          </a:p>
        </p:txBody>
      </p:sp>
      <p:sp>
        <p:nvSpPr>
          <p:cNvPr id="54" name="Rectangle: Folded Corner 53">
            <a:extLst>
              <a:ext uri="{FF2B5EF4-FFF2-40B4-BE49-F238E27FC236}">
                <a16:creationId xmlns:a16="http://schemas.microsoft.com/office/drawing/2014/main" id="{C02B9119-1C98-DCA7-6CC6-F91596795D73}"/>
              </a:ext>
            </a:extLst>
          </p:cNvPr>
          <p:cNvSpPr/>
          <p:nvPr/>
        </p:nvSpPr>
        <p:spPr>
          <a:xfrm>
            <a:off x="4033308" y="3634036"/>
            <a:ext cx="1068523" cy="547214"/>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dirty="0">
                <a:solidFill>
                  <a:schemeClr val="tx1"/>
                </a:solidFill>
                <a:latin typeface="Baguet Script" panose="020B0604020202020204" pitchFamily="2" charset="0"/>
              </a:rPr>
              <a:t>Kids excited about aviation career prospects</a:t>
            </a:r>
            <a:endParaRPr lang="en-US" sz="1000" dirty="0">
              <a:solidFill>
                <a:schemeClr val="tx1"/>
              </a:solidFill>
              <a:latin typeface="Baguet Script" panose="020B0604020202020204" pitchFamily="2" charset="0"/>
            </a:endParaRPr>
          </a:p>
        </p:txBody>
      </p:sp>
      <p:sp>
        <p:nvSpPr>
          <p:cNvPr id="55" name="Rectangle: Folded Corner 54">
            <a:extLst>
              <a:ext uri="{FF2B5EF4-FFF2-40B4-BE49-F238E27FC236}">
                <a16:creationId xmlns:a16="http://schemas.microsoft.com/office/drawing/2014/main" id="{875FE999-2C32-6DA5-D09C-B7D7A39EFDAF}"/>
              </a:ext>
            </a:extLst>
          </p:cNvPr>
          <p:cNvSpPr/>
          <p:nvPr/>
        </p:nvSpPr>
        <p:spPr>
          <a:xfrm>
            <a:off x="2994247" y="3724762"/>
            <a:ext cx="857250" cy="622301"/>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a:solidFill>
                  <a:schemeClr val="tx1"/>
                </a:solidFill>
                <a:latin typeface="Baguet Script" panose="020B0604020202020204" pitchFamily="2" charset="0"/>
              </a:rPr>
              <a:t>Viewed as critical national asset</a:t>
            </a:r>
            <a:endParaRPr lang="en-US" sz="900" dirty="0">
              <a:solidFill>
                <a:schemeClr val="tx1"/>
              </a:solidFill>
              <a:latin typeface="Baguet Script" panose="020B0604020202020204" pitchFamily="2" charset="0"/>
            </a:endParaRPr>
          </a:p>
        </p:txBody>
      </p:sp>
      <p:sp>
        <p:nvSpPr>
          <p:cNvPr id="56" name="Rectangle: Folded Corner 55">
            <a:extLst>
              <a:ext uri="{FF2B5EF4-FFF2-40B4-BE49-F238E27FC236}">
                <a16:creationId xmlns:a16="http://schemas.microsoft.com/office/drawing/2014/main" id="{CDB99AD5-DFC1-809D-9D90-03670210F033}"/>
              </a:ext>
            </a:extLst>
          </p:cNvPr>
          <p:cNvSpPr/>
          <p:nvPr/>
        </p:nvSpPr>
        <p:spPr>
          <a:xfrm>
            <a:off x="3119716" y="3093088"/>
            <a:ext cx="857250" cy="226882"/>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a:solidFill>
                  <a:schemeClr val="tx1"/>
                </a:solidFill>
                <a:latin typeface="Baguet Script" panose="020B0604020202020204" pitchFamily="2" charset="0"/>
              </a:rPr>
              <a:t>Collaborative</a:t>
            </a:r>
            <a:endParaRPr lang="en-US" sz="900" dirty="0">
              <a:solidFill>
                <a:schemeClr val="tx1"/>
              </a:solidFill>
              <a:latin typeface="Baguet Script" panose="020B0604020202020204" pitchFamily="2" charset="0"/>
            </a:endParaRPr>
          </a:p>
        </p:txBody>
      </p:sp>
      <p:sp>
        <p:nvSpPr>
          <p:cNvPr id="57" name="Rectangle: Folded Corner 56">
            <a:extLst>
              <a:ext uri="{FF2B5EF4-FFF2-40B4-BE49-F238E27FC236}">
                <a16:creationId xmlns:a16="http://schemas.microsoft.com/office/drawing/2014/main" id="{C2E55658-B574-BBFD-337A-A9D24D31BE8F}"/>
              </a:ext>
            </a:extLst>
          </p:cNvPr>
          <p:cNvSpPr/>
          <p:nvPr/>
        </p:nvSpPr>
        <p:spPr>
          <a:xfrm>
            <a:off x="2138842" y="3122568"/>
            <a:ext cx="857250" cy="381033"/>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Vision in place (NZ)</a:t>
            </a:r>
            <a:endParaRPr lang="en-US" sz="1200" dirty="0">
              <a:solidFill>
                <a:schemeClr val="tx1"/>
              </a:solidFill>
              <a:latin typeface="Baguet Script" panose="020B0604020202020204" pitchFamily="2" charset="0"/>
            </a:endParaRPr>
          </a:p>
        </p:txBody>
      </p:sp>
      <p:sp>
        <p:nvSpPr>
          <p:cNvPr id="58" name="Rectangle: Folded Corner 57">
            <a:extLst>
              <a:ext uri="{FF2B5EF4-FFF2-40B4-BE49-F238E27FC236}">
                <a16:creationId xmlns:a16="http://schemas.microsoft.com/office/drawing/2014/main" id="{4242F708-571B-357E-F109-FFDD9FE51382}"/>
              </a:ext>
            </a:extLst>
          </p:cNvPr>
          <p:cNvSpPr/>
          <p:nvPr/>
        </p:nvSpPr>
        <p:spPr>
          <a:xfrm>
            <a:off x="3969558" y="4281032"/>
            <a:ext cx="857250" cy="359574"/>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50" dirty="0">
                <a:solidFill>
                  <a:schemeClr val="tx1"/>
                </a:solidFill>
                <a:latin typeface="Baguet Script" panose="020B0604020202020204" pitchFamily="2" charset="0"/>
              </a:rPr>
              <a:t>Sustainable principles</a:t>
            </a:r>
            <a:endParaRPr lang="en-US" sz="1050" dirty="0">
              <a:solidFill>
                <a:schemeClr val="tx1"/>
              </a:solidFill>
              <a:latin typeface="Baguet Script" panose="020B0604020202020204" pitchFamily="2" charset="0"/>
            </a:endParaRPr>
          </a:p>
        </p:txBody>
      </p:sp>
      <p:sp>
        <p:nvSpPr>
          <p:cNvPr id="59" name="Rectangle: Folded Corner 58">
            <a:extLst>
              <a:ext uri="{FF2B5EF4-FFF2-40B4-BE49-F238E27FC236}">
                <a16:creationId xmlns:a16="http://schemas.microsoft.com/office/drawing/2014/main" id="{3FACF8A4-D643-3B28-F627-E1BDAD7F3F00}"/>
              </a:ext>
            </a:extLst>
          </p:cNvPr>
          <p:cNvSpPr/>
          <p:nvPr/>
        </p:nvSpPr>
        <p:spPr>
          <a:xfrm>
            <a:off x="2982308" y="4418823"/>
            <a:ext cx="857250" cy="359574"/>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Trust of public</a:t>
            </a:r>
            <a:endParaRPr lang="en-US" sz="1200" dirty="0">
              <a:solidFill>
                <a:schemeClr val="tx1"/>
              </a:solidFill>
              <a:latin typeface="Baguet Script" panose="020B0604020202020204" pitchFamily="2" charset="0"/>
            </a:endParaRPr>
          </a:p>
        </p:txBody>
      </p:sp>
      <p:sp>
        <p:nvSpPr>
          <p:cNvPr id="60" name="Rectangle: Folded Corner 59">
            <a:extLst>
              <a:ext uri="{FF2B5EF4-FFF2-40B4-BE49-F238E27FC236}">
                <a16:creationId xmlns:a16="http://schemas.microsoft.com/office/drawing/2014/main" id="{2F7A2B2C-4B74-7FC6-EDAB-382A1FF466E3}"/>
              </a:ext>
            </a:extLst>
          </p:cNvPr>
          <p:cNvSpPr/>
          <p:nvPr/>
        </p:nvSpPr>
        <p:spPr>
          <a:xfrm>
            <a:off x="3083415" y="3408560"/>
            <a:ext cx="857250" cy="281400"/>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solidFill>
                  <a:schemeClr val="tx1"/>
                </a:solidFill>
                <a:latin typeface="Baguet Script" panose="020B0604020202020204" pitchFamily="2" charset="0"/>
              </a:rPr>
              <a:t>Innovative</a:t>
            </a:r>
            <a:endParaRPr lang="en-US" sz="1100" dirty="0">
              <a:solidFill>
                <a:schemeClr val="tx1"/>
              </a:solidFill>
              <a:latin typeface="Baguet Script" panose="020B0604020202020204" pitchFamily="2" charset="0"/>
            </a:endParaRPr>
          </a:p>
        </p:txBody>
      </p:sp>
      <p:sp>
        <p:nvSpPr>
          <p:cNvPr id="61" name="Rectangle: Folded Corner 60">
            <a:extLst>
              <a:ext uri="{FF2B5EF4-FFF2-40B4-BE49-F238E27FC236}">
                <a16:creationId xmlns:a16="http://schemas.microsoft.com/office/drawing/2014/main" id="{20973845-E372-BA3A-A473-6B47A2951C2D}"/>
              </a:ext>
            </a:extLst>
          </p:cNvPr>
          <p:cNvSpPr/>
          <p:nvPr/>
        </p:nvSpPr>
        <p:spPr>
          <a:xfrm>
            <a:off x="1076878" y="5575704"/>
            <a:ext cx="1241832" cy="381033"/>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solidFill>
                  <a:schemeClr val="tx1"/>
                </a:solidFill>
                <a:latin typeface="Baguet Script" panose="020B0604020202020204" pitchFamily="2" charset="0"/>
              </a:rPr>
              <a:t>MoT approach is now 90% aviation</a:t>
            </a:r>
            <a:endParaRPr lang="en-US" sz="1100" dirty="0">
              <a:solidFill>
                <a:schemeClr val="tx1"/>
              </a:solidFill>
              <a:latin typeface="Baguet Script" panose="020B0604020202020204" pitchFamily="2" charset="0"/>
            </a:endParaRPr>
          </a:p>
        </p:txBody>
      </p:sp>
      <p:sp>
        <p:nvSpPr>
          <p:cNvPr id="62" name="Rectangle: Folded Corner 61">
            <a:extLst>
              <a:ext uri="{FF2B5EF4-FFF2-40B4-BE49-F238E27FC236}">
                <a16:creationId xmlns:a16="http://schemas.microsoft.com/office/drawing/2014/main" id="{8EDE348E-A813-C60D-1770-DB427EFF33F1}"/>
              </a:ext>
            </a:extLst>
          </p:cNvPr>
          <p:cNvSpPr/>
          <p:nvPr/>
        </p:nvSpPr>
        <p:spPr>
          <a:xfrm>
            <a:off x="1082196" y="4775679"/>
            <a:ext cx="624011" cy="412860"/>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Safe &amp; secure</a:t>
            </a:r>
            <a:endParaRPr lang="en-US" sz="1200" dirty="0">
              <a:solidFill>
                <a:schemeClr val="tx1"/>
              </a:solidFill>
              <a:latin typeface="Baguet Script" panose="020B0604020202020204" pitchFamily="2" charset="0"/>
            </a:endParaRPr>
          </a:p>
        </p:txBody>
      </p:sp>
      <p:sp>
        <p:nvSpPr>
          <p:cNvPr id="63" name="Rectangle: Folded Corner 62">
            <a:extLst>
              <a:ext uri="{FF2B5EF4-FFF2-40B4-BE49-F238E27FC236}">
                <a16:creationId xmlns:a16="http://schemas.microsoft.com/office/drawing/2014/main" id="{6A95F4C4-1151-3D0A-2203-5F47D4E3018F}"/>
              </a:ext>
            </a:extLst>
          </p:cNvPr>
          <p:cNvSpPr/>
          <p:nvPr/>
        </p:nvSpPr>
        <p:spPr>
          <a:xfrm>
            <a:off x="3083415" y="2674422"/>
            <a:ext cx="857250" cy="313879"/>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Resilient</a:t>
            </a:r>
            <a:endParaRPr lang="en-US" sz="1200" dirty="0">
              <a:solidFill>
                <a:schemeClr val="tx1"/>
              </a:solidFill>
              <a:latin typeface="Baguet Script" panose="020B0604020202020204" pitchFamily="2" charset="0"/>
            </a:endParaRPr>
          </a:p>
        </p:txBody>
      </p:sp>
      <p:sp>
        <p:nvSpPr>
          <p:cNvPr id="64" name="Rectangle: Folded Corner 63">
            <a:extLst>
              <a:ext uri="{FF2B5EF4-FFF2-40B4-BE49-F238E27FC236}">
                <a16:creationId xmlns:a16="http://schemas.microsoft.com/office/drawing/2014/main" id="{BDAC5CE0-11DE-5A53-0B51-E3219E83DB88}"/>
              </a:ext>
            </a:extLst>
          </p:cNvPr>
          <p:cNvSpPr/>
          <p:nvPr/>
        </p:nvSpPr>
        <p:spPr>
          <a:xfrm>
            <a:off x="8137929" y="4858527"/>
            <a:ext cx="857250" cy="622301"/>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solidFill>
                  <a:schemeClr val="tx1"/>
                </a:solidFill>
                <a:latin typeface="Baguet Script" panose="020B0604020202020204" pitchFamily="2" charset="0"/>
              </a:rPr>
              <a:t>More integrated regulations</a:t>
            </a:r>
            <a:endParaRPr lang="en-US" sz="1100" dirty="0">
              <a:solidFill>
                <a:schemeClr val="tx1"/>
              </a:solidFill>
              <a:latin typeface="Baguet Script" panose="020B0604020202020204" pitchFamily="2" charset="0"/>
            </a:endParaRPr>
          </a:p>
        </p:txBody>
      </p:sp>
      <p:sp>
        <p:nvSpPr>
          <p:cNvPr id="65" name="Rectangle: Folded Corner 64">
            <a:extLst>
              <a:ext uri="{FF2B5EF4-FFF2-40B4-BE49-F238E27FC236}">
                <a16:creationId xmlns:a16="http://schemas.microsoft.com/office/drawing/2014/main" id="{28607C7A-A867-63E0-5004-7AC5AAF39072}"/>
              </a:ext>
            </a:extLst>
          </p:cNvPr>
          <p:cNvSpPr/>
          <p:nvPr/>
        </p:nvSpPr>
        <p:spPr>
          <a:xfrm>
            <a:off x="1095882" y="6417937"/>
            <a:ext cx="857250" cy="412860"/>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Multi-air modal</a:t>
            </a:r>
            <a:endParaRPr lang="en-US" sz="1200" dirty="0">
              <a:solidFill>
                <a:schemeClr val="tx1"/>
              </a:solidFill>
              <a:latin typeface="Baguet Script" panose="020B0604020202020204" pitchFamily="2" charset="0"/>
            </a:endParaRPr>
          </a:p>
        </p:txBody>
      </p:sp>
      <p:sp>
        <p:nvSpPr>
          <p:cNvPr id="66" name="Rectangle: Folded Corner 65">
            <a:extLst>
              <a:ext uri="{FF2B5EF4-FFF2-40B4-BE49-F238E27FC236}">
                <a16:creationId xmlns:a16="http://schemas.microsoft.com/office/drawing/2014/main" id="{3115D923-C0D1-5457-2CFE-1D8B2887F257}"/>
              </a:ext>
            </a:extLst>
          </p:cNvPr>
          <p:cNvSpPr/>
          <p:nvPr/>
        </p:nvSpPr>
        <p:spPr>
          <a:xfrm>
            <a:off x="3109069" y="6355868"/>
            <a:ext cx="857250" cy="39362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Well resourced</a:t>
            </a:r>
            <a:endParaRPr lang="en-US" sz="1200" dirty="0">
              <a:solidFill>
                <a:schemeClr val="tx1"/>
              </a:solidFill>
              <a:latin typeface="Baguet Script" panose="020B0604020202020204" pitchFamily="2" charset="0"/>
            </a:endParaRPr>
          </a:p>
        </p:txBody>
      </p:sp>
      <p:sp>
        <p:nvSpPr>
          <p:cNvPr id="67" name="Rectangle: Folded Corner 66">
            <a:extLst>
              <a:ext uri="{FF2B5EF4-FFF2-40B4-BE49-F238E27FC236}">
                <a16:creationId xmlns:a16="http://schemas.microsoft.com/office/drawing/2014/main" id="{F923683C-1383-BE95-BBDE-438E3187BF0A}"/>
              </a:ext>
            </a:extLst>
          </p:cNvPr>
          <p:cNvSpPr/>
          <p:nvPr/>
        </p:nvSpPr>
        <p:spPr>
          <a:xfrm>
            <a:off x="2201606" y="6140823"/>
            <a:ext cx="857250" cy="608671"/>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a:solidFill>
                  <a:schemeClr val="tx1"/>
                </a:solidFill>
                <a:latin typeface="Baguet Script" panose="020B0604020202020204" pitchFamily="2" charset="0"/>
              </a:rPr>
              <a:t>Established outcome driven principles</a:t>
            </a:r>
            <a:endParaRPr lang="en-US" sz="900" dirty="0">
              <a:solidFill>
                <a:schemeClr val="tx1"/>
              </a:solidFill>
              <a:latin typeface="Baguet Script" panose="020B0604020202020204" pitchFamily="2" charset="0"/>
            </a:endParaRPr>
          </a:p>
        </p:txBody>
      </p:sp>
      <p:sp>
        <p:nvSpPr>
          <p:cNvPr id="68" name="Rectangle: Folded Corner 67">
            <a:extLst>
              <a:ext uri="{FF2B5EF4-FFF2-40B4-BE49-F238E27FC236}">
                <a16:creationId xmlns:a16="http://schemas.microsoft.com/office/drawing/2014/main" id="{33829EC9-2D31-40FB-DA6E-C920D706D0DA}"/>
              </a:ext>
            </a:extLst>
          </p:cNvPr>
          <p:cNvSpPr/>
          <p:nvPr/>
        </p:nvSpPr>
        <p:spPr>
          <a:xfrm>
            <a:off x="4307495" y="5353320"/>
            <a:ext cx="925464" cy="444767"/>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a:solidFill>
                  <a:schemeClr val="tx1"/>
                </a:solidFill>
                <a:latin typeface="Baguet Script" panose="020B0604020202020204" pitchFamily="2" charset="0"/>
              </a:rPr>
              <a:t>Path to gaining &amp; retaining expertise</a:t>
            </a:r>
            <a:endParaRPr lang="en-US" sz="900" dirty="0">
              <a:solidFill>
                <a:schemeClr val="tx1"/>
              </a:solidFill>
              <a:latin typeface="Baguet Script" panose="020B0604020202020204" pitchFamily="2" charset="0"/>
            </a:endParaRPr>
          </a:p>
        </p:txBody>
      </p:sp>
      <p:sp>
        <p:nvSpPr>
          <p:cNvPr id="69" name="Rectangle: Folded Corner 68">
            <a:extLst>
              <a:ext uri="{FF2B5EF4-FFF2-40B4-BE49-F238E27FC236}">
                <a16:creationId xmlns:a16="http://schemas.microsoft.com/office/drawing/2014/main" id="{BF39A5B5-07FE-FB8C-FCEC-9CD28B9E8162}"/>
              </a:ext>
            </a:extLst>
          </p:cNvPr>
          <p:cNvSpPr/>
          <p:nvPr/>
        </p:nvSpPr>
        <p:spPr>
          <a:xfrm>
            <a:off x="4433771" y="5772928"/>
            <a:ext cx="1080646" cy="538792"/>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dirty="0">
                <a:solidFill>
                  <a:schemeClr val="tx1"/>
                </a:solidFill>
                <a:latin typeface="Baguet Script" panose="020B0604020202020204" pitchFamily="2" charset="0"/>
              </a:rPr>
              <a:t>New digital enablers open up aviation to all</a:t>
            </a:r>
            <a:endParaRPr lang="en-US" sz="1000" dirty="0">
              <a:solidFill>
                <a:schemeClr val="tx1"/>
              </a:solidFill>
              <a:latin typeface="Baguet Script" panose="020B0604020202020204" pitchFamily="2" charset="0"/>
            </a:endParaRPr>
          </a:p>
        </p:txBody>
      </p:sp>
      <p:sp>
        <p:nvSpPr>
          <p:cNvPr id="70" name="Rectangle: Folded Corner 69">
            <a:extLst>
              <a:ext uri="{FF2B5EF4-FFF2-40B4-BE49-F238E27FC236}">
                <a16:creationId xmlns:a16="http://schemas.microsoft.com/office/drawing/2014/main" id="{2A888518-9081-C31C-35A8-73773E4C6EAF}"/>
              </a:ext>
            </a:extLst>
          </p:cNvPr>
          <p:cNvSpPr/>
          <p:nvPr/>
        </p:nvSpPr>
        <p:spPr>
          <a:xfrm>
            <a:off x="110598" y="493735"/>
            <a:ext cx="857250" cy="296822"/>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Efficient</a:t>
            </a:r>
            <a:endParaRPr lang="en-US" sz="1200" dirty="0">
              <a:solidFill>
                <a:schemeClr val="tx1"/>
              </a:solidFill>
              <a:latin typeface="Baguet Script" panose="020B0604020202020204" pitchFamily="2" charset="0"/>
            </a:endParaRPr>
          </a:p>
        </p:txBody>
      </p:sp>
      <p:sp>
        <p:nvSpPr>
          <p:cNvPr id="72" name="Rectangle: Folded Corner 71">
            <a:extLst>
              <a:ext uri="{FF2B5EF4-FFF2-40B4-BE49-F238E27FC236}">
                <a16:creationId xmlns:a16="http://schemas.microsoft.com/office/drawing/2014/main" id="{A5351268-0FE6-B202-5E6E-583A469A3A2E}"/>
              </a:ext>
            </a:extLst>
          </p:cNvPr>
          <p:cNvSpPr/>
          <p:nvPr/>
        </p:nvSpPr>
        <p:spPr>
          <a:xfrm>
            <a:off x="3372593" y="5844617"/>
            <a:ext cx="857250" cy="433368"/>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a:solidFill>
                  <a:schemeClr val="tx1"/>
                </a:solidFill>
                <a:latin typeface="Baguet Script" panose="020B0604020202020204" pitchFamily="2" charset="0"/>
              </a:rPr>
              <a:t>Clear evolutionary pathway</a:t>
            </a:r>
            <a:endParaRPr lang="en-US" sz="900" dirty="0">
              <a:solidFill>
                <a:schemeClr val="tx1"/>
              </a:solidFill>
              <a:latin typeface="Baguet Script" panose="020B0604020202020204" pitchFamily="2" charset="0"/>
            </a:endParaRPr>
          </a:p>
        </p:txBody>
      </p:sp>
      <p:sp>
        <p:nvSpPr>
          <p:cNvPr id="73" name="Rectangle: Folded Corner 72">
            <a:extLst>
              <a:ext uri="{FF2B5EF4-FFF2-40B4-BE49-F238E27FC236}">
                <a16:creationId xmlns:a16="http://schemas.microsoft.com/office/drawing/2014/main" id="{3B3B74DD-8D7D-3343-38CF-BC0E95DB1D87}"/>
              </a:ext>
            </a:extLst>
          </p:cNvPr>
          <p:cNvSpPr/>
          <p:nvPr/>
        </p:nvSpPr>
        <p:spPr>
          <a:xfrm>
            <a:off x="7520760" y="1597423"/>
            <a:ext cx="857250" cy="370787"/>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Clear vison</a:t>
            </a:r>
            <a:endParaRPr lang="en-US" sz="1200" dirty="0">
              <a:solidFill>
                <a:schemeClr val="tx1"/>
              </a:solidFill>
              <a:latin typeface="Baguet Script" panose="020B0604020202020204" pitchFamily="2" charset="0"/>
            </a:endParaRPr>
          </a:p>
        </p:txBody>
      </p:sp>
      <p:sp>
        <p:nvSpPr>
          <p:cNvPr id="74" name="Rectangle: Folded Corner 73">
            <a:extLst>
              <a:ext uri="{FF2B5EF4-FFF2-40B4-BE49-F238E27FC236}">
                <a16:creationId xmlns:a16="http://schemas.microsoft.com/office/drawing/2014/main" id="{CCA28B14-705B-3CCD-F0F4-6C515358F888}"/>
              </a:ext>
            </a:extLst>
          </p:cNvPr>
          <p:cNvSpPr/>
          <p:nvPr/>
        </p:nvSpPr>
        <p:spPr>
          <a:xfrm>
            <a:off x="9449710" y="1251438"/>
            <a:ext cx="857250" cy="406415"/>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Expanded services</a:t>
            </a:r>
            <a:endParaRPr lang="en-US" sz="1200" dirty="0">
              <a:solidFill>
                <a:schemeClr val="tx1"/>
              </a:solidFill>
              <a:latin typeface="Baguet Script" panose="020B0604020202020204" pitchFamily="2" charset="0"/>
            </a:endParaRPr>
          </a:p>
        </p:txBody>
      </p:sp>
      <p:sp>
        <p:nvSpPr>
          <p:cNvPr id="75" name="Rectangle: Folded Corner 74">
            <a:extLst>
              <a:ext uri="{FF2B5EF4-FFF2-40B4-BE49-F238E27FC236}">
                <a16:creationId xmlns:a16="http://schemas.microsoft.com/office/drawing/2014/main" id="{D7DAEEC8-F57C-09FA-78DF-225CFEF5DB43}"/>
              </a:ext>
            </a:extLst>
          </p:cNvPr>
          <p:cNvSpPr/>
          <p:nvPr/>
        </p:nvSpPr>
        <p:spPr>
          <a:xfrm>
            <a:off x="7014611" y="2690541"/>
            <a:ext cx="459308" cy="343445"/>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solidFill>
                  <a:schemeClr val="tx1"/>
                </a:solidFill>
                <a:latin typeface="Baguet Script" panose="020B0604020202020204" pitchFamily="2" charset="0"/>
              </a:rPr>
              <a:t>Safe</a:t>
            </a:r>
            <a:endParaRPr lang="en-US" sz="1100" dirty="0">
              <a:solidFill>
                <a:schemeClr val="tx1"/>
              </a:solidFill>
              <a:latin typeface="Baguet Script" panose="020B0604020202020204" pitchFamily="2" charset="0"/>
            </a:endParaRPr>
          </a:p>
        </p:txBody>
      </p:sp>
      <p:sp>
        <p:nvSpPr>
          <p:cNvPr id="76" name="Rectangle: Folded Corner 75">
            <a:extLst>
              <a:ext uri="{FF2B5EF4-FFF2-40B4-BE49-F238E27FC236}">
                <a16:creationId xmlns:a16="http://schemas.microsoft.com/office/drawing/2014/main" id="{C45DECBA-8796-983D-4417-986583D51B53}"/>
              </a:ext>
            </a:extLst>
          </p:cNvPr>
          <p:cNvSpPr/>
          <p:nvPr/>
        </p:nvSpPr>
        <p:spPr>
          <a:xfrm>
            <a:off x="6877370" y="2035505"/>
            <a:ext cx="1154622" cy="611213"/>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dirty="0">
                <a:solidFill>
                  <a:schemeClr val="tx1"/>
                </a:solidFill>
                <a:latin typeface="Baguet Script" panose="020B0604020202020204" pitchFamily="2" charset="0"/>
              </a:rPr>
              <a:t>Govt understands value &amp; opportunity of aviation</a:t>
            </a:r>
            <a:endParaRPr lang="en-US" sz="1000" dirty="0">
              <a:solidFill>
                <a:schemeClr val="tx1"/>
              </a:solidFill>
              <a:latin typeface="Baguet Script" panose="020B0604020202020204" pitchFamily="2" charset="0"/>
            </a:endParaRPr>
          </a:p>
        </p:txBody>
      </p:sp>
      <p:sp>
        <p:nvSpPr>
          <p:cNvPr id="77" name="Rectangle: Folded Corner 76">
            <a:extLst>
              <a:ext uri="{FF2B5EF4-FFF2-40B4-BE49-F238E27FC236}">
                <a16:creationId xmlns:a16="http://schemas.microsoft.com/office/drawing/2014/main" id="{AF91DD37-8BE6-FBD0-4467-08AC1C61A4A9}"/>
              </a:ext>
            </a:extLst>
          </p:cNvPr>
          <p:cNvSpPr/>
          <p:nvPr/>
        </p:nvSpPr>
        <p:spPr>
          <a:xfrm>
            <a:off x="8541628" y="2851753"/>
            <a:ext cx="683351" cy="622301"/>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Safe by design &amp; intent</a:t>
            </a:r>
            <a:endParaRPr lang="en-US" sz="1200" dirty="0">
              <a:solidFill>
                <a:schemeClr val="tx1"/>
              </a:solidFill>
              <a:latin typeface="Baguet Script" panose="020B0604020202020204" pitchFamily="2" charset="0"/>
            </a:endParaRPr>
          </a:p>
        </p:txBody>
      </p:sp>
      <p:sp>
        <p:nvSpPr>
          <p:cNvPr id="78" name="Rectangle: Folded Corner 77">
            <a:extLst>
              <a:ext uri="{FF2B5EF4-FFF2-40B4-BE49-F238E27FC236}">
                <a16:creationId xmlns:a16="http://schemas.microsoft.com/office/drawing/2014/main" id="{3C0D9050-2A4C-9185-FB73-C6427D6E2760}"/>
              </a:ext>
            </a:extLst>
          </p:cNvPr>
          <p:cNvSpPr/>
          <p:nvPr/>
        </p:nvSpPr>
        <p:spPr>
          <a:xfrm>
            <a:off x="9238378" y="3623435"/>
            <a:ext cx="943922" cy="576978"/>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Balance effective &amp; efficient</a:t>
            </a:r>
            <a:endParaRPr lang="en-US" sz="1200" dirty="0">
              <a:solidFill>
                <a:schemeClr val="tx1"/>
              </a:solidFill>
              <a:latin typeface="Baguet Script" panose="020B0604020202020204" pitchFamily="2" charset="0"/>
            </a:endParaRPr>
          </a:p>
        </p:txBody>
      </p:sp>
      <p:sp>
        <p:nvSpPr>
          <p:cNvPr id="79" name="Rectangle: Folded Corner 78">
            <a:extLst>
              <a:ext uri="{FF2B5EF4-FFF2-40B4-BE49-F238E27FC236}">
                <a16:creationId xmlns:a16="http://schemas.microsoft.com/office/drawing/2014/main" id="{D4772916-3EF4-D435-F6E0-4175E444F033}"/>
              </a:ext>
            </a:extLst>
          </p:cNvPr>
          <p:cNvSpPr/>
          <p:nvPr/>
        </p:nvSpPr>
        <p:spPr>
          <a:xfrm>
            <a:off x="7154619" y="4902975"/>
            <a:ext cx="879689" cy="546108"/>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50" dirty="0">
                <a:solidFill>
                  <a:schemeClr val="tx1"/>
                </a:solidFill>
                <a:latin typeface="Baguet Script" panose="020B0604020202020204" pitchFamily="2" charset="0"/>
              </a:rPr>
              <a:t>User defined as pax + freight</a:t>
            </a:r>
            <a:endParaRPr lang="en-US" sz="1050" dirty="0">
              <a:solidFill>
                <a:schemeClr val="tx1"/>
              </a:solidFill>
              <a:latin typeface="Baguet Script" panose="020B0604020202020204" pitchFamily="2" charset="0"/>
            </a:endParaRPr>
          </a:p>
        </p:txBody>
      </p:sp>
      <p:sp>
        <p:nvSpPr>
          <p:cNvPr id="80" name="Rectangle: Folded Corner 79">
            <a:extLst>
              <a:ext uri="{FF2B5EF4-FFF2-40B4-BE49-F238E27FC236}">
                <a16:creationId xmlns:a16="http://schemas.microsoft.com/office/drawing/2014/main" id="{AC1624F8-6034-20F0-C382-77DCC85AD374}"/>
              </a:ext>
            </a:extLst>
          </p:cNvPr>
          <p:cNvSpPr/>
          <p:nvPr/>
        </p:nvSpPr>
        <p:spPr>
          <a:xfrm>
            <a:off x="6083495" y="4386505"/>
            <a:ext cx="857250" cy="622301"/>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National interest supported</a:t>
            </a:r>
            <a:endParaRPr lang="en-US" sz="1200" dirty="0">
              <a:solidFill>
                <a:schemeClr val="tx1"/>
              </a:solidFill>
              <a:latin typeface="Baguet Script" panose="020B0604020202020204" pitchFamily="2" charset="0"/>
            </a:endParaRPr>
          </a:p>
        </p:txBody>
      </p:sp>
      <p:sp>
        <p:nvSpPr>
          <p:cNvPr id="81" name="Rectangle: Folded Corner 80">
            <a:extLst>
              <a:ext uri="{FF2B5EF4-FFF2-40B4-BE49-F238E27FC236}">
                <a16:creationId xmlns:a16="http://schemas.microsoft.com/office/drawing/2014/main" id="{6C60365B-A19E-B2F2-8239-04BA11D87957}"/>
              </a:ext>
            </a:extLst>
          </p:cNvPr>
          <p:cNvSpPr/>
          <p:nvPr/>
        </p:nvSpPr>
        <p:spPr>
          <a:xfrm>
            <a:off x="6092150" y="2916515"/>
            <a:ext cx="857250" cy="343445"/>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New tech welcome</a:t>
            </a:r>
            <a:endParaRPr lang="en-US" sz="1200" dirty="0">
              <a:solidFill>
                <a:schemeClr val="tx1"/>
              </a:solidFill>
              <a:latin typeface="Baguet Script" panose="020B0604020202020204" pitchFamily="2" charset="0"/>
            </a:endParaRPr>
          </a:p>
        </p:txBody>
      </p:sp>
      <p:sp>
        <p:nvSpPr>
          <p:cNvPr id="82" name="Rectangle: Folded Corner 81">
            <a:extLst>
              <a:ext uri="{FF2B5EF4-FFF2-40B4-BE49-F238E27FC236}">
                <a16:creationId xmlns:a16="http://schemas.microsoft.com/office/drawing/2014/main" id="{11CC24C2-D30B-2281-F158-FBDB8ED3C05D}"/>
              </a:ext>
            </a:extLst>
          </p:cNvPr>
          <p:cNvSpPr/>
          <p:nvPr/>
        </p:nvSpPr>
        <p:spPr>
          <a:xfrm>
            <a:off x="6539262" y="6311720"/>
            <a:ext cx="1096416" cy="502011"/>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Championing common good </a:t>
            </a:r>
            <a:endParaRPr lang="en-US" sz="1200" dirty="0">
              <a:solidFill>
                <a:schemeClr val="tx1"/>
              </a:solidFill>
              <a:latin typeface="Baguet Script" panose="020B0604020202020204" pitchFamily="2" charset="0"/>
            </a:endParaRPr>
          </a:p>
        </p:txBody>
      </p:sp>
      <p:sp>
        <p:nvSpPr>
          <p:cNvPr id="83" name="Rectangle: Folded Corner 82">
            <a:extLst>
              <a:ext uri="{FF2B5EF4-FFF2-40B4-BE49-F238E27FC236}">
                <a16:creationId xmlns:a16="http://schemas.microsoft.com/office/drawing/2014/main" id="{687A012B-A747-74F1-BD3C-CA2A3A763055}"/>
              </a:ext>
            </a:extLst>
          </p:cNvPr>
          <p:cNvSpPr/>
          <p:nvPr/>
        </p:nvSpPr>
        <p:spPr>
          <a:xfrm>
            <a:off x="6563152" y="5620528"/>
            <a:ext cx="857250" cy="622301"/>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Not burden on users</a:t>
            </a:r>
            <a:endParaRPr lang="en-US" sz="1200" dirty="0">
              <a:solidFill>
                <a:schemeClr val="tx1"/>
              </a:solidFill>
              <a:latin typeface="Baguet Script" panose="020B0604020202020204" pitchFamily="2" charset="0"/>
            </a:endParaRPr>
          </a:p>
        </p:txBody>
      </p:sp>
      <p:sp>
        <p:nvSpPr>
          <p:cNvPr id="84" name="Rectangle: Folded Corner 83">
            <a:extLst>
              <a:ext uri="{FF2B5EF4-FFF2-40B4-BE49-F238E27FC236}">
                <a16:creationId xmlns:a16="http://schemas.microsoft.com/office/drawing/2014/main" id="{7B30484A-47A5-3B76-CA11-A5E9BAC99760}"/>
              </a:ext>
            </a:extLst>
          </p:cNvPr>
          <p:cNvSpPr/>
          <p:nvPr/>
        </p:nvSpPr>
        <p:spPr>
          <a:xfrm>
            <a:off x="6204114" y="4926872"/>
            <a:ext cx="857250" cy="622301"/>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Good safety record</a:t>
            </a:r>
            <a:endParaRPr lang="en-US" sz="1200" dirty="0">
              <a:solidFill>
                <a:schemeClr val="tx1"/>
              </a:solidFill>
              <a:latin typeface="Baguet Script" panose="020B0604020202020204" pitchFamily="2" charset="0"/>
            </a:endParaRPr>
          </a:p>
        </p:txBody>
      </p:sp>
      <p:sp>
        <p:nvSpPr>
          <p:cNvPr id="85" name="Rectangle: Folded Corner 84">
            <a:extLst>
              <a:ext uri="{FF2B5EF4-FFF2-40B4-BE49-F238E27FC236}">
                <a16:creationId xmlns:a16="http://schemas.microsoft.com/office/drawing/2014/main" id="{9AD207D9-07BF-952C-FAFC-3554AD3742DE}"/>
              </a:ext>
            </a:extLst>
          </p:cNvPr>
          <p:cNvSpPr/>
          <p:nvPr/>
        </p:nvSpPr>
        <p:spPr>
          <a:xfrm>
            <a:off x="6428198" y="3718528"/>
            <a:ext cx="974138" cy="457198"/>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solidFill>
                  <a:schemeClr val="tx1"/>
                </a:solidFill>
                <a:latin typeface="Baguet Script" panose="020B0604020202020204" pitchFamily="2" charset="0"/>
              </a:rPr>
              <a:t>Int’l compatibility</a:t>
            </a:r>
            <a:endParaRPr lang="en-US" sz="1100" dirty="0">
              <a:solidFill>
                <a:schemeClr val="tx1"/>
              </a:solidFill>
              <a:latin typeface="Baguet Script" panose="020B0604020202020204" pitchFamily="2" charset="0"/>
            </a:endParaRPr>
          </a:p>
        </p:txBody>
      </p:sp>
      <p:sp>
        <p:nvSpPr>
          <p:cNvPr id="86" name="Rectangle: Folded Corner 85">
            <a:extLst>
              <a:ext uri="{FF2B5EF4-FFF2-40B4-BE49-F238E27FC236}">
                <a16:creationId xmlns:a16="http://schemas.microsoft.com/office/drawing/2014/main" id="{84BF963B-FC8D-C355-A5F4-620461F92FF0}"/>
              </a:ext>
            </a:extLst>
          </p:cNvPr>
          <p:cNvSpPr/>
          <p:nvPr/>
        </p:nvSpPr>
        <p:spPr>
          <a:xfrm>
            <a:off x="5633270" y="6024041"/>
            <a:ext cx="857250" cy="316431"/>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Connected</a:t>
            </a:r>
            <a:endParaRPr lang="en-US" sz="1200" dirty="0">
              <a:solidFill>
                <a:schemeClr val="tx1"/>
              </a:solidFill>
              <a:latin typeface="Baguet Script" panose="020B0604020202020204" pitchFamily="2" charset="0"/>
            </a:endParaRPr>
          </a:p>
        </p:txBody>
      </p:sp>
      <p:sp>
        <p:nvSpPr>
          <p:cNvPr id="87" name="Rectangle: Folded Corner 86">
            <a:extLst>
              <a:ext uri="{FF2B5EF4-FFF2-40B4-BE49-F238E27FC236}">
                <a16:creationId xmlns:a16="http://schemas.microsoft.com/office/drawing/2014/main" id="{2E504FA8-6BAC-11AE-59D6-FEA7C501C87F}"/>
              </a:ext>
            </a:extLst>
          </p:cNvPr>
          <p:cNvSpPr/>
          <p:nvPr/>
        </p:nvSpPr>
        <p:spPr>
          <a:xfrm>
            <a:off x="5535536" y="5658941"/>
            <a:ext cx="955174" cy="316430"/>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dirty="0">
                <a:solidFill>
                  <a:schemeClr val="tx1"/>
                </a:solidFill>
                <a:latin typeface="Baguet Script" panose="020B0604020202020204" pitchFamily="2" charset="0"/>
              </a:rPr>
              <a:t>Collaborative</a:t>
            </a:r>
            <a:endParaRPr lang="en-US" sz="1000" dirty="0">
              <a:solidFill>
                <a:schemeClr val="tx1"/>
              </a:solidFill>
              <a:latin typeface="Baguet Script" panose="020B0604020202020204" pitchFamily="2" charset="0"/>
            </a:endParaRPr>
          </a:p>
        </p:txBody>
      </p:sp>
      <p:sp>
        <p:nvSpPr>
          <p:cNvPr id="88" name="Rectangle: Folded Corner 87">
            <a:extLst>
              <a:ext uri="{FF2B5EF4-FFF2-40B4-BE49-F238E27FC236}">
                <a16:creationId xmlns:a16="http://schemas.microsoft.com/office/drawing/2014/main" id="{293636D4-1FEF-CBAC-95D1-AA081473FBF0}"/>
              </a:ext>
            </a:extLst>
          </p:cNvPr>
          <p:cNvSpPr/>
          <p:nvPr/>
        </p:nvSpPr>
        <p:spPr>
          <a:xfrm>
            <a:off x="2409511" y="5851162"/>
            <a:ext cx="857250" cy="248418"/>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solidFill>
                  <a:schemeClr val="tx1"/>
                </a:solidFill>
                <a:latin typeface="Baguet Script" panose="020B0604020202020204" pitchFamily="2" charset="0"/>
              </a:rPr>
              <a:t>Systematic</a:t>
            </a:r>
            <a:endParaRPr lang="en-US" sz="1100" dirty="0">
              <a:solidFill>
                <a:schemeClr val="tx1"/>
              </a:solidFill>
              <a:latin typeface="Baguet Script" panose="020B0604020202020204" pitchFamily="2" charset="0"/>
            </a:endParaRPr>
          </a:p>
        </p:txBody>
      </p:sp>
      <p:sp>
        <p:nvSpPr>
          <p:cNvPr id="89" name="Rectangle: Folded Corner 88">
            <a:extLst>
              <a:ext uri="{FF2B5EF4-FFF2-40B4-BE49-F238E27FC236}">
                <a16:creationId xmlns:a16="http://schemas.microsoft.com/office/drawing/2014/main" id="{3D2E352C-1762-81F6-85FC-FA3C7C523D7A}"/>
              </a:ext>
            </a:extLst>
          </p:cNvPr>
          <p:cNvSpPr/>
          <p:nvPr/>
        </p:nvSpPr>
        <p:spPr>
          <a:xfrm>
            <a:off x="10030542" y="791710"/>
            <a:ext cx="1161243" cy="390160"/>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Appropriately funded</a:t>
            </a:r>
            <a:endParaRPr lang="en-US" sz="1200" dirty="0">
              <a:solidFill>
                <a:schemeClr val="tx1"/>
              </a:solidFill>
              <a:latin typeface="Baguet Script" panose="020B0604020202020204" pitchFamily="2" charset="0"/>
            </a:endParaRPr>
          </a:p>
        </p:txBody>
      </p:sp>
      <p:sp>
        <p:nvSpPr>
          <p:cNvPr id="91" name="Rectangle: Folded Corner 90">
            <a:extLst>
              <a:ext uri="{FF2B5EF4-FFF2-40B4-BE49-F238E27FC236}">
                <a16:creationId xmlns:a16="http://schemas.microsoft.com/office/drawing/2014/main" id="{38455A46-98B2-FC3B-79DF-A70069DF65C2}"/>
              </a:ext>
            </a:extLst>
          </p:cNvPr>
          <p:cNvSpPr/>
          <p:nvPr/>
        </p:nvSpPr>
        <p:spPr>
          <a:xfrm>
            <a:off x="127495" y="1821465"/>
            <a:ext cx="857250" cy="296822"/>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Connected</a:t>
            </a:r>
            <a:endParaRPr lang="en-US" sz="1200" dirty="0">
              <a:solidFill>
                <a:schemeClr val="tx1"/>
              </a:solidFill>
              <a:latin typeface="Baguet Script" panose="020B0604020202020204" pitchFamily="2" charset="0"/>
            </a:endParaRPr>
          </a:p>
        </p:txBody>
      </p:sp>
      <p:sp>
        <p:nvSpPr>
          <p:cNvPr id="92" name="Rectangle: Folded Corner 91">
            <a:extLst>
              <a:ext uri="{FF2B5EF4-FFF2-40B4-BE49-F238E27FC236}">
                <a16:creationId xmlns:a16="http://schemas.microsoft.com/office/drawing/2014/main" id="{17AF823E-CA49-FC45-480F-6E259177ED94}"/>
              </a:ext>
            </a:extLst>
          </p:cNvPr>
          <p:cNvSpPr/>
          <p:nvPr/>
        </p:nvSpPr>
        <p:spPr>
          <a:xfrm>
            <a:off x="127495" y="2210161"/>
            <a:ext cx="857250" cy="401319"/>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Increased access</a:t>
            </a:r>
            <a:endParaRPr lang="en-US" sz="1200" dirty="0">
              <a:solidFill>
                <a:schemeClr val="tx1"/>
              </a:solidFill>
              <a:latin typeface="Baguet Script" panose="020B0604020202020204" pitchFamily="2" charset="0"/>
            </a:endParaRPr>
          </a:p>
        </p:txBody>
      </p:sp>
      <p:sp>
        <p:nvSpPr>
          <p:cNvPr id="93" name="Rectangle: Folded Corner 92">
            <a:extLst>
              <a:ext uri="{FF2B5EF4-FFF2-40B4-BE49-F238E27FC236}">
                <a16:creationId xmlns:a16="http://schemas.microsoft.com/office/drawing/2014/main" id="{71FEA30D-F7C6-DC20-174C-0EFF1BBC4E87}"/>
              </a:ext>
            </a:extLst>
          </p:cNvPr>
          <p:cNvSpPr/>
          <p:nvPr/>
        </p:nvSpPr>
        <p:spPr>
          <a:xfrm>
            <a:off x="136403" y="2721565"/>
            <a:ext cx="857250" cy="281398"/>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Systemic</a:t>
            </a:r>
            <a:endParaRPr lang="en-US" sz="1200" dirty="0">
              <a:solidFill>
                <a:schemeClr val="tx1"/>
              </a:solidFill>
              <a:latin typeface="Baguet Script" panose="020B0604020202020204" pitchFamily="2" charset="0"/>
            </a:endParaRPr>
          </a:p>
        </p:txBody>
      </p:sp>
      <p:sp>
        <p:nvSpPr>
          <p:cNvPr id="94" name="Rectangle: Folded Corner 93">
            <a:extLst>
              <a:ext uri="{FF2B5EF4-FFF2-40B4-BE49-F238E27FC236}">
                <a16:creationId xmlns:a16="http://schemas.microsoft.com/office/drawing/2014/main" id="{D5D942C2-2197-2A2F-A7AC-399A8F0FEE79}"/>
              </a:ext>
            </a:extLst>
          </p:cNvPr>
          <p:cNvSpPr/>
          <p:nvPr/>
        </p:nvSpPr>
        <p:spPr>
          <a:xfrm>
            <a:off x="204788" y="3085704"/>
            <a:ext cx="708395" cy="36521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Fit for purpose</a:t>
            </a:r>
            <a:endParaRPr lang="en-US" sz="1200" dirty="0">
              <a:solidFill>
                <a:schemeClr val="tx1"/>
              </a:solidFill>
              <a:latin typeface="Baguet Script" panose="020B0604020202020204" pitchFamily="2" charset="0"/>
            </a:endParaRPr>
          </a:p>
        </p:txBody>
      </p:sp>
      <p:sp>
        <p:nvSpPr>
          <p:cNvPr id="95" name="Rectangle: Folded Corner 94">
            <a:extLst>
              <a:ext uri="{FF2B5EF4-FFF2-40B4-BE49-F238E27FC236}">
                <a16:creationId xmlns:a16="http://schemas.microsoft.com/office/drawing/2014/main" id="{7F7E5F3C-4075-0581-4D62-CA6A736A19AF}"/>
              </a:ext>
            </a:extLst>
          </p:cNvPr>
          <p:cNvSpPr/>
          <p:nvPr/>
        </p:nvSpPr>
        <p:spPr>
          <a:xfrm>
            <a:off x="127495" y="3504742"/>
            <a:ext cx="857250" cy="622301"/>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“System” best in class</a:t>
            </a:r>
            <a:endParaRPr lang="en-US" sz="1200" dirty="0">
              <a:solidFill>
                <a:schemeClr val="tx1"/>
              </a:solidFill>
              <a:latin typeface="Baguet Script" panose="020B0604020202020204" pitchFamily="2" charset="0"/>
            </a:endParaRPr>
          </a:p>
        </p:txBody>
      </p:sp>
      <p:sp>
        <p:nvSpPr>
          <p:cNvPr id="97" name="Rectangle: Folded Corner 96">
            <a:extLst>
              <a:ext uri="{FF2B5EF4-FFF2-40B4-BE49-F238E27FC236}">
                <a16:creationId xmlns:a16="http://schemas.microsoft.com/office/drawing/2014/main" id="{4D185855-B07D-3149-7B21-FC1735C10594}"/>
              </a:ext>
            </a:extLst>
          </p:cNvPr>
          <p:cNvSpPr/>
          <p:nvPr/>
        </p:nvSpPr>
        <p:spPr>
          <a:xfrm>
            <a:off x="10342835" y="1295347"/>
            <a:ext cx="857250" cy="596665"/>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Aligned </a:t>
            </a:r>
            <a:r>
              <a:rPr lang="en-NZ" sz="1200" dirty="0" err="1">
                <a:solidFill>
                  <a:schemeClr val="tx1"/>
                </a:solidFill>
                <a:latin typeface="Baguet Script" panose="020B0604020202020204" pitchFamily="2" charset="0"/>
              </a:rPr>
              <a:t>internatio-nally</a:t>
            </a:r>
            <a:endParaRPr lang="en-US" sz="1200" dirty="0">
              <a:solidFill>
                <a:schemeClr val="tx1"/>
              </a:solidFill>
              <a:latin typeface="Baguet Script" panose="020B0604020202020204" pitchFamily="2" charset="0"/>
            </a:endParaRPr>
          </a:p>
        </p:txBody>
      </p:sp>
      <p:sp>
        <p:nvSpPr>
          <p:cNvPr id="98" name="Rectangle: Folded Corner 97">
            <a:extLst>
              <a:ext uri="{FF2B5EF4-FFF2-40B4-BE49-F238E27FC236}">
                <a16:creationId xmlns:a16="http://schemas.microsoft.com/office/drawing/2014/main" id="{A0A08A33-653B-BC4A-419D-B73D1E2D28EB}"/>
              </a:ext>
            </a:extLst>
          </p:cNvPr>
          <p:cNvSpPr/>
          <p:nvPr/>
        </p:nvSpPr>
        <p:spPr>
          <a:xfrm>
            <a:off x="9951185" y="1978672"/>
            <a:ext cx="1227655" cy="374665"/>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Responsibility &amp; control linked</a:t>
            </a:r>
            <a:endParaRPr lang="en-US" sz="1200" dirty="0">
              <a:solidFill>
                <a:schemeClr val="tx1"/>
              </a:solidFill>
              <a:latin typeface="Baguet Script" panose="020B0604020202020204" pitchFamily="2" charset="0"/>
            </a:endParaRPr>
          </a:p>
        </p:txBody>
      </p:sp>
      <p:sp>
        <p:nvSpPr>
          <p:cNvPr id="99" name="Rectangle: Folded Corner 98">
            <a:extLst>
              <a:ext uri="{FF2B5EF4-FFF2-40B4-BE49-F238E27FC236}">
                <a16:creationId xmlns:a16="http://schemas.microsoft.com/office/drawing/2014/main" id="{57A712F9-885D-6E20-D0F3-74D565FB32EC}"/>
              </a:ext>
            </a:extLst>
          </p:cNvPr>
          <p:cNvSpPr/>
          <p:nvPr/>
        </p:nvSpPr>
        <p:spPr>
          <a:xfrm>
            <a:off x="8903230" y="785840"/>
            <a:ext cx="956592" cy="462513"/>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a:solidFill>
                  <a:schemeClr val="tx1"/>
                </a:solidFill>
                <a:latin typeface="Baguet Script" panose="020B0604020202020204" pitchFamily="2" charset="0"/>
              </a:rPr>
              <a:t>Giving NZ </a:t>
            </a:r>
            <a:r>
              <a:rPr lang="en-NZ" sz="900" dirty="0" err="1">
                <a:solidFill>
                  <a:schemeClr val="tx1"/>
                </a:solidFill>
                <a:latin typeface="Baguet Script" panose="020B0604020202020204" pitchFamily="2" charset="0"/>
              </a:rPr>
              <a:t>inc</a:t>
            </a:r>
            <a:r>
              <a:rPr lang="en-NZ" sz="900" dirty="0">
                <a:solidFill>
                  <a:schemeClr val="tx1"/>
                </a:solidFill>
                <a:latin typeface="Baguet Script" panose="020B0604020202020204" pitchFamily="2" charset="0"/>
              </a:rPr>
              <a:t> competitive edge</a:t>
            </a:r>
            <a:endParaRPr lang="en-US" sz="900" dirty="0">
              <a:solidFill>
                <a:schemeClr val="tx1"/>
              </a:solidFill>
              <a:latin typeface="Baguet Script" panose="020B0604020202020204" pitchFamily="2" charset="0"/>
            </a:endParaRPr>
          </a:p>
        </p:txBody>
      </p:sp>
      <p:sp>
        <p:nvSpPr>
          <p:cNvPr id="100" name="Rectangle: Folded Corner 99">
            <a:extLst>
              <a:ext uri="{FF2B5EF4-FFF2-40B4-BE49-F238E27FC236}">
                <a16:creationId xmlns:a16="http://schemas.microsoft.com/office/drawing/2014/main" id="{24DD5191-74C2-111B-674D-96F198F91B2C}"/>
              </a:ext>
            </a:extLst>
          </p:cNvPr>
          <p:cNvSpPr/>
          <p:nvPr/>
        </p:nvSpPr>
        <p:spPr>
          <a:xfrm>
            <a:off x="11061328" y="89545"/>
            <a:ext cx="993508" cy="496513"/>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a:solidFill>
                  <a:schemeClr val="tx1"/>
                </a:solidFill>
                <a:latin typeface="Baguet Script" panose="020B0604020202020204" pitchFamily="2" charset="0"/>
              </a:rPr>
              <a:t>Airspace under separate control from ANSP</a:t>
            </a:r>
            <a:endParaRPr lang="en-US" sz="900" dirty="0">
              <a:solidFill>
                <a:schemeClr val="tx1"/>
              </a:solidFill>
              <a:latin typeface="Baguet Script" panose="020B0604020202020204" pitchFamily="2" charset="0"/>
            </a:endParaRPr>
          </a:p>
        </p:txBody>
      </p:sp>
      <p:sp>
        <p:nvSpPr>
          <p:cNvPr id="101" name="Rectangle: Folded Corner 100">
            <a:extLst>
              <a:ext uri="{FF2B5EF4-FFF2-40B4-BE49-F238E27FC236}">
                <a16:creationId xmlns:a16="http://schemas.microsoft.com/office/drawing/2014/main" id="{CA7B7A02-F190-9463-BBBA-48CBE8D00EA1}"/>
              </a:ext>
            </a:extLst>
          </p:cNvPr>
          <p:cNvSpPr/>
          <p:nvPr/>
        </p:nvSpPr>
        <p:spPr>
          <a:xfrm>
            <a:off x="1265956" y="515377"/>
            <a:ext cx="878128" cy="622301"/>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a:solidFill>
                  <a:schemeClr val="tx1"/>
                </a:solidFill>
                <a:latin typeface="Baguet Script" panose="020B0604020202020204" pitchFamily="2" charset="0"/>
              </a:rPr>
              <a:t>Like roads main routes + on ramps off roads</a:t>
            </a:r>
            <a:endParaRPr lang="en-US" sz="900" dirty="0">
              <a:solidFill>
                <a:schemeClr val="tx1"/>
              </a:solidFill>
              <a:latin typeface="Baguet Script" panose="020B0604020202020204" pitchFamily="2" charset="0"/>
            </a:endParaRPr>
          </a:p>
        </p:txBody>
      </p:sp>
      <p:sp>
        <p:nvSpPr>
          <p:cNvPr id="102" name="Rectangle: Folded Corner 101">
            <a:extLst>
              <a:ext uri="{FF2B5EF4-FFF2-40B4-BE49-F238E27FC236}">
                <a16:creationId xmlns:a16="http://schemas.microsoft.com/office/drawing/2014/main" id="{C7E112C3-59D5-AE85-BDFB-AD72A0BFA4C0}"/>
              </a:ext>
            </a:extLst>
          </p:cNvPr>
          <p:cNvSpPr/>
          <p:nvPr/>
        </p:nvSpPr>
        <p:spPr>
          <a:xfrm>
            <a:off x="11236971" y="1954926"/>
            <a:ext cx="857250" cy="474854"/>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a:solidFill>
                  <a:schemeClr val="tx1"/>
                </a:solidFill>
                <a:latin typeface="Baguet Script" panose="020B0604020202020204" pitchFamily="2" charset="0"/>
              </a:rPr>
              <a:t>Reducing single points of failure</a:t>
            </a:r>
            <a:endParaRPr lang="en-US" sz="900" dirty="0">
              <a:solidFill>
                <a:schemeClr val="tx1"/>
              </a:solidFill>
              <a:latin typeface="Baguet Script" panose="020B0604020202020204" pitchFamily="2" charset="0"/>
            </a:endParaRPr>
          </a:p>
        </p:txBody>
      </p:sp>
      <p:sp>
        <p:nvSpPr>
          <p:cNvPr id="103" name="Rectangle: Folded Corner 102">
            <a:extLst>
              <a:ext uri="{FF2B5EF4-FFF2-40B4-BE49-F238E27FC236}">
                <a16:creationId xmlns:a16="http://schemas.microsoft.com/office/drawing/2014/main" id="{6AB22D2B-58B0-2E4C-2830-9A428C76FA86}"/>
              </a:ext>
            </a:extLst>
          </p:cNvPr>
          <p:cNvSpPr/>
          <p:nvPr/>
        </p:nvSpPr>
        <p:spPr>
          <a:xfrm>
            <a:off x="7869907" y="723710"/>
            <a:ext cx="967526" cy="448957"/>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dirty="0">
                <a:solidFill>
                  <a:schemeClr val="tx1"/>
                </a:solidFill>
                <a:latin typeface="Baguet Script" panose="020B0604020202020204" pitchFamily="2" charset="0"/>
              </a:rPr>
              <a:t>Open communication &amp; </a:t>
            </a:r>
          </a:p>
          <a:p>
            <a:pPr algn="ctr"/>
            <a:r>
              <a:rPr lang="en-NZ" sz="900" dirty="0">
                <a:solidFill>
                  <a:schemeClr val="tx1"/>
                </a:solidFill>
                <a:latin typeface="Baguet Script" panose="020B0604020202020204" pitchFamily="2" charset="0"/>
              </a:rPr>
              <a:t>problem solving</a:t>
            </a:r>
            <a:endParaRPr lang="en-US" sz="900" dirty="0">
              <a:solidFill>
                <a:schemeClr val="tx1"/>
              </a:solidFill>
              <a:latin typeface="Baguet Script" panose="020B0604020202020204" pitchFamily="2" charset="0"/>
            </a:endParaRPr>
          </a:p>
        </p:txBody>
      </p:sp>
      <p:sp>
        <p:nvSpPr>
          <p:cNvPr id="104" name="Rectangle: Folded Corner 103">
            <a:extLst>
              <a:ext uri="{FF2B5EF4-FFF2-40B4-BE49-F238E27FC236}">
                <a16:creationId xmlns:a16="http://schemas.microsoft.com/office/drawing/2014/main" id="{31B3F4F0-DC96-337F-2DD9-71D76F853BF4}"/>
              </a:ext>
            </a:extLst>
          </p:cNvPr>
          <p:cNvSpPr/>
          <p:nvPr/>
        </p:nvSpPr>
        <p:spPr>
          <a:xfrm>
            <a:off x="9899324" y="73643"/>
            <a:ext cx="1088979" cy="638478"/>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a:solidFill>
                  <a:schemeClr val="tx1"/>
                </a:solidFill>
                <a:latin typeface="Baguet Script" panose="020B0604020202020204" pitchFamily="2" charset="0"/>
              </a:rPr>
              <a:t>Demystified – greater awareness/ understanding from public</a:t>
            </a:r>
            <a:endParaRPr lang="en-US" sz="900" dirty="0">
              <a:solidFill>
                <a:schemeClr val="tx1"/>
              </a:solidFill>
              <a:latin typeface="Baguet Script" panose="020B0604020202020204" pitchFamily="2" charset="0"/>
            </a:endParaRPr>
          </a:p>
        </p:txBody>
      </p:sp>
      <p:sp>
        <p:nvSpPr>
          <p:cNvPr id="105" name="Rectangle: Folded Corner 104">
            <a:extLst>
              <a:ext uri="{FF2B5EF4-FFF2-40B4-BE49-F238E27FC236}">
                <a16:creationId xmlns:a16="http://schemas.microsoft.com/office/drawing/2014/main" id="{BC345B64-72DB-A8E0-E843-A195A2919825}"/>
              </a:ext>
            </a:extLst>
          </p:cNvPr>
          <p:cNvSpPr/>
          <p:nvPr/>
        </p:nvSpPr>
        <p:spPr>
          <a:xfrm>
            <a:off x="8111763" y="2009928"/>
            <a:ext cx="897375" cy="78693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ANSP user pays but not for profit</a:t>
            </a:r>
            <a:endParaRPr lang="en-US" sz="1200" dirty="0">
              <a:solidFill>
                <a:schemeClr val="tx1"/>
              </a:solidFill>
              <a:latin typeface="Baguet Script" panose="020B0604020202020204" pitchFamily="2" charset="0"/>
            </a:endParaRPr>
          </a:p>
        </p:txBody>
      </p:sp>
      <p:sp>
        <p:nvSpPr>
          <p:cNvPr id="108" name="Rectangle: Folded Corner 107">
            <a:extLst>
              <a:ext uri="{FF2B5EF4-FFF2-40B4-BE49-F238E27FC236}">
                <a16:creationId xmlns:a16="http://schemas.microsoft.com/office/drawing/2014/main" id="{37AFDB7D-AC23-5C16-CD87-786B46473C18}"/>
              </a:ext>
            </a:extLst>
          </p:cNvPr>
          <p:cNvSpPr/>
          <p:nvPr/>
        </p:nvSpPr>
        <p:spPr>
          <a:xfrm>
            <a:off x="5699828" y="464586"/>
            <a:ext cx="927332" cy="473250"/>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a:solidFill>
                  <a:schemeClr val="tx1"/>
                </a:solidFill>
                <a:latin typeface="Baguet Script" panose="020B0604020202020204" pitchFamily="2" charset="0"/>
              </a:rPr>
              <a:t>Flex/nimble to tech/culture/</a:t>
            </a:r>
          </a:p>
          <a:p>
            <a:pPr algn="ctr"/>
            <a:r>
              <a:rPr lang="en-NZ" sz="900" dirty="0">
                <a:solidFill>
                  <a:schemeClr val="tx1"/>
                </a:solidFill>
                <a:latin typeface="Baguet Script" panose="020B0604020202020204" pitchFamily="2" charset="0"/>
              </a:rPr>
              <a:t>regulation</a:t>
            </a:r>
            <a:endParaRPr lang="en-US" sz="900" dirty="0">
              <a:solidFill>
                <a:schemeClr val="tx1"/>
              </a:solidFill>
              <a:latin typeface="Baguet Script" panose="020B0604020202020204" pitchFamily="2" charset="0"/>
            </a:endParaRPr>
          </a:p>
        </p:txBody>
      </p:sp>
      <p:sp>
        <p:nvSpPr>
          <p:cNvPr id="109" name="Rectangle: Folded Corner 108">
            <a:extLst>
              <a:ext uri="{FF2B5EF4-FFF2-40B4-BE49-F238E27FC236}">
                <a16:creationId xmlns:a16="http://schemas.microsoft.com/office/drawing/2014/main" id="{4EDFEE15-F540-B61F-5DB7-0251288BF328}"/>
              </a:ext>
            </a:extLst>
          </p:cNvPr>
          <p:cNvSpPr/>
          <p:nvPr/>
        </p:nvSpPr>
        <p:spPr>
          <a:xfrm>
            <a:off x="4766521" y="593800"/>
            <a:ext cx="857250" cy="622301"/>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Net zero/ reduce emissions</a:t>
            </a:r>
            <a:endParaRPr lang="en-US" sz="1200" dirty="0">
              <a:solidFill>
                <a:schemeClr val="tx1"/>
              </a:solidFill>
              <a:latin typeface="Baguet Script" panose="020B0604020202020204" pitchFamily="2" charset="0"/>
            </a:endParaRPr>
          </a:p>
        </p:txBody>
      </p:sp>
      <p:sp>
        <p:nvSpPr>
          <p:cNvPr id="96" name="Rectangle: Folded Corner 95">
            <a:extLst>
              <a:ext uri="{FF2B5EF4-FFF2-40B4-BE49-F238E27FC236}">
                <a16:creationId xmlns:a16="http://schemas.microsoft.com/office/drawing/2014/main" id="{5AB27E73-CAA4-C418-996F-F8825CD4F4C7}"/>
              </a:ext>
            </a:extLst>
          </p:cNvPr>
          <p:cNvSpPr/>
          <p:nvPr/>
        </p:nvSpPr>
        <p:spPr>
          <a:xfrm>
            <a:off x="2115971" y="507439"/>
            <a:ext cx="1056960" cy="622301"/>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a:solidFill>
                  <a:schemeClr val="tx1"/>
                </a:solidFill>
                <a:latin typeface="Baguet Script" panose="020B0604020202020204" pitchFamily="2" charset="0"/>
              </a:rPr>
              <a:t>20-30 years is too far out given the technology advancement rate</a:t>
            </a:r>
            <a:endParaRPr lang="en-US" sz="900" dirty="0">
              <a:solidFill>
                <a:schemeClr val="tx1"/>
              </a:solidFill>
              <a:latin typeface="Baguet Script" panose="020B0604020202020204" pitchFamily="2" charset="0"/>
            </a:endParaRPr>
          </a:p>
        </p:txBody>
      </p:sp>
      <p:sp>
        <p:nvSpPr>
          <p:cNvPr id="107" name="Rectangle: Folded Corner 106">
            <a:extLst>
              <a:ext uri="{FF2B5EF4-FFF2-40B4-BE49-F238E27FC236}">
                <a16:creationId xmlns:a16="http://schemas.microsoft.com/office/drawing/2014/main" id="{828DD91B-30A8-DBC8-713B-AD54EDCAB5F8}"/>
              </a:ext>
            </a:extLst>
          </p:cNvPr>
          <p:cNvSpPr/>
          <p:nvPr/>
        </p:nvSpPr>
        <p:spPr>
          <a:xfrm>
            <a:off x="3196153" y="536527"/>
            <a:ext cx="605065" cy="622301"/>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a:solidFill>
                  <a:schemeClr val="tx1"/>
                </a:solidFill>
                <a:latin typeface="Baguet Script" panose="020B0604020202020204" pitchFamily="2" charset="0"/>
              </a:rPr>
              <a:t>NSSWG has done work on MON</a:t>
            </a:r>
            <a:endParaRPr lang="en-US" sz="900" dirty="0">
              <a:solidFill>
                <a:schemeClr val="tx1"/>
              </a:solidFill>
              <a:latin typeface="Baguet Script" panose="020B0604020202020204" pitchFamily="2" charset="0"/>
            </a:endParaRPr>
          </a:p>
        </p:txBody>
      </p:sp>
      <p:sp>
        <p:nvSpPr>
          <p:cNvPr id="110" name="Rectangle: Folded Corner 109">
            <a:extLst>
              <a:ext uri="{FF2B5EF4-FFF2-40B4-BE49-F238E27FC236}">
                <a16:creationId xmlns:a16="http://schemas.microsoft.com/office/drawing/2014/main" id="{8089DC8E-5657-95CD-C352-7A3B8202BF3C}"/>
              </a:ext>
            </a:extLst>
          </p:cNvPr>
          <p:cNvSpPr/>
          <p:nvPr/>
        </p:nvSpPr>
        <p:spPr>
          <a:xfrm>
            <a:off x="3830654" y="536526"/>
            <a:ext cx="901460" cy="512489"/>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a:solidFill>
                  <a:schemeClr val="tx1"/>
                </a:solidFill>
                <a:latin typeface="Baguet Script" panose="020B0604020202020204" pitchFamily="2" charset="0"/>
              </a:rPr>
              <a:t>Enhanced governance and leadership</a:t>
            </a:r>
            <a:endParaRPr lang="en-US" sz="900" dirty="0">
              <a:solidFill>
                <a:schemeClr val="tx1"/>
              </a:solidFill>
              <a:latin typeface="Baguet Script" panose="020B0604020202020204" pitchFamily="2" charset="0"/>
            </a:endParaRPr>
          </a:p>
        </p:txBody>
      </p:sp>
      <p:sp>
        <p:nvSpPr>
          <p:cNvPr id="111" name="Rectangle: Folded Corner 110">
            <a:extLst>
              <a:ext uri="{FF2B5EF4-FFF2-40B4-BE49-F238E27FC236}">
                <a16:creationId xmlns:a16="http://schemas.microsoft.com/office/drawing/2014/main" id="{EFE27E83-AFDC-5DF9-4844-802519E243AD}"/>
              </a:ext>
            </a:extLst>
          </p:cNvPr>
          <p:cNvSpPr/>
          <p:nvPr/>
        </p:nvSpPr>
        <p:spPr>
          <a:xfrm>
            <a:off x="5651929" y="3936811"/>
            <a:ext cx="857250" cy="462513"/>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a:solidFill>
                  <a:schemeClr val="tx1"/>
                </a:solidFill>
                <a:latin typeface="Baguet Script" panose="020B0604020202020204" pitchFamily="2" charset="0"/>
              </a:rPr>
              <a:t>Optimised airspace integration</a:t>
            </a:r>
            <a:endParaRPr lang="en-US" sz="900" dirty="0">
              <a:solidFill>
                <a:schemeClr val="tx1"/>
              </a:solidFill>
              <a:latin typeface="Baguet Script" panose="020B0604020202020204" pitchFamily="2" charset="0"/>
            </a:endParaRPr>
          </a:p>
        </p:txBody>
      </p:sp>
      <p:sp>
        <p:nvSpPr>
          <p:cNvPr id="112" name="Rectangle: Folded Corner 111">
            <a:extLst>
              <a:ext uri="{FF2B5EF4-FFF2-40B4-BE49-F238E27FC236}">
                <a16:creationId xmlns:a16="http://schemas.microsoft.com/office/drawing/2014/main" id="{AC5E7F7A-1A4F-B1D9-4B20-88B95DD3E7D3}"/>
              </a:ext>
            </a:extLst>
          </p:cNvPr>
          <p:cNvSpPr/>
          <p:nvPr/>
        </p:nvSpPr>
        <p:spPr>
          <a:xfrm>
            <a:off x="11328017" y="622517"/>
            <a:ext cx="771360" cy="553338"/>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dirty="0">
                <a:solidFill>
                  <a:schemeClr val="tx1"/>
                </a:solidFill>
                <a:latin typeface="Baguet Script" panose="020B0604020202020204" pitchFamily="2" charset="0"/>
              </a:rPr>
              <a:t>Aviation infrastructure would need expansion</a:t>
            </a:r>
            <a:endParaRPr lang="en-US" sz="800" dirty="0">
              <a:solidFill>
                <a:schemeClr val="tx1"/>
              </a:solidFill>
              <a:latin typeface="Baguet Script" panose="020B0604020202020204" pitchFamily="2" charset="0"/>
            </a:endParaRPr>
          </a:p>
        </p:txBody>
      </p:sp>
      <p:sp>
        <p:nvSpPr>
          <p:cNvPr id="113" name="Rectangle: Folded Corner 112">
            <a:extLst>
              <a:ext uri="{FF2B5EF4-FFF2-40B4-BE49-F238E27FC236}">
                <a16:creationId xmlns:a16="http://schemas.microsoft.com/office/drawing/2014/main" id="{9168EE2B-A65F-791F-F21B-DA8A8396DE66}"/>
              </a:ext>
            </a:extLst>
          </p:cNvPr>
          <p:cNvSpPr/>
          <p:nvPr/>
        </p:nvSpPr>
        <p:spPr>
          <a:xfrm>
            <a:off x="11304144" y="1303540"/>
            <a:ext cx="740099" cy="575375"/>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dirty="0">
                <a:solidFill>
                  <a:schemeClr val="tx1"/>
                </a:solidFill>
                <a:latin typeface="Baguet Script" panose="020B0604020202020204" pitchFamily="2" charset="0"/>
              </a:rPr>
              <a:t>Efficiency and equitable funding</a:t>
            </a:r>
            <a:endParaRPr lang="en-US" sz="800" dirty="0">
              <a:solidFill>
                <a:schemeClr val="tx1"/>
              </a:solidFill>
              <a:latin typeface="Baguet Script" panose="020B0604020202020204" pitchFamily="2" charset="0"/>
            </a:endParaRPr>
          </a:p>
        </p:txBody>
      </p:sp>
      <p:sp>
        <p:nvSpPr>
          <p:cNvPr id="114" name="Rectangle: Folded Corner 113">
            <a:extLst>
              <a:ext uri="{FF2B5EF4-FFF2-40B4-BE49-F238E27FC236}">
                <a16:creationId xmlns:a16="http://schemas.microsoft.com/office/drawing/2014/main" id="{262EBC27-AC12-0F8C-9477-4B764260FECC}"/>
              </a:ext>
            </a:extLst>
          </p:cNvPr>
          <p:cNvSpPr/>
          <p:nvPr/>
        </p:nvSpPr>
        <p:spPr>
          <a:xfrm>
            <a:off x="6720233" y="571432"/>
            <a:ext cx="998859" cy="667768"/>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a:solidFill>
                  <a:schemeClr val="tx1"/>
                </a:solidFill>
                <a:latin typeface="Baguet Script" panose="020B0604020202020204" pitchFamily="2" charset="0"/>
              </a:rPr>
              <a:t>Infrastructure should be changed across the whole system</a:t>
            </a:r>
            <a:endParaRPr lang="en-US" sz="900" dirty="0">
              <a:solidFill>
                <a:schemeClr val="tx1"/>
              </a:solidFill>
              <a:latin typeface="Baguet Script" panose="020B0604020202020204" pitchFamily="2" charset="0"/>
            </a:endParaRPr>
          </a:p>
        </p:txBody>
      </p:sp>
      <p:sp>
        <p:nvSpPr>
          <p:cNvPr id="115" name="Rectangle: Folded Corner 114">
            <a:extLst>
              <a:ext uri="{FF2B5EF4-FFF2-40B4-BE49-F238E27FC236}">
                <a16:creationId xmlns:a16="http://schemas.microsoft.com/office/drawing/2014/main" id="{CE7651F7-EC7D-89CB-2357-3E6481951D4C}"/>
              </a:ext>
            </a:extLst>
          </p:cNvPr>
          <p:cNvSpPr/>
          <p:nvPr/>
        </p:nvSpPr>
        <p:spPr>
          <a:xfrm>
            <a:off x="7824963" y="61043"/>
            <a:ext cx="998859" cy="576461"/>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Airspace integration seamless</a:t>
            </a:r>
            <a:endParaRPr lang="en-US" sz="1200" dirty="0">
              <a:solidFill>
                <a:schemeClr val="tx1"/>
              </a:solidFill>
              <a:latin typeface="Baguet Script" panose="020B0604020202020204" pitchFamily="2" charset="0"/>
            </a:endParaRPr>
          </a:p>
        </p:txBody>
      </p:sp>
      <p:sp>
        <p:nvSpPr>
          <p:cNvPr id="116" name="Rectangle: Folded Corner 115">
            <a:extLst>
              <a:ext uri="{FF2B5EF4-FFF2-40B4-BE49-F238E27FC236}">
                <a16:creationId xmlns:a16="http://schemas.microsoft.com/office/drawing/2014/main" id="{BD2CDB76-C8CE-FBA7-6355-33DB9A988D13}"/>
              </a:ext>
            </a:extLst>
          </p:cNvPr>
          <p:cNvSpPr/>
          <p:nvPr/>
        </p:nvSpPr>
        <p:spPr>
          <a:xfrm>
            <a:off x="7252183" y="3567484"/>
            <a:ext cx="982999" cy="52522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dirty="0">
                <a:solidFill>
                  <a:schemeClr val="tx1"/>
                </a:solidFill>
                <a:latin typeface="Baguet Script" panose="020B0604020202020204" pitchFamily="2" charset="0"/>
              </a:rPr>
              <a:t>Safe, flexible, efficient, sustainable</a:t>
            </a:r>
            <a:endParaRPr lang="en-US" sz="1000" dirty="0">
              <a:solidFill>
                <a:schemeClr val="tx1"/>
              </a:solidFill>
              <a:latin typeface="Baguet Script" panose="020B0604020202020204" pitchFamily="2" charset="0"/>
            </a:endParaRPr>
          </a:p>
        </p:txBody>
      </p:sp>
      <p:sp>
        <p:nvSpPr>
          <p:cNvPr id="117" name="Rectangle: Folded Corner 116">
            <a:extLst>
              <a:ext uri="{FF2B5EF4-FFF2-40B4-BE49-F238E27FC236}">
                <a16:creationId xmlns:a16="http://schemas.microsoft.com/office/drawing/2014/main" id="{7FFE59D2-5254-3A67-AF80-B22918DE6B21}"/>
              </a:ext>
            </a:extLst>
          </p:cNvPr>
          <p:cNvSpPr/>
          <p:nvPr/>
        </p:nvSpPr>
        <p:spPr>
          <a:xfrm>
            <a:off x="9287483" y="3171843"/>
            <a:ext cx="967463" cy="383173"/>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Adaptable</a:t>
            </a:r>
            <a:endParaRPr lang="en-US" sz="1200" dirty="0">
              <a:solidFill>
                <a:schemeClr val="tx1"/>
              </a:solidFill>
              <a:latin typeface="Baguet Script" panose="020B0604020202020204" pitchFamily="2" charset="0"/>
            </a:endParaRPr>
          </a:p>
        </p:txBody>
      </p:sp>
      <p:sp>
        <p:nvSpPr>
          <p:cNvPr id="118" name="Rectangle: Folded Corner 117">
            <a:extLst>
              <a:ext uri="{FF2B5EF4-FFF2-40B4-BE49-F238E27FC236}">
                <a16:creationId xmlns:a16="http://schemas.microsoft.com/office/drawing/2014/main" id="{C423B2CD-F616-5664-D8B1-AEA6A5E309CA}"/>
              </a:ext>
            </a:extLst>
          </p:cNvPr>
          <p:cNvSpPr/>
          <p:nvPr/>
        </p:nvSpPr>
        <p:spPr>
          <a:xfrm>
            <a:off x="8468131" y="1614248"/>
            <a:ext cx="546918" cy="238883"/>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Agile</a:t>
            </a:r>
            <a:endParaRPr lang="en-US" sz="1200" dirty="0">
              <a:solidFill>
                <a:schemeClr val="tx1"/>
              </a:solidFill>
              <a:latin typeface="Baguet Script" panose="020B0604020202020204" pitchFamily="2" charset="0"/>
            </a:endParaRPr>
          </a:p>
        </p:txBody>
      </p:sp>
      <p:sp>
        <p:nvSpPr>
          <p:cNvPr id="119" name="Rectangle: Folded Corner 118">
            <a:extLst>
              <a:ext uri="{FF2B5EF4-FFF2-40B4-BE49-F238E27FC236}">
                <a16:creationId xmlns:a16="http://schemas.microsoft.com/office/drawing/2014/main" id="{D9757107-050D-EAEE-C98E-F09029ACEA60}"/>
              </a:ext>
            </a:extLst>
          </p:cNvPr>
          <p:cNvSpPr/>
          <p:nvPr/>
        </p:nvSpPr>
        <p:spPr>
          <a:xfrm>
            <a:off x="11156205" y="2499183"/>
            <a:ext cx="935799" cy="664355"/>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dirty="0">
                <a:solidFill>
                  <a:schemeClr val="tx1"/>
                </a:solidFill>
                <a:latin typeface="Baguet Script" panose="020B0604020202020204" pitchFamily="2" charset="0"/>
              </a:rPr>
              <a:t>Enhanced resilience for all hazards/ threats</a:t>
            </a:r>
            <a:endParaRPr lang="en-US" sz="1000" dirty="0">
              <a:solidFill>
                <a:schemeClr val="tx1"/>
              </a:solidFill>
              <a:latin typeface="Baguet Script" panose="020B0604020202020204" pitchFamily="2" charset="0"/>
            </a:endParaRPr>
          </a:p>
        </p:txBody>
      </p:sp>
      <p:sp>
        <p:nvSpPr>
          <p:cNvPr id="120" name="Rectangle: Folded Corner 119">
            <a:extLst>
              <a:ext uri="{FF2B5EF4-FFF2-40B4-BE49-F238E27FC236}">
                <a16:creationId xmlns:a16="http://schemas.microsoft.com/office/drawing/2014/main" id="{C5E17655-F67C-BCF9-A81F-DCBB0FEA9C9B}"/>
              </a:ext>
            </a:extLst>
          </p:cNvPr>
          <p:cNvSpPr/>
          <p:nvPr/>
        </p:nvSpPr>
        <p:spPr>
          <a:xfrm>
            <a:off x="9926890" y="2433612"/>
            <a:ext cx="1194231" cy="350407"/>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dirty="0">
                <a:solidFill>
                  <a:schemeClr val="tx1"/>
                </a:solidFill>
                <a:latin typeface="Baguet Script" panose="020B0604020202020204" pitchFamily="2" charset="0"/>
              </a:rPr>
              <a:t>Airspace optimised &amp; prioritised</a:t>
            </a:r>
            <a:endParaRPr lang="en-US" sz="1000" dirty="0">
              <a:solidFill>
                <a:schemeClr val="tx1"/>
              </a:solidFill>
              <a:latin typeface="Baguet Script" panose="020B0604020202020204" pitchFamily="2" charset="0"/>
            </a:endParaRPr>
          </a:p>
        </p:txBody>
      </p:sp>
      <p:sp>
        <p:nvSpPr>
          <p:cNvPr id="121" name="Rectangle: Folded Corner 120">
            <a:extLst>
              <a:ext uri="{FF2B5EF4-FFF2-40B4-BE49-F238E27FC236}">
                <a16:creationId xmlns:a16="http://schemas.microsoft.com/office/drawing/2014/main" id="{E44D015F-5E9A-0870-4B91-F034B4F78CE4}"/>
              </a:ext>
            </a:extLst>
          </p:cNvPr>
          <p:cNvSpPr/>
          <p:nvPr/>
        </p:nvSpPr>
        <p:spPr>
          <a:xfrm>
            <a:off x="8324392" y="3547944"/>
            <a:ext cx="857250" cy="576978"/>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a:solidFill>
                  <a:schemeClr val="tx1"/>
                </a:solidFill>
                <a:latin typeface="Baguet Script" panose="020B0604020202020204" pitchFamily="2" charset="0"/>
              </a:rPr>
              <a:t>Expanded + improved infrastructure</a:t>
            </a:r>
            <a:endParaRPr lang="en-US" sz="900" dirty="0">
              <a:solidFill>
                <a:schemeClr val="tx1"/>
              </a:solidFill>
              <a:latin typeface="Baguet Script" panose="020B0604020202020204" pitchFamily="2" charset="0"/>
            </a:endParaRPr>
          </a:p>
        </p:txBody>
      </p:sp>
      <p:sp>
        <p:nvSpPr>
          <p:cNvPr id="122" name="Rectangle: Folded Corner 121">
            <a:extLst>
              <a:ext uri="{FF2B5EF4-FFF2-40B4-BE49-F238E27FC236}">
                <a16:creationId xmlns:a16="http://schemas.microsoft.com/office/drawing/2014/main" id="{A724E5C7-7B89-F9C8-9E62-0CBB0B3157DD}"/>
              </a:ext>
            </a:extLst>
          </p:cNvPr>
          <p:cNvSpPr/>
          <p:nvPr/>
        </p:nvSpPr>
        <p:spPr>
          <a:xfrm>
            <a:off x="8965114" y="6226089"/>
            <a:ext cx="914400" cy="25250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Innovative</a:t>
            </a:r>
            <a:endParaRPr lang="en-US" sz="1200" dirty="0">
              <a:solidFill>
                <a:schemeClr val="tx1"/>
              </a:solidFill>
              <a:latin typeface="Baguet Script" panose="020B0604020202020204" pitchFamily="2" charset="0"/>
            </a:endParaRPr>
          </a:p>
        </p:txBody>
      </p:sp>
      <p:sp>
        <p:nvSpPr>
          <p:cNvPr id="123" name="Rectangle: Folded Corner 122">
            <a:extLst>
              <a:ext uri="{FF2B5EF4-FFF2-40B4-BE49-F238E27FC236}">
                <a16:creationId xmlns:a16="http://schemas.microsoft.com/office/drawing/2014/main" id="{4A577CE3-DED9-8038-87B7-499B1F12550B}"/>
              </a:ext>
            </a:extLst>
          </p:cNvPr>
          <p:cNvSpPr/>
          <p:nvPr/>
        </p:nvSpPr>
        <p:spPr>
          <a:xfrm>
            <a:off x="9046899" y="1813394"/>
            <a:ext cx="848141" cy="79808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Tied into wider systems across NZ</a:t>
            </a:r>
            <a:endParaRPr lang="en-US" sz="1200" dirty="0">
              <a:solidFill>
                <a:schemeClr val="tx1"/>
              </a:solidFill>
              <a:latin typeface="Baguet Script" panose="020B0604020202020204" pitchFamily="2" charset="0"/>
            </a:endParaRPr>
          </a:p>
        </p:txBody>
      </p:sp>
      <p:sp>
        <p:nvSpPr>
          <p:cNvPr id="124" name="Rectangle: Folded Corner 123">
            <a:extLst>
              <a:ext uri="{FF2B5EF4-FFF2-40B4-BE49-F238E27FC236}">
                <a16:creationId xmlns:a16="http://schemas.microsoft.com/office/drawing/2014/main" id="{6E5B2BBC-88AD-AB21-F129-79E49B074141}"/>
              </a:ext>
            </a:extLst>
          </p:cNvPr>
          <p:cNvSpPr/>
          <p:nvPr/>
        </p:nvSpPr>
        <p:spPr>
          <a:xfrm>
            <a:off x="7708773" y="6206610"/>
            <a:ext cx="1092135" cy="622301"/>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World leading in safety + innovation</a:t>
            </a:r>
            <a:endParaRPr lang="en-US" sz="1200" dirty="0">
              <a:solidFill>
                <a:schemeClr val="tx1"/>
              </a:solidFill>
              <a:latin typeface="Baguet Script" panose="020B0604020202020204" pitchFamily="2" charset="0"/>
            </a:endParaRPr>
          </a:p>
        </p:txBody>
      </p:sp>
      <p:sp>
        <p:nvSpPr>
          <p:cNvPr id="125" name="Rectangle: Folded Corner 124">
            <a:extLst>
              <a:ext uri="{FF2B5EF4-FFF2-40B4-BE49-F238E27FC236}">
                <a16:creationId xmlns:a16="http://schemas.microsoft.com/office/drawing/2014/main" id="{272F657C-7E6E-9CE3-AB4D-BDBEF3C6D269}"/>
              </a:ext>
            </a:extLst>
          </p:cNvPr>
          <p:cNvSpPr/>
          <p:nvPr/>
        </p:nvSpPr>
        <p:spPr>
          <a:xfrm>
            <a:off x="8394498" y="5532568"/>
            <a:ext cx="1092134" cy="622301"/>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dirty="0">
                <a:solidFill>
                  <a:schemeClr val="tx1"/>
                </a:solidFill>
                <a:latin typeface="Baguet Script" panose="020B0604020202020204" pitchFamily="2" charset="0"/>
              </a:rPr>
              <a:t>Makes use of new technologies/ innovations</a:t>
            </a:r>
            <a:endParaRPr lang="en-US" sz="1000" dirty="0">
              <a:solidFill>
                <a:schemeClr val="tx1"/>
              </a:solidFill>
              <a:latin typeface="Baguet Script" panose="020B0604020202020204" pitchFamily="2" charset="0"/>
            </a:endParaRPr>
          </a:p>
        </p:txBody>
      </p:sp>
      <p:sp>
        <p:nvSpPr>
          <p:cNvPr id="126" name="Rectangle: Folded Corner 125">
            <a:extLst>
              <a:ext uri="{FF2B5EF4-FFF2-40B4-BE49-F238E27FC236}">
                <a16:creationId xmlns:a16="http://schemas.microsoft.com/office/drawing/2014/main" id="{D742B05E-8750-BFD6-5FBC-AF5CAFF83324}"/>
              </a:ext>
            </a:extLst>
          </p:cNvPr>
          <p:cNvSpPr/>
          <p:nvPr/>
        </p:nvSpPr>
        <p:spPr>
          <a:xfrm>
            <a:off x="6991777" y="4230610"/>
            <a:ext cx="857250" cy="553339"/>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dirty="0">
                <a:solidFill>
                  <a:schemeClr val="tx1"/>
                </a:solidFill>
                <a:latin typeface="Baguet Script" panose="020B0604020202020204" pitchFamily="2" charset="0"/>
              </a:rPr>
              <a:t>Flexible/agile + able to respond effectively to change</a:t>
            </a:r>
            <a:endParaRPr lang="en-US" sz="800" dirty="0">
              <a:solidFill>
                <a:schemeClr val="tx1"/>
              </a:solidFill>
              <a:latin typeface="Baguet Script" panose="020B0604020202020204" pitchFamily="2" charset="0"/>
            </a:endParaRPr>
          </a:p>
        </p:txBody>
      </p:sp>
      <p:sp>
        <p:nvSpPr>
          <p:cNvPr id="127" name="Rectangle: Folded Corner 126">
            <a:extLst>
              <a:ext uri="{FF2B5EF4-FFF2-40B4-BE49-F238E27FC236}">
                <a16:creationId xmlns:a16="http://schemas.microsoft.com/office/drawing/2014/main" id="{9C0383BF-5F7A-7B63-4486-45BAF753C383}"/>
              </a:ext>
            </a:extLst>
          </p:cNvPr>
          <p:cNvSpPr/>
          <p:nvPr/>
        </p:nvSpPr>
        <p:spPr>
          <a:xfrm>
            <a:off x="7594464" y="2818163"/>
            <a:ext cx="857250" cy="690929"/>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dirty="0">
                <a:solidFill>
                  <a:schemeClr val="tx1"/>
                </a:solidFill>
                <a:latin typeface="Baguet Script" panose="020B0604020202020204" pitchFamily="2" charset="0"/>
              </a:rPr>
              <a:t>Legally enforceable just culture obligations</a:t>
            </a:r>
            <a:endParaRPr lang="en-US" sz="1000" dirty="0">
              <a:solidFill>
                <a:schemeClr val="tx1"/>
              </a:solidFill>
              <a:latin typeface="Baguet Script" panose="020B0604020202020204" pitchFamily="2" charset="0"/>
            </a:endParaRPr>
          </a:p>
        </p:txBody>
      </p:sp>
      <p:sp>
        <p:nvSpPr>
          <p:cNvPr id="128" name="Rectangle: Folded Corner 127">
            <a:extLst>
              <a:ext uri="{FF2B5EF4-FFF2-40B4-BE49-F238E27FC236}">
                <a16:creationId xmlns:a16="http://schemas.microsoft.com/office/drawing/2014/main" id="{8B30D4ED-0731-F124-92DE-08C4E648C1F2}"/>
              </a:ext>
            </a:extLst>
          </p:cNvPr>
          <p:cNvSpPr/>
          <p:nvPr/>
        </p:nvSpPr>
        <p:spPr>
          <a:xfrm>
            <a:off x="7938314" y="4176662"/>
            <a:ext cx="1026800" cy="622301"/>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Complies with all ICAO SARPs</a:t>
            </a:r>
            <a:endParaRPr lang="en-US" sz="1200" dirty="0">
              <a:solidFill>
                <a:schemeClr val="tx1"/>
              </a:solidFill>
              <a:latin typeface="Baguet Script" panose="020B0604020202020204" pitchFamily="2" charset="0"/>
            </a:endParaRPr>
          </a:p>
        </p:txBody>
      </p:sp>
      <p:sp>
        <p:nvSpPr>
          <p:cNvPr id="129" name="Rectangle: Folded Corner 128">
            <a:extLst>
              <a:ext uri="{FF2B5EF4-FFF2-40B4-BE49-F238E27FC236}">
                <a16:creationId xmlns:a16="http://schemas.microsoft.com/office/drawing/2014/main" id="{551431C5-F1B5-B735-258A-10FEC09BC15E}"/>
              </a:ext>
            </a:extLst>
          </p:cNvPr>
          <p:cNvSpPr/>
          <p:nvPr/>
        </p:nvSpPr>
        <p:spPr>
          <a:xfrm>
            <a:off x="7473919" y="5553095"/>
            <a:ext cx="857250" cy="622301"/>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solidFill>
                  <a:schemeClr val="tx1"/>
                </a:solidFill>
                <a:latin typeface="Baguet Script" panose="020B0604020202020204" pitchFamily="2" charset="0"/>
              </a:rPr>
              <a:t>Leadership</a:t>
            </a:r>
            <a:r>
              <a:rPr lang="en-NZ" sz="1200" dirty="0">
                <a:solidFill>
                  <a:schemeClr val="tx1"/>
                </a:solidFill>
                <a:latin typeface="Baguet Script" panose="020B0604020202020204" pitchFamily="2" charset="0"/>
              </a:rPr>
              <a:t> at ICAO</a:t>
            </a:r>
            <a:endParaRPr lang="en-US" sz="1200" dirty="0">
              <a:solidFill>
                <a:schemeClr val="tx1"/>
              </a:solidFill>
              <a:latin typeface="Baguet Script" panose="020B0604020202020204" pitchFamily="2" charset="0"/>
            </a:endParaRPr>
          </a:p>
        </p:txBody>
      </p:sp>
      <p:sp>
        <p:nvSpPr>
          <p:cNvPr id="130" name="Rectangle: Folded Corner 129">
            <a:extLst>
              <a:ext uri="{FF2B5EF4-FFF2-40B4-BE49-F238E27FC236}">
                <a16:creationId xmlns:a16="http://schemas.microsoft.com/office/drawing/2014/main" id="{9939D133-B24E-5E56-4ACA-245EAC88836F}"/>
              </a:ext>
            </a:extLst>
          </p:cNvPr>
          <p:cNvSpPr/>
          <p:nvPr/>
        </p:nvSpPr>
        <p:spPr>
          <a:xfrm>
            <a:off x="136685" y="4184003"/>
            <a:ext cx="857250" cy="741733"/>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a:solidFill>
                  <a:schemeClr val="tx1"/>
                </a:solidFill>
                <a:latin typeface="Baguet Script" panose="020B0604020202020204" pitchFamily="2" charset="0"/>
              </a:rPr>
              <a:t>Clear assessment of safety impact of business decisions</a:t>
            </a:r>
            <a:endParaRPr lang="en-US" sz="900" dirty="0">
              <a:solidFill>
                <a:schemeClr val="tx1"/>
              </a:solidFill>
              <a:latin typeface="Baguet Script" panose="020B0604020202020204" pitchFamily="2" charset="0"/>
            </a:endParaRPr>
          </a:p>
        </p:txBody>
      </p:sp>
      <p:sp>
        <p:nvSpPr>
          <p:cNvPr id="131" name="Rectangle: Folded Corner 130">
            <a:extLst>
              <a:ext uri="{FF2B5EF4-FFF2-40B4-BE49-F238E27FC236}">
                <a16:creationId xmlns:a16="http://schemas.microsoft.com/office/drawing/2014/main" id="{46CF9B77-A239-5962-F396-C520E58E5E66}"/>
              </a:ext>
            </a:extLst>
          </p:cNvPr>
          <p:cNvSpPr/>
          <p:nvPr/>
        </p:nvSpPr>
        <p:spPr>
          <a:xfrm>
            <a:off x="152719" y="4990275"/>
            <a:ext cx="857250" cy="555093"/>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solidFill>
                  <a:schemeClr val="tx1"/>
                </a:solidFill>
                <a:latin typeface="Baguet Script" panose="020B0604020202020204" pitchFamily="2" charset="0"/>
              </a:rPr>
              <a:t>National minimum service level</a:t>
            </a:r>
            <a:endParaRPr lang="en-US" sz="1100" dirty="0">
              <a:solidFill>
                <a:schemeClr val="tx1"/>
              </a:solidFill>
              <a:latin typeface="Baguet Script" panose="020B0604020202020204" pitchFamily="2" charset="0"/>
            </a:endParaRPr>
          </a:p>
        </p:txBody>
      </p:sp>
      <p:sp>
        <p:nvSpPr>
          <p:cNvPr id="132" name="Rectangle: Folded Corner 131">
            <a:extLst>
              <a:ext uri="{FF2B5EF4-FFF2-40B4-BE49-F238E27FC236}">
                <a16:creationId xmlns:a16="http://schemas.microsoft.com/office/drawing/2014/main" id="{D1480D75-73B6-3DB3-34D4-1793846ED507}"/>
              </a:ext>
            </a:extLst>
          </p:cNvPr>
          <p:cNvSpPr/>
          <p:nvPr/>
        </p:nvSpPr>
        <p:spPr>
          <a:xfrm>
            <a:off x="119034" y="5609907"/>
            <a:ext cx="857250" cy="643541"/>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dirty="0">
                <a:solidFill>
                  <a:schemeClr val="tx1"/>
                </a:solidFill>
                <a:latin typeface="Baguet Script" panose="020B0604020202020204" pitchFamily="2" charset="0"/>
              </a:rPr>
              <a:t>User pays is fine but should depend on pax + freight carried not provider</a:t>
            </a:r>
            <a:endParaRPr lang="en-US" sz="800" dirty="0">
              <a:solidFill>
                <a:schemeClr val="tx1"/>
              </a:solidFill>
              <a:latin typeface="Baguet Script" panose="020B0604020202020204" pitchFamily="2" charset="0"/>
            </a:endParaRPr>
          </a:p>
        </p:txBody>
      </p:sp>
      <p:sp>
        <p:nvSpPr>
          <p:cNvPr id="133" name="Rectangle: Folded Corner 132">
            <a:extLst>
              <a:ext uri="{FF2B5EF4-FFF2-40B4-BE49-F238E27FC236}">
                <a16:creationId xmlns:a16="http://schemas.microsoft.com/office/drawing/2014/main" id="{EE5DDCA0-BB1A-CA41-EFC6-721A770A5AF2}"/>
              </a:ext>
            </a:extLst>
          </p:cNvPr>
          <p:cNvSpPr/>
          <p:nvPr/>
        </p:nvSpPr>
        <p:spPr>
          <a:xfrm>
            <a:off x="103080" y="6331517"/>
            <a:ext cx="938175" cy="457199"/>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dirty="0">
                <a:solidFill>
                  <a:schemeClr val="tx1"/>
                </a:solidFill>
                <a:latin typeface="Baguet Script" panose="020B0604020202020204" pitchFamily="2" charset="0"/>
              </a:rPr>
              <a:t>Fully leveraging available technologies</a:t>
            </a:r>
            <a:endParaRPr lang="en-US" sz="800" dirty="0">
              <a:solidFill>
                <a:schemeClr val="tx1"/>
              </a:solidFill>
              <a:latin typeface="Baguet Script" panose="020B0604020202020204" pitchFamily="2" charset="0"/>
            </a:endParaRPr>
          </a:p>
        </p:txBody>
      </p:sp>
      <p:sp>
        <p:nvSpPr>
          <p:cNvPr id="134" name="Rectangle: Folded Corner 133">
            <a:extLst>
              <a:ext uri="{FF2B5EF4-FFF2-40B4-BE49-F238E27FC236}">
                <a16:creationId xmlns:a16="http://schemas.microsoft.com/office/drawing/2014/main" id="{2FE3F6D4-02AC-7020-5D9E-6E6F216F586F}"/>
              </a:ext>
            </a:extLst>
          </p:cNvPr>
          <p:cNvSpPr/>
          <p:nvPr/>
        </p:nvSpPr>
        <p:spPr>
          <a:xfrm>
            <a:off x="1051472" y="2784019"/>
            <a:ext cx="1038481" cy="558268"/>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50" dirty="0">
                <a:solidFill>
                  <a:schemeClr val="tx1"/>
                </a:solidFill>
                <a:latin typeface="Baguet Script" panose="020B0604020202020204" pitchFamily="2" charset="0"/>
              </a:rPr>
              <a:t>Comprehensive ASAs with Pacific States</a:t>
            </a:r>
            <a:endParaRPr lang="en-US" sz="1050" dirty="0">
              <a:solidFill>
                <a:schemeClr val="tx1"/>
              </a:solidFill>
              <a:latin typeface="Baguet Script" panose="020B0604020202020204" pitchFamily="2" charset="0"/>
            </a:endParaRPr>
          </a:p>
        </p:txBody>
      </p:sp>
      <p:sp>
        <p:nvSpPr>
          <p:cNvPr id="135" name="Rectangle: Folded Corner 134">
            <a:extLst>
              <a:ext uri="{FF2B5EF4-FFF2-40B4-BE49-F238E27FC236}">
                <a16:creationId xmlns:a16="http://schemas.microsoft.com/office/drawing/2014/main" id="{D98AD72F-1DBB-E2B3-11D0-E144BF2D7CAE}"/>
              </a:ext>
            </a:extLst>
          </p:cNvPr>
          <p:cNvSpPr/>
          <p:nvPr/>
        </p:nvSpPr>
        <p:spPr>
          <a:xfrm>
            <a:off x="1089520" y="5984880"/>
            <a:ext cx="1028750" cy="381033"/>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solidFill>
                  <a:schemeClr val="tx1"/>
                </a:solidFill>
                <a:latin typeface="Baguet Script" panose="020B0604020202020204" pitchFamily="2" charset="0"/>
              </a:rPr>
              <a:t>Govt funding for green tech</a:t>
            </a:r>
            <a:endParaRPr lang="en-US" sz="1100" dirty="0">
              <a:solidFill>
                <a:schemeClr val="tx1"/>
              </a:solidFill>
              <a:latin typeface="Baguet Script" panose="020B0604020202020204" pitchFamily="2" charset="0"/>
            </a:endParaRPr>
          </a:p>
        </p:txBody>
      </p:sp>
      <p:sp>
        <p:nvSpPr>
          <p:cNvPr id="136" name="Rectangle: Folded Corner 135">
            <a:extLst>
              <a:ext uri="{FF2B5EF4-FFF2-40B4-BE49-F238E27FC236}">
                <a16:creationId xmlns:a16="http://schemas.microsoft.com/office/drawing/2014/main" id="{9A977C43-6212-9A74-7C0A-C3AA3396CC46}"/>
              </a:ext>
            </a:extLst>
          </p:cNvPr>
          <p:cNvSpPr/>
          <p:nvPr/>
        </p:nvSpPr>
        <p:spPr>
          <a:xfrm>
            <a:off x="9053423" y="4688064"/>
            <a:ext cx="1134154" cy="798228"/>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All large operators have long-term strategy</a:t>
            </a:r>
            <a:endParaRPr lang="en-US" sz="1200" dirty="0">
              <a:solidFill>
                <a:schemeClr val="tx1"/>
              </a:solidFill>
              <a:latin typeface="Baguet Script" panose="020B0604020202020204" pitchFamily="2" charset="0"/>
            </a:endParaRPr>
          </a:p>
        </p:txBody>
      </p:sp>
      <p:sp>
        <p:nvSpPr>
          <p:cNvPr id="137" name="Rectangle: Folded Corner 136">
            <a:extLst>
              <a:ext uri="{FF2B5EF4-FFF2-40B4-BE49-F238E27FC236}">
                <a16:creationId xmlns:a16="http://schemas.microsoft.com/office/drawing/2014/main" id="{4B43F05F-A5DE-D569-E5B0-A1DA3B57FB7C}"/>
              </a:ext>
            </a:extLst>
          </p:cNvPr>
          <p:cNvSpPr/>
          <p:nvPr/>
        </p:nvSpPr>
        <p:spPr>
          <a:xfrm>
            <a:off x="9290190" y="2659019"/>
            <a:ext cx="637536" cy="458433"/>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Risk-based</a:t>
            </a:r>
            <a:endParaRPr lang="en-US" sz="1200" dirty="0">
              <a:solidFill>
                <a:schemeClr val="tx1"/>
              </a:solidFill>
              <a:latin typeface="Baguet Script" panose="020B0604020202020204" pitchFamily="2" charset="0"/>
            </a:endParaRPr>
          </a:p>
        </p:txBody>
      </p:sp>
      <p:sp>
        <p:nvSpPr>
          <p:cNvPr id="138" name="Rectangle: Folded Corner 137">
            <a:extLst>
              <a:ext uri="{FF2B5EF4-FFF2-40B4-BE49-F238E27FC236}">
                <a16:creationId xmlns:a16="http://schemas.microsoft.com/office/drawing/2014/main" id="{F2341A0B-69F4-46AF-DF74-61EE6E65883D}"/>
              </a:ext>
            </a:extLst>
          </p:cNvPr>
          <p:cNvSpPr/>
          <p:nvPr/>
        </p:nvSpPr>
        <p:spPr>
          <a:xfrm>
            <a:off x="10342835" y="3193050"/>
            <a:ext cx="913592" cy="36196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Adaptable</a:t>
            </a:r>
            <a:endParaRPr lang="en-US" sz="1200" dirty="0">
              <a:solidFill>
                <a:schemeClr val="tx1"/>
              </a:solidFill>
              <a:latin typeface="Baguet Script" panose="020B0604020202020204" pitchFamily="2" charset="0"/>
            </a:endParaRPr>
          </a:p>
        </p:txBody>
      </p:sp>
      <p:sp>
        <p:nvSpPr>
          <p:cNvPr id="139" name="Rectangle: Folded Corner 138">
            <a:extLst>
              <a:ext uri="{FF2B5EF4-FFF2-40B4-BE49-F238E27FC236}">
                <a16:creationId xmlns:a16="http://schemas.microsoft.com/office/drawing/2014/main" id="{763A9380-DBA6-5368-EDDF-F8D328EDAC2B}"/>
              </a:ext>
            </a:extLst>
          </p:cNvPr>
          <p:cNvSpPr/>
          <p:nvPr/>
        </p:nvSpPr>
        <p:spPr>
          <a:xfrm>
            <a:off x="11363564" y="3570067"/>
            <a:ext cx="771361" cy="331010"/>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Open</a:t>
            </a:r>
            <a:endParaRPr lang="en-US" sz="1200" dirty="0">
              <a:solidFill>
                <a:schemeClr val="tx1"/>
              </a:solidFill>
              <a:latin typeface="Baguet Script" panose="020B0604020202020204" pitchFamily="2" charset="0"/>
            </a:endParaRPr>
          </a:p>
        </p:txBody>
      </p:sp>
      <p:sp>
        <p:nvSpPr>
          <p:cNvPr id="140" name="Rectangle: Folded Corner 139">
            <a:extLst>
              <a:ext uri="{FF2B5EF4-FFF2-40B4-BE49-F238E27FC236}">
                <a16:creationId xmlns:a16="http://schemas.microsoft.com/office/drawing/2014/main" id="{B6E86DB8-3A5E-57CF-8BCF-69A3DF0B6625}"/>
              </a:ext>
            </a:extLst>
          </p:cNvPr>
          <p:cNvSpPr/>
          <p:nvPr/>
        </p:nvSpPr>
        <p:spPr>
          <a:xfrm>
            <a:off x="10267222" y="3632492"/>
            <a:ext cx="1036922" cy="337377"/>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Integrated</a:t>
            </a:r>
            <a:endParaRPr lang="en-US" sz="1200" dirty="0">
              <a:solidFill>
                <a:schemeClr val="tx1"/>
              </a:solidFill>
              <a:latin typeface="Baguet Script" panose="020B0604020202020204" pitchFamily="2" charset="0"/>
            </a:endParaRPr>
          </a:p>
        </p:txBody>
      </p:sp>
      <p:sp>
        <p:nvSpPr>
          <p:cNvPr id="141" name="Rectangle: Folded Corner 140">
            <a:extLst>
              <a:ext uri="{FF2B5EF4-FFF2-40B4-BE49-F238E27FC236}">
                <a16:creationId xmlns:a16="http://schemas.microsoft.com/office/drawing/2014/main" id="{FE0F64ED-0D0A-B7B3-AED0-D81B6B5AACAC}"/>
              </a:ext>
            </a:extLst>
          </p:cNvPr>
          <p:cNvSpPr/>
          <p:nvPr/>
        </p:nvSpPr>
        <p:spPr>
          <a:xfrm>
            <a:off x="10300361" y="4000134"/>
            <a:ext cx="857250" cy="274599"/>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Inclusive</a:t>
            </a:r>
            <a:endParaRPr lang="en-US" sz="1200" dirty="0">
              <a:solidFill>
                <a:schemeClr val="tx1"/>
              </a:solidFill>
              <a:latin typeface="Baguet Script" panose="020B0604020202020204" pitchFamily="2" charset="0"/>
            </a:endParaRPr>
          </a:p>
        </p:txBody>
      </p:sp>
      <p:sp>
        <p:nvSpPr>
          <p:cNvPr id="142" name="Rectangle: Folded Corner 141">
            <a:extLst>
              <a:ext uri="{FF2B5EF4-FFF2-40B4-BE49-F238E27FC236}">
                <a16:creationId xmlns:a16="http://schemas.microsoft.com/office/drawing/2014/main" id="{1F81F1EA-546D-2AD5-647C-C0C5EF702E69}"/>
              </a:ext>
            </a:extLst>
          </p:cNvPr>
          <p:cNvSpPr/>
          <p:nvPr/>
        </p:nvSpPr>
        <p:spPr>
          <a:xfrm>
            <a:off x="11275672" y="3989976"/>
            <a:ext cx="857250" cy="259801"/>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Efficient</a:t>
            </a:r>
            <a:endParaRPr lang="en-US" sz="1200" dirty="0">
              <a:solidFill>
                <a:schemeClr val="tx1"/>
              </a:solidFill>
              <a:latin typeface="Baguet Script" panose="020B0604020202020204" pitchFamily="2" charset="0"/>
            </a:endParaRPr>
          </a:p>
        </p:txBody>
      </p:sp>
      <p:sp>
        <p:nvSpPr>
          <p:cNvPr id="143" name="Rectangle: Folded Corner 142">
            <a:extLst>
              <a:ext uri="{FF2B5EF4-FFF2-40B4-BE49-F238E27FC236}">
                <a16:creationId xmlns:a16="http://schemas.microsoft.com/office/drawing/2014/main" id="{D948858A-94B0-8F2E-E919-6285848403C6}"/>
              </a:ext>
            </a:extLst>
          </p:cNvPr>
          <p:cNvSpPr/>
          <p:nvPr/>
        </p:nvSpPr>
        <p:spPr>
          <a:xfrm>
            <a:off x="10097286" y="4304373"/>
            <a:ext cx="915638" cy="310018"/>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Flexible in real time</a:t>
            </a:r>
            <a:endParaRPr lang="en-US" sz="1200" dirty="0">
              <a:solidFill>
                <a:schemeClr val="tx1"/>
              </a:solidFill>
              <a:latin typeface="Baguet Script" panose="020B0604020202020204" pitchFamily="2" charset="0"/>
            </a:endParaRPr>
          </a:p>
        </p:txBody>
      </p:sp>
      <p:sp>
        <p:nvSpPr>
          <p:cNvPr id="144" name="Rectangle: Folded Corner 143">
            <a:extLst>
              <a:ext uri="{FF2B5EF4-FFF2-40B4-BE49-F238E27FC236}">
                <a16:creationId xmlns:a16="http://schemas.microsoft.com/office/drawing/2014/main" id="{137BA0A8-8475-D3B8-0C30-EC180A28DDBF}"/>
              </a:ext>
            </a:extLst>
          </p:cNvPr>
          <p:cNvSpPr/>
          <p:nvPr/>
        </p:nvSpPr>
        <p:spPr>
          <a:xfrm>
            <a:off x="7000186" y="3130866"/>
            <a:ext cx="557062" cy="337607"/>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Open!</a:t>
            </a:r>
            <a:endParaRPr lang="en-US" sz="1200" dirty="0">
              <a:solidFill>
                <a:schemeClr val="tx1"/>
              </a:solidFill>
              <a:latin typeface="Baguet Script" panose="020B0604020202020204" pitchFamily="2" charset="0"/>
            </a:endParaRPr>
          </a:p>
        </p:txBody>
      </p:sp>
      <p:sp>
        <p:nvSpPr>
          <p:cNvPr id="145" name="Rectangle: Folded Corner 144">
            <a:extLst>
              <a:ext uri="{FF2B5EF4-FFF2-40B4-BE49-F238E27FC236}">
                <a16:creationId xmlns:a16="http://schemas.microsoft.com/office/drawing/2014/main" id="{2A7CC55B-5114-A18B-B0FA-FD90AEE133F9}"/>
              </a:ext>
            </a:extLst>
          </p:cNvPr>
          <p:cNvSpPr/>
          <p:nvPr/>
        </p:nvSpPr>
        <p:spPr>
          <a:xfrm>
            <a:off x="4849429" y="314668"/>
            <a:ext cx="796258" cy="189645"/>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Dynamic</a:t>
            </a:r>
            <a:endParaRPr lang="en-US" sz="1200" dirty="0">
              <a:solidFill>
                <a:schemeClr val="tx1"/>
              </a:solidFill>
              <a:latin typeface="Baguet Script" panose="020B0604020202020204" pitchFamily="2" charset="0"/>
            </a:endParaRPr>
          </a:p>
        </p:txBody>
      </p:sp>
      <p:sp>
        <p:nvSpPr>
          <p:cNvPr id="146" name="Rectangle: Folded Corner 145">
            <a:extLst>
              <a:ext uri="{FF2B5EF4-FFF2-40B4-BE49-F238E27FC236}">
                <a16:creationId xmlns:a16="http://schemas.microsoft.com/office/drawing/2014/main" id="{17533D45-F5BC-69F0-66F9-CDBAF3C767FE}"/>
              </a:ext>
            </a:extLst>
          </p:cNvPr>
          <p:cNvSpPr/>
          <p:nvPr/>
        </p:nvSpPr>
        <p:spPr>
          <a:xfrm>
            <a:off x="10270072" y="4694204"/>
            <a:ext cx="898295" cy="597321"/>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50" dirty="0">
                <a:solidFill>
                  <a:schemeClr val="tx1"/>
                </a:solidFill>
                <a:latin typeface="Baguet Script" panose="020B0604020202020204" pitchFamily="2" charset="0"/>
              </a:rPr>
              <a:t>Integrated crewed and autonomous</a:t>
            </a:r>
            <a:endParaRPr lang="en-US" sz="1050" dirty="0">
              <a:solidFill>
                <a:schemeClr val="tx1"/>
              </a:solidFill>
              <a:latin typeface="Baguet Script" panose="020B0604020202020204" pitchFamily="2" charset="0"/>
            </a:endParaRPr>
          </a:p>
        </p:txBody>
      </p:sp>
      <p:sp>
        <p:nvSpPr>
          <p:cNvPr id="147" name="Rectangle: Folded Corner 146">
            <a:extLst>
              <a:ext uri="{FF2B5EF4-FFF2-40B4-BE49-F238E27FC236}">
                <a16:creationId xmlns:a16="http://schemas.microsoft.com/office/drawing/2014/main" id="{04D09DCC-1770-ADFD-30FF-4CCEA2E5B23E}"/>
              </a:ext>
            </a:extLst>
          </p:cNvPr>
          <p:cNvSpPr/>
          <p:nvPr/>
        </p:nvSpPr>
        <p:spPr>
          <a:xfrm>
            <a:off x="9555886" y="5847461"/>
            <a:ext cx="857250" cy="302979"/>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Adaptable</a:t>
            </a:r>
            <a:endParaRPr lang="en-US" sz="1200" dirty="0">
              <a:solidFill>
                <a:schemeClr val="tx1"/>
              </a:solidFill>
              <a:latin typeface="Baguet Script" panose="020B0604020202020204" pitchFamily="2" charset="0"/>
            </a:endParaRPr>
          </a:p>
        </p:txBody>
      </p:sp>
      <p:sp>
        <p:nvSpPr>
          <p:cNvPr id="148" name="Rectangle: Folded Corner 147">
            <a:extLst>
              <a:ext uri="{FF2B5EF4-FFF2-40B4-BE49-F238E27FC236}">
                <a16:creationId xmlns:a16="http://schemas.microsoft.com/office/drawing/2014/main" id="{3CDFFF97-3493-53B6-8F6E-554C9B09CBF8}"/>
              </a:ext>
            </a:extLst>
          </p:cNvPr>
          <p:cNvSpPr/>
          <p:nvPr/>
        </p:nvSpPr>
        <p:spPr>
          <a:xfrm>
            <a:off x="11192448" y="4335073"/>
            <a:ext cx="950130" cy="31501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Integrated</a:t>
            </a:r>
            <a:endParaRPr lang="en-US" sz="1200" dirty="0">
              <a:solidFill>
                <a:schemeClr val="tx1"/>
              </a:solidFill>
              <a:latin typeface="Baguet Script" panose="020B0604020202020204" pitchFamily="2" charset="0"/>
            </a:endParaRPr>
          </a:p>
        </p:txBody>
      </p:sp>
      <p:sp>
        <p:nvSpPr>
          <p:cNvPr id="149" name="Rectangle: Folded Corner 148">
            <a:extLst>
              <a:ext uri="{FF2B5EF4-FFF2-40B4-BE49-F238E27FC236}">
                <a16:creationId xmlns:a16="http://schemas.microsoft.com/office/drawing/2014/main" id="{9BDC693B-FDDA-737B-8F7F-A249F85B412B}"/>
              </a:ext>
            </a:extLst>
          </p:cNvPr>
          <p:cNvSpPr/>
          <p:nvPr/>
        </p:nvSpPr>
        <p:spPr>
          <a:xfrm>
            <a:off x="5743611" y="108767"/>
            <a:ext cx="857250" cy="315740"/>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Cohesive</a:t>
            </a:r>
            <a:endParaRPr lang="en-US" sz="1200" dirty="0">
              <a:solidFill>
                <a:schemeClr val="tx1"/>
              </a:solidFill>
              <a:latin typeface="Baguet Script" panose="020B0604020202020204" pitchFamily="2" charset="0"/>
            </a:endParaRPr>
          </a:p>
        </p:txBody>
      </p:sp>
      <p:sp>
        <p:nvSpPr>
          <p:cNvPr id="150" name="Rectangle: Folded Corner 149">
            <a:extLst>
              <a:ext uri="{FF2B5EF4-FFF2-40B4-BE49-F238E27FC236}">
                <a16:creationId xmlns:a16="http://schemas.microsoft.com/office/drawing/2014/main" id="{0BC947C7-B727-0582-7FED-4F69276580EE}"/>
              </a:ext>
            </a:extLst>
          </p:cNvPr>
          <p:cNvSpPr/>
          <p:nvPr/>
        </p:nvSpPr>
        <p:spPr>
          <a:xfrm>
            <a:off x="9500671" y="5550603"/>
            <a:ext cx="957436" cy="259034"/>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Innovative</a:t>
            </a:r>
            <a:endParaRPr lang="en-US" sz="1200" dirty="0">
              <a:solidFill>
                <a:schemeClr val="tx1"/>
              </a:solidFill>
              <a:latin typeface="Baguet Script" panose="020B0604020202020204" pitchFamily="2" charset="0"/>
            </a:endParaRPr>
          </a:p>
        </p:txBody>
      </p:sp>
      <p:sp>
        <p:nvSpPr>
          <p:cNvPr id="151" name="Rectangle: Folded Corner 150">
            <a:extLst>
              <a:ext uri="{FF2B5EF4-FFF2-40B4-BE49-F238E27FC236}">
                <a16:creationId xmlns:a16="http://schemas.microsoft.com/office/drawing/2014/main" id="{67D13081-6B90-020D-78F0-A5887FFEE63A}"/>
              </a:ext>
            </a:extLst>
          </p:cNvPr>
          <p:cNvSpPr/>
          <p:nvPr/>
        </p:nvSpPr>
        <p:spPr>
          <a:xfrm>
            <a:off x="11196600" y="4725479"/>
            <a:ext cx="857250" cy="38238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Enough capacity</a:t>
            </a:r>
            <a:endParaRPr lang="en-US" sz="1200" dirty="0">
              <a:solidFill>
                <a:schemeClr val="tx1"/>
              </a:solidFill>
              <a:latin typeface="Baguet Script" panose="020B0604020202020204" pitchFamily="2" charset="0"/>
            </a:endParaRPr>
          </a:p>
        </p:txBody>
      </p:sp>
      <p:sp>
        <p:nvSpPr>
          <p:cNvPr id="152" name="Rectangle: Folded Corner 151">
            <a:extLst>
              <a:ext uri="{FF2B5EF4-FFF2-40B4-BE49-F238E27FC236}">
                <a16:creationId xmlns:a16="http://schemas.microsoft.com/office/drawing/2014/main" id="{8139023C-B0D0-49FA-BB2E-0456C27BD436}"/>
              </a:ext>
            </a:extLst>
          </p:cNvPr>
          <p:cNvSpPr/>
          <p:nvPr/>
        </p:nvSpPr>
        <p:spPr>
          <a:xfrm>
            <a:off x="10386477" y="5336480"/>
            <a:ext cx="857250" cy="363370"/>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Dynamic</a:t>
            </a:r>
            <a:endParaRPr lang="en-US" sz="1200" dirty="0">
              <a:solidFill>
                <a:schemeClr val="tx1"/>
              </a:solidFill>
              <a:latin typeface="Baguet Script" panose="020B0604020202020204" pitchFamily="2" charset="0"/>
            </a:endParaRPr>
          </a:p>
        </p:txBody>
      </p:sp>
      <p:sp>
        <p:nvSpPr>
          <p:cNvPr id="153" name="Rectangle: Folded Corner 152">
            <a:extLst>
              <a:ext uri="{FF2B5EF4-FFF2-40B4-BE49-F238E27FC236}">
                <a16:creationId xmlns:a16="http://schemas.microsoft.com/office/drawing/2014/main" id="{04EBEBED-1C13-DC6E-953F-A605D8F9F6CC}"/>
              </a:ext>
            </a:extLst>
          </p:cNvPr>
          <p:cNvSpPr/>
          <p:nvPr/>
        </p:nvSpPr>
        <p:spPr>
          <a:xfrm>
            <a:off x="11266368" y="5163247"/>
            <a:ext cx="857250" cy="290567"/>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Flexible</a:t>
            </a:r>
            <a:endParaRPr lang="en-US" sz="1200" dirty="0">
              <a:solidFill>
                <a:schemeClr val="tx1"/>
              </a:solidFill>
              <a:latin typeface="Baguet Script" panose="020B0604020202020204" pitchFamily="2" charset="0"/>
            </a:endParaRPr>
          </a:p>
        </p:txBody>
      </p:sp>
      <p:sp>
        <p:nvSpPr>
          <p:cNvPr id="154" name="Rectangle: Folded Corner 153">
            <a:extLst>
              <a:ext uri="{FF2B5EF4-FFF2-40B4-BE49-F238E27FC236}">
                <a16:creationId xmlns:a16="http://schemas.microsoft.com/office/drawing/2014/main" id="{4F07ED0F-F1A8-1575-2A53-7CB3FDB87FD6}"/>
              </a:ext>
            </a:extLst>
          </p:cNvPr>
          <p:cNvSpPr/>
          <p:nvPr/>
        </p:nvSpPr>
        <p:spPr>
          <a:xfrm>
            <a:off x="3909271" y="6297583"/>
            <a:ext cx="857250" cy="52506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Digital (c.f. voice)</a:t>
            </a:r>
            <a:endParaRPr lang="en-US" sz="1200" dirty="0">
              <a:solidFill>
                <a:schemeClr val="tx1"/>
              </a:solidFill>
              <a:latin typeface="Baguet Script" panose="020B0604020202020204" pitchFamily="2" charset="0"/>
            </a:endParaRPr>
          </a:p>
        </p:txBody>
      </p:sp>
      <p:sp>
        <p:nvSpPr>
          <p:cNvPr id="155" name="Rectangle: Folded Corner 154">
            <a:extLst>
              <a:ext uri="{FF2B5EF4-FFF2-40B4-BE49-F238E27FC236}">
                <a16:creationId xmlns:a16="http://schemas.microsoft.com/office/drawing/2014/main" id="{01D6D7F4-2FB9-A9C9-D886-7E5575683CC0}"/>
              </a:ext>
            </a:extLst>
          </p:cNvPr>
          <p:cNvSpPr/>
          <p:nvPr/>
        </p:nvSpPr>
        <p:spPr>
          <a:xfrm>
            <a:off x="11388074" y="3268312"/>
            <a:ext cx="771360" cy="227199"/>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Precision</a:t>
            </a:r>
            <a:endParaRPr lang="en-US" sz="1200" dirty="0">
              <a:solidFill>
                <a:schemeClr val="tx1"/>
              </a:solidFill>
              <a:latin typeface="Baguet Script" panose="020B0604020202020204" pitchFamily="2" charset="0"/>
            </a:endParaRPr>
          </a:p>
        </p:txBody>
      </p:sp>
      <p:sp>
        <p:nvSpPr>
          <p:cNvPr id="156" name="Rectangle: Folded Corner 155">
            <a:extLst>
              <a:ext uri="{FF2B5EF4-FFF2-40B4-BE49-F238E27FC236}">
                <a16:creationId xmlns:a16="http://schemas.microsoft.com/office/drawing/2014/main" id="{7C20A12C-A82F-1AB6-9B45-CD1938F3CBCF}"/>
              </a:ext>
            </a:extLst>
          </p:cNvPr>
          <p:cNvSpPr/>
          <p:nvPr/>
        </p:nvSpPr>
        <p:spPr>
          <a:xfrm>
            <a:off x="11250077" y="5703670"/>
            <a:ext cx="857250" cy="543402"/>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Driven by evidence</a:t>
            </a:r>
            <a:endParaRPr lang="en-US" sz="1200" dirty="0">
              <a:solidFill>
                <a:schemeClr val="tx1"/>
              </a:solidFill>
              <a:latin typeface="Baguet Script" panose="020B0604020202020204" pitchFamily="2" charset="0"/>
            </a:endParaRPr>
          </a:p>
        </p:txBody>
      </p:sp>
      <p:sp>
        <p:nvSpPr>
          <p:cNvPr id="157" name="Rectangle: Folded Corner 156">
            <a:extLst>
              <a:ext uri="{FF2B5EF4-FFF2-40B4-BE49-F238E27FC236}">
                <a16:creationId xmlns:a16="http://schemas.microsoft.com/office/drawing/2014/main" id="{71BDCA4B-96C1-4C26-444D-FFB1BB83F420}"/>
              </a:ext>
            </a:extLst>
          </p:cNvPr>
          <p:cNvSpPr/>
          <p:nvPr/>
        </p:nvSpPr>
        <p:spPr>
          <a:xfrm>
            <a:off x="9094142" y="1586274"/>
            <a:ext cx="711136" cy="206599"/>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Capable</a:t>
            </a:r>
            <a:endParaRPr lang="en-US" sz="1200" dirty="0">
              <a:solidFill>
                <a:schemeClr val="tx1"/>
              </a:solidFill>
              <a:latin typeface="Baguet Script" panose="020B0604020202020204" pitchFamily="2" charset="0"/>
            </a:endParaRPr>
          </a:p>
        </p:txBody>
      </p:sp>
      <p:sp>
        <p:nvSpPr>
          <p:cNvPr id="158" name="Rectangle: Folded Corner 157">
            <a:extLst>
              <a:ext uri="{FF2B5EF4-FFF2-40B4-BE49-F238E27FC236}">
                <a16:creationId xmlns:a16="http://schemas.microsoft.com/office/drawing/2014/main" id="{2709B05B-E430-B365-7C95-72DB4CCACF3B}"/>
              </a:ext>
            </a:extLst>
          </p:cNvPr>
          <p:cNvSpPr/>
          <p:nvPr/>
        </p:nvSpPr>
        <p:spPr>
          <a:xfrm>
            <a:off x="11256427" y="5507770"/>
            <a:ext cx="857250" cy="191951"/>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Optimised</a:t>
            </a:r>
            <a:endParaRPr lang="en-US" sz="1200" dirty="0">
              <a:solidFill>
                <a:schemeClr val="tx1"/>
              </a:solidFill>
              <a:latin typeface="Baguet Script" panose="020B0604020202020204" pitchFamily="2" charset="0"/>
            </a:endParaRPr>
          </a:p>
        </p:txBody>
      </p:sp>
      <p:sp>
        <p:nvSpPr>
          <p:cNvPr id="159" name="Rectangle: Folded Corner 158">
            <a:extLst>
              <a:ext uri="{FF2B5EF4-FFF2-40B4-BE49-F238E27FC236}">
                <a16:creationId xmlns:a16="http://schemas.microsoft.com/office/drawing/2014/main" id="{5EF8A42B-C8D8-91FE-F313-EF47C57227F8}"/>
              </a:ext>
            </a:extLst>
          </p:cNvPr>
          <p:cNvSpPr/>
          <p:nvPr/>
        </p:nvSpPr>
        <p:spPr>
          <a:xfrm>
            <a:off x="3228209" y="4981416"/>
            <a:ext cx="758367" cy="405063"/>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Level of safety</a:t>
            </a:r>
            <a:endParaRPr lang="en-US" sz="1200" dirty="0">
              <a:solidFill>
                <a:schemeClr val="tx1"/>
              </a:solidFill>
              <a:latin typeface="Baguet Script" panose="020B0604020202020204" pitchFamily="2" charset="0"/>
            </a:endParaRPr>
          </a:p>
        </p:txBody>
      </p:sp>
      <p:sp>
        <p:nvSpPr>
          <p:cNvPr id="160" name="Rectangle: Folded Corner 159">
            <a:extLst>
              <a:ext uri="{FF2B5EF4-FFF2-40B4-BE49-F238E27FC236}">
                <a16:creationId xmlns:a16="http://schemas.microsoft.com/office/drawing/2014/main" id="{BEAF768B-78B7-B432-CEC8-F235327875E7}"/>
              </a:ext>
            </a:extLst>
          </p:cNvPr>
          <p:cNvSpPr/>
          <p:nvPr/>
        </p:nvSpPr>
        <p:spPr>
          <a:xfrm>
            <a:off x="9969349" y="6206609"/>
            <a:ext cx="1161362" cy="622301"/>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Accountable (decisions can be challenged)</a:t>
            </a:r>
            <a:endParaRPr lang="en-US" sz="1200" dirty="0">
              <a:solidFill>
                <a:schemeClr val="tx1"/>
              </a:solidFill>
              <a:latin typeface="Baguet Script" panose="020B0604020202020204" pitchFamily="2" charset="0"/>
            </a:endParaRPr>
          </a:p>
        </p:txBody>
      </p:sp>
      <p:sp>
        <p:nvSpPr>
          <p:cNvPr id="161" name="Rectangle: Folded Corner 160">
            <a:extLst>
              <a:ext uri="{FF2B5EF4-FFF2-40B4-BE49-F238E27FC236}">
                <a16:creationId xmlns:a16="http://schemas.microsoft.com/office/drawing/2014/main" id="{65144367-36A3-FE17-CE3C-53A8A22AD196}"/>
              </a:ext>
            </a:extLst>
          </p:cNvPr>
          <p:cNvSpPr/>
          <p:nvPr/>
        </p:nvSpPr>
        <p:spPr>
          <a:xfrm>
            <a:off x="11186701" y="6196992"/>
            <a:ext cx="920626" cy="215724"/>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Competitive</a:t>
            </a:r>
            <a:endParaRPr lang="en-US" sz="1200" dirty="0">
              <a:solidFill>
                <a:schemeClr val="tx1"/>
              </a:solidFill>
              <a:latin typeface="Baguet Script" panose="020B0604020202020204" pitchFamily="2" charset="0"/>
            </a:endParaRPr>
          </a:p>
        </p:txBody>
      </p:sp>
      <p:sp>
        <p:nvSpPr>
          <p:cNvPr id="163" name="Rectangle: Folded Corner 162">
            <a:extLst>
              <a:ext uri="{FF2B5EF4-FFF2-40B4-BE49-F238E27FC236}">
                <a16:creationId xmlns:a16="http://schemas.microsoft.com/office/drawing/2014/main" id="{8CA11E70-5825-7296-2584-47A498846474}"/>
              </a:ext>
            </a:extLst>
          </p:cNvPr>
          <p:cNvSpPr/>
          <p:nvPr/>
        </p:nvSpPr>
        <p:spPr>
          <a:xfrm>
            <a:off x="10490883" y="5755890"/>
            <a:ext cx="1015278" cy="384933"/>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dirty="0">
                <a:solidFill>
                  <a:schemeClr val="tx1"/>
                </a:solidFill>
                <a:latin typeface="Baguet Script" panose="020B0604020202020204" pitchFamily="2" charset="0"/>
              </a:rPr>
              <a:t>Internationally recognised</a:t>
            </a:r>
            <a:endParaRPr lang="en-US" sz="1000" dirty="0">
              <a:solidFill>
                <a:schemeClr val="tx1"/>
              </a:solidFill>
              <a:latin typeface="Baguet Script" panose="020B0604020202020204" pitchFamily="2" charset="0"/>
            </a:endParaRPr>
          </a:p>
        </p:txBody>
      </p:sp>
      <p:sp>
        <p:nvSpPr>
          <p:cNvPr id="164" name="Rectangle: Folded Corner 163">
            <a:extLst>
              <a:ext uri="{FF2B5EF4-FFF2-40B4-BE49-F238E27FC236}">
                <a16:creationId xmlns:a16="http://schemas.microsoft.com/office/drawing/2014/main" id="{8FA6744B-90FD-E745-12DE-F38113254167}"/>
              </a:ext>
            </a:extLst>
          </p:cNvPr>
          <p:cNvSpPr/>
          <p:nvPr/>
        </p:nvSpPr>
        <p:spPr>
          <a:xfrm>
            <a:off x="4693743" y="6355438"/>
            <a:ext cx="857250" cy="457200"/>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Customer focused</a:t>
            </a:r>
            <a:endParaRPr lang="en-US" sz="1200" dirty="0">
              <a:solidFill>
                <a:schemeClr val="tx1"/>
              </a:solidFill>
              <a:latin typeface="Baguet Script" panose="020B0604020202020204" pitchFamily="2" charset="0"/>
            </a:endParaRPr>
          </a:p>
        </p:txBody>
      </p:sp>
      <p:sp>
        <p:nvSpPr>
          <p:cNvPr id="165" name="Rectangle: Folded Corner 164">
            <a:extLst>
              <a:ext uri="{FF2B5EF4-FFF2-40B4-BE49-F238E27FC236}">
                <a16:creationId xmlns:a16="http://schemas.microsoft.com/office/drawing/2014/main" id="{A97D016F-F6EF-A42E-90C1-2EA875F0560D}"/>
              </a:ext>
            </a:extLst>
          </p:cNvPr>
          <p:cNvSpPr/>
          <p:nvPr/>
        </p:nvSpPr>
        <p:spPr>
          <a:xfrm>
            <a:off x="5997834" y="3296936"/>
            <a:ext cx="953324" cy="40490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More automation</a:t>
            </a:r>
            <a:endParaRPr lang="en-US" sz="1200" dirty="0">
              <a:solidFill>
                <a:schemeClr val="tx1"/>
              </a:solidFill>
              <a:latin typeface="Baguet Script" panose="020B0604020202020204" pitchFamily="2" charset="0"/>
            </a:endParaRPr>
          </a:p>
        </p:txBody>
      </p:sp>
      <p:sp>
        <p:nvSpPr>
          <p:cNvPr id="166" name="Rectangle: Folded Corner 165">
            <a:extLst>
              <a:ext uri="{FF2B5EF4-FFF2-40B4-BE49-F238E27FC236}">
                <a16:creationId xmlns:a16="http://schemas.microsoft.com/office/drawing/2014/main" id="{EE508694-874B-82DF-DB4A-F6654E2FF395}"/>
              </a:ext>
            </a:extLst>
          </p:cNvPr>
          <p:cNvSpPr/>
          <p:nvPr/>
        </p:nvSpPr>
        <p:spPr>
          <a:xfrm>
            <a:off x="136403" y="1181870"/>
            <a:ext cx="562295" cy="271399"/>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Safe</a:t>
            </a:r>
            <a:endParaRPr lang="en-US" sz="1200" dirty="0">
              <a:solidFill>
                <a:schemeClr val="tx1"/>
              </a:solidFill>
              <a:latin typeface="Baguet Script" panose="020B0604020202020204" pitchFamily="2" charset="0"/>
            </a:endParaRPr>
          </a:p>
        </p:txBody>
      </p:sp>
      <p:sp>
        <p:nvSpPr>
          <p:cNvPr id="167" name="Rectangle: Folded Corner 166">
            <a:extLst>
              <a:ext uri="{FF2B5EF4-FFF2-40B4-BE49-F238E27FC236}">
                <a16:creationId xmlns:a16="http://schemas.microsoft.com/office/drawing/2014/main" id="{4524DB61-E10D-B220-0923-2DB3D3BC1911}"/>
              </a:ext>
            </a:extLst>
          </p:cNvPr>
          <p:cNvSpPr/>
          <p:nvPr/>
        </p:nvSpPr>
        <p:spPr>
          <a:xfrm flipH="1">
            <a:off x="8931923" y="6545250"/>
            <a:ext cx="967484" cy="25250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Rational</a:t>
            </a:r>
            <a:endParaRPr lang="en-US" sz="1200" dirty="0">
              <a:solidFill>
                <a:schemeClr val="tx1"/>
              </a:solidFill>
              <a:latin typeface="Baguet Script" panose="020B0604020202020204" pitchFamily="2" charset="0"/>
            </a:endParaRPr>
          </a:p>
        </p:txBody>
      </p:sp>
      <p:sp>
        <p:nvSpPr>
          <p:cNvPr id="168" name="Rectangle: Folded Corner 167">
            <a:extLst>
              <a:ext uri="{FF2B5EF4-FFF2-40B4-BE49-F238E27FC236}">
                <a16:creationId xmlns:a16="http://schemas.microsoft.com/office/drawing/2014/main" id="{BEB391F3-816F-FC24-430A-7D6E10CB88B9}"/>
              </a:ext>
            </a:extLst>
          </p:cNvPr>
          <p:cNvSpPr/>
          <p:nvPr/>
        </p:nvSpPr>
        <p:spPr>
          <a:xfrm>
            <a:off x="11181392" y="6443890"/>
            <a:ext cx="951530" cy="380521"/>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50" dirty="0">
                <a:solidFill>
                  <a:schemeClr val="tx1"/>
                </a:solidFill>
                <a:latin typeface="Baguet Script" panose="020B0604020202020204" pitchFamily="2" charset="0"/>
              </a:rPr>
              <a:t>International compatibility</a:t>
            </a:r>
            <a:endParaRPr lang="en-US" sz="1050" dirty="0">
              <a:solidFill>
                <a:schemeClr val="tx1"/>
              </a:solidFill>
              <a:latin typeface="Baguet Script" panose="020B0604020202020204" pitchFamily="2" charset="0"/>
            </a:endParaRPr>
          </a:p>
        </p:txBody>
      </p:sp>
      <p:sp>
        <p:nvSpPr>
          <p:cNvPr id="169" name="Rectangle: Folded Corner 168">
            <a:extLst>
              <a:ext uri="{FF2B5EF4-FFF2-40B4-BE49-F238E27FC236}">
                <a16:creationId xmlns:a16="http://schemas.microsoft.com/office/drawing/2014/main" id="{D7327892-B1E8-8061-9AC2-38AFAB888679}"/>
              </a:ext>
            </a:extLst>
          </p:cNvPr>
          <p:cNvSpPr/>
          <p:nvPr/>
        </p:nvSpPr>
        <p:spPr>
          <a:xfrm>
            <a:off x="9991024" y="2821745"/>
            <a:ext cx="1066799" cy="303225"/>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solidFill>
                  <a:schemeClr val="tx1"/>
                </a:solidFill>
                <a:latin typeface="Baguet Script" panose="020B0604020202020204" pitchFamily="2" charset="0"/>
              </a:rPr>
              <a:t>Proportionality</a:t>
            </a:r>
            <a:endParaRPr lang="en-US" sz="1100" dirty="0">
              <a:solidFill>
                <a:schemeClr val="tx1"/>
              </a:solidFill>
              <a:latin typeface="Baguet Script" panose="020B0604020202020204" pitchFamily="2" charset="0"/>
            </a:endParaRPr>
          </a:p>
        </p:txBody>
      </p:sp>
      <p:sp>
        <p:nvSpPr>
          <p:cNvPr id="170" name="Rectangle: Folded Corner 169">
            <a:extLst>
              <a:ext uri="{FF2B5EF4-FFF2-40B4-BE49-F238E27FC236}">
                <a16:creationId xmlns:a16="http://schemas.microsoft.com/office/drawing/2014/main" id="{F43F27F0-46ED-C552-9C65-B74FE14EC4BE}"/>
              </a:ext>
            </a:extLst>
          </p:cNvPr>
          <p:cNvSpPr/>
          <p:nvPr/>
        </p:nvSpPr>
        <p:spPr>
          <a:xfrm>
            <a:off x="5535536" y="6369170"/>
            <a:ext cx="1080647" cy="440871"/>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International leader!!!!</a:t>
            </a:r>
            <a:endParaRPr lang="en-US" sz="1200" dirty="0">
              <a:solidFill>
                <a:schemeClr val="tx1"/>
              </a:solidFill>
              <a:latin typeface="Baguet Script" panose="020B0604020202020204" pitchFamily="2" charset="0"/>
            </a:endParaRPr>
          </a:p>
        </p:txBody>
      </p:sp>
      <p:sp>
        <p:nvSpPr>
          <p:cNvPr id="171" name="Rectangle: Folded Corner 170">
            <a:extLst>
              <a:ext uri="{FF2B5EF4-FFF2-40B4-BE49-F238E27FC236}">
                <a16:creationId xmlns:a16="http://schemas.microsoft.com/office/drawing/2014/main" id="{A5E70537-08B5-E392-6A84-B8CA91F74CFF}"/>
              </a:ext>
            </a:extLst>
          </p:cNvPr>
          <p:cNvSpPr/>
          <p:nvPr/>
        </p:nvSpPr>
        <p:spPr>
          <a:xfrm>
            <a:off x="1875537" y="1714933"/>
            <a:ext cx="857250" cy="311151"/>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Aligned policies</a:t>
            </a:r>
            <a:endParaRPr lang="en-US" sz="1200" dirty="0">
              <a:solidFill>
                <a:schemeClr val="tx1"/>
              </a:solidFill>
              <a:latin typeface="Baguet Script" panose="020B0604020202020204" pitchFamily="2" charset="0"/>
            </a:endParaRPr>
          </a:p>
        </p:txBody>
      </p:sp>
      <p:sp>
        <p:nvSpPr>
          <p:cNvPr id="172" name="Rectangle: Folded Corner 171">
            <a:extLst>
              <a:ext uri="{FF2B5EF4-FFF2-40B4-BE49-F238E27FC236}">
                <a16:creationId xmlns:a16="http://schemas.microsoft.com/office/drawing/2014/main" id="{A3FA641E-C610-1779-945D-5D78B9B6538C}"/>
              </a:ext>
            </a:extLst>
          </p:cNvPr>
          <p:cNvSpPr/>
          <p:nvPr/>
        </p:nvSpPr>
        <p:spPr>
          <a:xfrm>
            <a:off x="92623" y="847517"/>
            <a:ext cx="675369" cy="290567"/>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Trusted</a:t>
            </a:r>
            <a:endParaRPr lang="en-US" sz="1200" dirty="0">
              <a:solidFill>
                <a:schemeClr val="tx1"/>
              </a:solidFill>
              <a:latin typeface="Baguet Script" panose="020B0604020202020204" pitchFamily="2" charset="0"/>
            </a:endParaRPr>
          </a:p>
        </p:txBody>
      </p:sp>
      <p:sp>
        <p:nvSpPr>
          <p:cNvPr id="173" name="Rectangle: Folded Corner 172">
            <a:extLst>
              <a:ext uri="{FF2B5EF4-FFF2-40B4-BE49-F238E27FC236}">
                <a16:creationId xmlns:a16="http://schemas.microsoft.com/office/drawing/2014/main" id="{C91427B7-C24A-68CA-EF3E-74C3CC4ECCF3}"/>
              </a:ext>
            </a:extLst>
          </p:cNvPr>
          <p:cNvSpPr/>
          <p:nvPr/>
        </p:nvSpPr>
        <p:spPr>
          <a:xfrm>
            <a:off x="9068735" y="4270352"/>
            <a:ext cx="950130" cy="360554"/>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Cost-effective</a:t>
            </a:r>
            <a:endParaRPr lang="en-US" sz="1200" dirty="0">
              <a:solidFill>
                <a:schemeClr val="tx1"/>
              </a:solidFill>
              <a:latin typeface="Baguet Script" panose="020B0604020202020204" pitchFamily="2" charset="0"/>
            </a:endParaRPr>
          </a:p>
        </p:txBody>
      </p:sp>
      <p:sp>
        <p:nvSpPr>
          <p:cNvPr id="174" name="Rectangle: Folded Corner 173">
            <a:extLst>
              <a:ext uri="{FF2B5EF4-FFF2-40B4-BE49-F238E27FC236}">
                <a16:creationId xmlns:a16="http://schemas.microsoft.com/office/drawing/2014/main" id="{0CED4395-3618-50CF-157F-97E424A8F4B8}"/>
              </a:ext>
            </a:extLst>
          </p:cNvPr>
          <p:cNvSpPr/>
          <p:nvPr/>
        </p:nvSpPr>
        <p:spPr>
          <a:xfrm>
            <a:off x="5703818" y="1433287"/>
            <a:ext cx="853186" cy="560219"/>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Straight-forward processes</a:t>
            </a:r>
            <a:endParaRPr lang="en-US" sz="1200" dirty="0">
              <a:solidFill>
                <a:schemeClr val="tx1"/>
              </a:solidFill>
              <a:latin typeface="Baguet Script" panose="020B0604020202020204" pitchFamily="2" charset="0"/>
            </a:endParaRPr>
          </a:p>
        </p:txBody>
      </p:sp>
      <p:sp>
        <p:nvSpPr>
          <p:cNvPr id="90" name="Rectangle: Folded Corner 89">
            <a:extLst>
              <a:ext uri="{FF2B5EF4-FFF2-40B4-BE49-F238E27FC236}">
                <a16:creationId xmlns:a16="http://schemas.microsoft.com/office/drawing/2014/main" id="{039D42C2-B40C-A2D2-8C4F-D88EF3C9A0C2}"/>
              </a:ext>
            </a:extLst>
          </p:cNvPr>
          <p:cNvSpPr/>
          <p:nvPr/>
        </p:nvSpPr>
        <p:spPr>
          <a:xfrm>
            <a:off x="736136" y="965589"/>
            <a:ext cx="643669" cy="344178"/>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Joined up</a:t>
            </a:r>
            <a:endParaRPr lang="en-US" sz="1200" dirty="0">
              <a:solidFill>
                <a:schemeClr val="tx1"/>
              </a:solidFill>
              <a:latin typeface="Baguet Script" panose="020B0604020202020204" pitchFamily="2" charset="0"/>
            </a:endParaRPr>
          </a:p>
        </p:txBody>
      </p:sp>
      <p:sp>
        <p:nvSpPr>
          <p:cNvPr id="71" name="Rectangle: Folded Corner 70">
            <a:extLst>
              <a:ext uri="{FF2B5EF4-FFF2-40B4-BE49-F238E27FC236}">
                <a16:creationId xmlns:a16="http://schemas.microsoft.com/office/drawing/2014/main" id="{934ECE2F-ADAB-B7DA-AC31-FBAF9540C0D4}"/>
              </a:ext>
            </a:extLst>
          </p:cNvPr>
          <p:cNvSpPr/>
          <p:nvPr/>
        </p:nvSpPr>
        <p:spPr>
          <a:xfrm>
            <a:off x="2304162" y="1995929"/>
            <a:ext cx="556903" cy="44616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(Still) safe</a:t>
            </a:r>
            <a:endParaRPr lang="en-US" sz="1200" dirty="0">
              <a:solidFill>
                <a:schemeClr val="tx1"/>
              </a:solidFill>
              <a:latin typeface="Baguet Script" panose="020B0604020202020204" pitchFamily="2" charset="0"/>
            </a:endParaRPr>
          </a:p>
        </p:txBody>
      </p:sp>
      <p:grpSp>
        <p:nvGrpSpPr>
          <p:cNvPr id="2" name="Group 1">
            <a:extLst>
              <a:ext uri="{FF2B5EF4-FFF2-40B4-BE49-F238E27FC236}">
                <a16:creationId xmlns:a16="http://schemas.microsoft.com/office/drawing/2014/main" id="{96B26393-6A3C-F4CA-0DBD-4084C0CB1C60}"/>
              </a:ext>
            </a:extLst>
          </p:cNvPr>
          <p:cNvGrpSpPr/>
          <p:nvPr/>
        </p:nvGrpSpPr>
        <p:grpSpPr>
          <a:xfrm>
            <a:off x="9126900" y="25601"/>
            <a:ext cx="668927" cy="820646"/>
            <a:chOff x="9126900" y="25601"/>
            <a:chExt cx="668927" cy="820646"/>
          </a:xfrm>
        </p:grpSpPr>
        <p:grpSp>
          <p:nvGrpSpPr>
            <p:cNvPr id="175" name="Group 174">
              <a:extLst>
                <a:ext uri="{FF2B5EF4-FFF2-40B4-BE49-F238E27FC236}">
                  <a16:creationId xmlns:a16="http://schemas.microsoft.com/office/drawing/2014/main" id="{840FD909-6212-ED56-D03C-F2D28719A111}"/>
                </a:ext>
              </a:extLst>
            </p:cNvPr>
            <p:cNvGrpSpPr/>
            <p:nvPr/>
          </p:nvGrpSpPr>
          <p:grpSpPr>
            <a:xfrm>
              <a:off x="9126900" y="25601"/>
              <a:ext cx="668927" cy="820646"/>
              <a:chOff x="2389792" y="3668987"/>
              <a:chExt cx="668927" cy="820646"/>
            </a:xfrm>
          </p:grpSpPr>
          <p:sp>
            <p:nvSpPr>
              <p:cNvPr id="176" name="Text Placeholder 9">
                <a:extLst>
                  <a:ext uri="{FF2B5EF4-FFF2-40B4-BE49-F238E27FC236}">
                    <a16:creationId xmlns:a16="http://schemas.microsoft.com/office/drawing/2014/main" id="{B3028C91-7E11-C900-6624-485895044D49}"/>
                  </a:ext>
                </a:extLst>
              </p:cNvPr>
              <p:cNvSpPr txBox="1">
                <a:spLocks/>
              </p:cNvSpPr>
              <p:nvPr/>
            </p:nvSpPr>
            <p:spPr>
              <a:xfrm>
                <a:off x="2389792" y="3668987"/>
                <a:ext cx="668927" cy="820646"/>
              </a:xfrm>
              <a:prstGeom prst="foldedCorner">
                <a:avLst/>
              </a:prstGeom>
              <a:solidFill>
                <a:srgbClr val="FCF84E"/>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  </a:t>
                </a:r>
              </a:p>
            </p:txBody>
          </p:sp>
          <p:pic>
            <p:nvPicPr>
              <p:cNvPr id="177" name="Graphic 176" descr="Take Off with solid fill">
                <a:extLst>
                  <a:ext uri="{FF2B5EF4-FFF2-40B4-BE49-F238E27FC236}">
                    <a16:creationId xmlns:a16="http://schemas.microsoft.com/office/drawing/2014/main" id="{D47A0238-F624-E383-5562-EBD07AB18F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11126" y="3729065"/>
                <a:ext cx="540126" cy="540126"/>
              </a:xfrm>
              <a:prstGeom prst="rect">
                <a:avLst/>
              </a:prstGeom>
            </p:spPr>
          </p:pic>
          <p:sp>
            <p:nvSpPr>
              <p:cNvPr id="178" name="Rectangle 177">
                <a:extLst>
                  <a:ext uri="{FF2B5EF4-FFF2-40B4-BE49-F238E27FC236}">
                    <a16:creationId xmlns:a16="http://schemas.microsoft.com/office/drawing/2014/main" id="{D80D3EAA-3BA5-19DE-D970-BCFFBB452B04}"/>
                  </a:ext>
                </a:extLst>
              </p:cNvPr>
              <p:cNvSpPr/>
              <p:nvPr/>
            </p:nvSpPr>
            <p:spPr>
              <a:xfrm>
                <a:off x="2432616" y="3758748"/>
                <a:ext cx="584089" cy="5232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ln>
                    <a:solidFill>
                      <a:schemeClr val="accent6"/>
                    </a:solidFill>
                  </a:ln>
                </a:endParaRPr>
              </a:p>
            </p:txBody>
          </p:sp>
        </p:grpSp>
        <p:pic>
          <p:nvPicPr>
            <p:cNvPr id="179" name="Graphic 178" descr="Quadcopter with solid fill">
              <a:extLst>
                <a:ext uri="{FF2B5EF4-FFF2-40B4-BE49-F238E27FC236}">
                  <a16:creationId xmlns:a16="http://schemas.microsoft.com/office/drawing/2014/main" id="{F771E34A-F3A3-5280-CF1F-927551D4FB5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02868" y="349273"/>
              <a:ext cx="339135" cy="339135"/>
            </a:xfrm>
            <a:prstGeom prst="rect">
              <a:avLst/>
            </a:prstGeom>
          </p:spPr>
        </p:pic>
      </p:grpSp>
    </p:spTree>
    <p:extLst>
      <p:ext uri="{BB962C8B-B14F-4D97-AF65-F5344CB8AC3E}">
        <p14:creationId xmlns:p14="http://schemas.microsoft.com/office/powerpoint/2010/main" val="2393894906"/>
      </p:ext>
    </p:extLst>
  </p:cSld>
  <p:clrMapOvr>
    <a:masterClrMapping/>
  </p:clrMapOvr>
</p:sld>
</file>

<file path=ppt/theme/theme1.xml><?xml version="1.0" encoding="utf-8"?>
<a:theme xmlns:a="http://schemas.openxmlformats.org/drawingml/2006/main" name="Office Theme">
  <a:themeElements>
    <a:clrScheme name="ANSR PPT">
      <a:dk1>
        <a:srgbClr val="000000"/>
      </a:dk1>
      <a:lt1>
        <a:srgbClr val="FFFFFF"/>
      </a:lt1>
      <a:dk2>
        <a:srgbClr val="260F9E"/>
      </a:dk2>
      <a:lt2>
        <a:srgbClr val="3DE4A1"/>
      </a:lt2>
      <a:accent1>
        <a:srgbClr val="260F9E"/>
      </a:accent1>
      <a:accent2>
        <a:srgbClr val="3DE4A1"/>
      </a:accent2>
      <a:accent3>
        <a:srgbClr val="58F2B7"/>
      </a:accent3>
      <a:accent4>
        <a:srgbClr val="FFFFFF"/>
      </a:accent4>
      <a:accent5>
        <a:srgbClr val="260F9E"/>
      </a:accent5>
      <a:accent6>
        <a:srgbClr val="000000"/>
      </a:accent6>
      <a:hlink>
        <a:srgbClr val="260F9E"/>
      </a:hlink>
      <a:folHlink>
        <a:srgbClr val="260F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SR PPT.pptx" id="{A5E276A4-7FF4-4E5C-8FA3-76496C30BA12}" vid="{9683A47E-E8F3-4E1A-9119-E119CFE927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7002</TotalTime>
  <Words>4074</Words>
  <Application>Microsoft Office PowerPoint</Application>
  <PresentationFormat>Widescreen</PresentationFormat>
  <Paragraphs>799</Paragraphs>
  <Slides>38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Baguet Script</vt:lpstr>
      <vt:lpstr>Calibri</vt:lpstr>
      <vt:lpstr>Office Theme</vt:lpstr>
      <vt:lpstr>He arotake i te pūnaha Tere-Rangi</vt:lpstr>
      <vt:lpstr>Our karakia </vt:lpstr>
      <vt:lpstr>What we covered:</vt:lpstr>
      <vt:lpstr>Current state – where are we now?</vt:lpstr>
      <vt:lpstr>Current state feedback </vt:lpstr>
      <vt:lpstr>Themes built by the secretariat based on reference group post-its</vt:lpstr>
      <vt:lpstr>From Current to future state</vt:lpstr>
      <vt:lpstr>PowerPoint Presentation</vt:lpstr>
      <vt:lpstr>Future state: your feedback</vt:lpstr>
      <vt:lpstr>PowerPoint Presentation</vt:lpstr>
      <vt:lpstr>What could stop us getting there?</vt:lpstr>
      <vt:lpstr>What would stop us? Your thoughts</vt:lpstr>
      <vt:lpstr>Ok, let’s try to distil the key shifts we are seeking over the period</vt:lpstr>
      <vt:lpstr>What are the key shifts we are seeking by 2030? What you said</vt:lpstr>
      <vt:lpstr>What are the key shifts we are seeking by 2030? What you said</vt:lpstr>
      <vt:lpstr>What are the key shifts we are seeking by 2030? What you said (continued)</vt:lpstr>
      <vt:lpstr>Now let’s go deeper… Into the current state assessment </vt:lpstr>
      <vt:lpstr>Remember, the themes used in your pre reading paper were….</vt:lpstr>
      <vt:lpstr>Table group activity</vt:lpstr>
      <vt:lpstr>PowerPoint Presentation</vt:lpstr>
      <vt:lpstr>And now to the case for change…  Why does the system need to be different in order to be future fit?</vt:lpstr>
      <vt:lpstr>We have it all going on…</vt:lpstr>
      <vt:lpstr>PowerPoint Presentation</vt:lpstr>
      <vt:lpstr>DRAFT Case for change</vt:lpstr>
      <vt:lpstr>DRAFT Case for change: pt 2</vt:lpstr>
      <vt:lpstr>LET’S QUICKLY Build the key narrative for THIS BY GETTING INTO THE DETAIL …</vt:lpstr>
      <vt:lpstr>In the context of your very draft vision above, what System elements need to change the most to deliver on it? </vt:lpstr>
      <vt:lpstr>Where are the opportunities? </vt:lpstr>
      <vt:lpstr>How can we prioritise these opportunities?</vt:lpstr>
      <vt:lpstr>Prioritising our Opportunities</vt:lpstr>
      <vt:lpstr>What the grid tells us</vt:lpstr>
      <vt:lpstr>OK, now let’s quickly look at sequencing…</vt:lpstr>
      <vt:lpstr>Transformation Map: Opportunities we talked about…</vt:lpstr>
      <vt:lpstr>Where next with this work?</vt:lpstr>
      <vt:lpstr>What Will you see next?</vt:lpstr>
      <vt:lpstr>Feedback </vt:lpstr>
      <vt:lpstr>Feedback </vt:lpstr>
      <vt:lpstr>TĒNĀ RAWA ATU KOE –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 arotake i te pūnaha Tere-Rangi</dc:title>
  <dc:creator>Brigid Borlase</dc:creator>
  <cp:lastModifiedBy>Brigid Borlase</cp:lastModifiedBy>
  <cp:revision>28</cp:revision>
  <dcterms:created xsi:type="dcterms:W3CDTF">2022-07-13T05:47:36Z</dcterms:created>
  <dcterms:modified xsi:type="dcterms:W3CDTF">2022-09-07T21:12:33Z</dcterms:modified>
</cp:coreProperties>
</file>