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55" r:id="rId5"/>
    <p:sldMasterId id="2147483681" r:id="rId6"/>
  </p:sldMasterIdLst>
  <p:notesMasterIdLst>
    <p:notesMasterId r:id="rId29"/>
  </p:notesMasterIdLst>
  <p:sldIdLst>
    <p:sldId id="2750" r:id="rId7"/>
    <p:sldId id="2751" r:id="rId8"/>
    <p:sldId id="2794" r:id="rId9"/>
    <p:sldId id="2797" r:id="rId10"/>
    <p:sldId id="2769" r:id="rId11"/>
    <p:sldId id="2779" r:id="rId12"/>
    <p:sldId id="2800" r:id="rId13"/>
    <p:sldId id="2788" r:id="rId14"/>
    <p:sldId id="2796" r:id="rId15"/>
    <p:sldId id="2798" r:id="rId16"/>
    <p:sldId id="2799" r:id="rId17"/>
    <p:sldId id="2746" r:id="rId18"/>
    <p:sldId id="2775" r:id="rId19"/>
    <p:sldId id="747" r:id="rId20"/>
    <p:sldId id="2774" r:id="rId21"/>
    <p:sldId id="2764" r:id="rId22"/>
    <p:sldId id="2765" r:id="rId23"/>
    <p:sldId id="2780" r:id="rId24"/>
    <p:sldId id="2767" r:id="rId25"/>
    <p:sldId id="2781" r:id="rId26"/>
    <p:sldId id="336" r:id="rId27"/>
    <p:sldId id="282"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20E092"/>
    <a:srgbClr val="261F63"/>
    <a:srgbClr val="AC3EC1"/>
    <a:srgbClr val="FFFF66"/>
    <a:srgbClr val="33CCFF"/>
    <a:srgbClr val="EED8F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56BFBB-CD13-43D7-A67C-E5DE91DF8A1A}" v="12" dt="2022-12-05T20:36:49.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E0EA9-C058-4348-9A65-2AFBB4549830}"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5A4756B2-830C-4E81-99AA-37AAC1A6B9E3}">
      <dgm:prSet/>
      <dgm:spPr/>
      <dgm:t>
        <a:bodyPr/>
        <a:lstStyle/>
        <a:p>
          <a:r>
            <a:rPr lang="en-US" dirty="0"/>
            <a:t>You supported us to develop </a:t>
          </a:r>
          <a:r>
            <a:rPr lang="en-US" b="0" dirty="0"/>
            <a:t>strategic objectives and principles</a:t>
          </a:r>
          <a:endParaRPr lang="en-US" dirty="0"/>
        </a:p>
      </dgm:t>
    </dgm:pt>
    <dgm:pt modelId="{22FA8D3F-AC0E-4DAE-BECC-CCE062621DDD}" type="parTrans" cxnId="{39E68B5E-8DFE-49B4-855F-DEEFF749825F}">
      <dgm:prSet/>
      <dgm:spPr/>
      <dgm:t>
        <a:bodyPr/>
        <a:lstStyle/>
        <a:p>
          <a:endParaRPr lang="en-US"/>
        </a:p>
      </dgm:t>
    </dgm:pt>
    <dgm:pt modelId="{1A2C9C86-CBA3-4BAE-A4B0-6D7698F91211}" type="sibTrans" cxnId="{39E68B5E-8DFE-49B4-855F-DEEFF749825F}">
      <dgm:prSet/>
      <dgm:spPr/>
      <dgm:t>
        <a:bodyPr/>
        <a:lstStyle/>
        <a:p>
          <a:endParaRPr lang="en-US"/>
        </a:p>
      </dgm:t>
    </dgm:pt>
    <dgm:pt modelId="{40CD58D1-5EEB-4BFF-9E58-A17105559F54}">
      <dgm:prSet/>
      <dgm:spPr/>
      <dgm:t>
        <a:bodyPr/>
        <a:lstStyle/>
        <a:p>
          <a:r>
            <a:rPr lang="en-US" dirty="0"/>
            <a:t>We delivered Phase 1 report to the Associate Minister </a:t>
          </a:r>
        </a:p>
      </dgm:t>
    </dgm:pt>
    <dgm:pt modelId="{1CFC7BD8-44EF-4A28-BA18-222F134CB39E}" type="parTrans" cxnId="{9B366F55-2070-4EF2-AE3F-E389141487A3}">
      <dgm:prSet/>
      <dgm:spPr/>
      <dgm:t>
        <a:bodyPr/>
        <a:lstStyle/>
        <a:p>
          <a:endParaRPr lang="en-US"/>
        </a:p>
      </dgm:t>
    </dgm:pt>
    <dgm:pt modelId="{D9FBD6FD-3C66-42FF-B859-524814B36676}" type="sibTrans" cxnId="{9B366F55-2070-4EF2-AE3F-E389141487A3}">
      <dgm:prSet/>
      <dgm:spPr/>
      <dgm:t>
        <a:bodyPr/>
        <a:lstStyle/>
        <a:p>
          <a:endParaRPr lang="en-US"/>
        </a:p>
      </dgm:t>
    </dgm:pt>
    <dgm:pt modelId="{1D1ADBD9-D704-48A5-8391-4F65522163CC}">
      <dgm:prSet/>
      <dgm:spPr/>
      <dgm:t>
        <a:bodyPr/>
        <a:lstStyle/>
        <a:p>
          <a:r>
            <a:rPr lang="en-US" dirty="0"/>
            <a:t>Phase 1 report noted by Cabinet</a:t>
          </a:r>
        </a:p>
      </dgm:t>
    </dgm:pt>
    <dgm:pt modelId="{57FDAD10-DDF1-40C8-A93D-B2C30E2680C0}" type="parTrans" cxnId="{8999AB58-AC68-4E98-816B-D5234325EB44}">
      <dgm:prSet/>
      <dgm:spPr/>
      <dgm:t>
        <a:bodyPr/>
        <a:lstStyle/>
        <a:p>
          <a:endParaRPr lang="en-US"/>
        </a:p>
      </dgm:t>
    </dgm:pt>
    <dgm:pt modelId="{8339BFCC-DCBB-4330-B5DD-4AD28A62111E}" type="sibTrans" cxnId="{8999AB58-AC68-4E98-816B-D5234325EB44}">
      <dgm:prSet/>
      <dgm:spPr/>
      <dgm:t>
        <a:bodyPr/>
        <a:lstStyle/>
        <a:p>
          <a:endParaRPr lang="en-US"/>
        </a:p>
      </dgm:t>
    </dgm:pt>
    <dgm:pt modelId="{84A321FE-FB82-4F33-81DC-A4802E6D92F2}">
      <dgm:prSet/>
      <dgm:spPr/>
      <dgm:t>
        <a:bodyPr/>
        <a:lstStyle/>
        <a:p>
          <a:r>
            <a:rPr lang="en-US" dirty="0"/>
            <a:t>We’re now signaling our approach to Phase 2 </a:t>
          </a:r>
        </a:p>
      </dgm:t>
    </dgm:pt>
    <dgm:pt modelId="{29192639-BFCD-44BE-8EF4-4C7D346F450C}" type="parTrans" cxnId="{FCE29C89-DC81-498E-AE3F-C2424B4A06EF}">
      <dgm:prSet/>
      <dgm:spPr/>
      <dgm:t>
        <a:bodyPr/>
        <a:lstStyle/>
        <a:p>
          <a:endParaRPr lang="en-US"/>
        </a:p>
      </dgm:t>
    </dgm:pt>
    <dgm:pt modelId="{F9279371-D7AA-41B2-987E-5AB4E8ABE403}" type="sibTrans" cxnId="{FCE29C89-DC81-498E-AE3F-C2424B4A06EF}">
      <dgm:prSet/>
      <dgm:spPr/>
      <dgm:t>
        <a:bodyPr/>
        <a:lstStyle/>
        <a:p>
          <a:endParaRPr lang="en-US"/>
        </a:p>
      </dgm:t>
    </dgm:pt>
    <dgm:pt modelId="{73E86297-FCC2-4797-8EB5-1F0282AA693E}" type="pres">
      <dgm:prSet presAssocID="{A90E0EA9-C058-4348-9A65-2AFBB4549830}" presName="hierChild1" presStyleCnt="0">
        <dgm:presLayoutVars>
          <dgm:chPref val="1"/>
          <dgm:dir/>
          <dgm:animOne val="branch"/>
          <dgm:animLvl val="lvl"/>
          <dgm:resizeHandles/>
        </dgm:presLayoutVars>
      </dgm:prSet>
      <dgm:spPr/>
    </dgm:pt>
    <dgm:pt modelId="{479995E4-003F-43C0-B166-024BA5523724}" type="pres">
      <dgm:prSet presAssocID="{5A4756B2-830C-4E81-99AA-37AAC1A6B9E3}" presName="hierRoot1" presStyleCnt="0"/>
      <dgm:spPr/>
    </dgm:pt>
    <dgm:pt modelId="{7BF3F63E-BB0E-424C-B806-B58D08C59536}" type="pres">
      <dgm:prSet presAssocID="{5A4756B2-830C-4E81-99AA-37AAC1A6B9E3}" presName="composite" presStyleCnt="0"/>
      <dgm:spPr/>
    </dgm:pt>
    <dgm:pt modelId="{C528F2D3-613C-4187-AE2E-E8753A39C5AC}" type="pres">
      <dgm:prSet presAssocID="{5A4756B2-830C-4E81-99AA-37AAC1A6B9E3}" presName="background" presStyleLbl="node0" presStyleIdx="0" presStyleCnt="4"/>
      <dgm:spPr/>
    </dgm:pt>
    <dgm:pt modelId="{D6410738-FF1E-4D2B-88C6-2A89BC2A9F1F}" type="pres">
      <dgm:prSet presAssocID="{5A4756B2-830C-4E81-99AA-37AAC1A6B9E3}" presName="text" presStyleLbl="fgAcc0" presStyleIdx="0" presStyleCnt="4">
        <dgm:presLayoutVars>
          <dgm:chPref val="3"/>
        </dgm:presLayoutVars>
      </dgm:prSet>
      <dgm:spPr/>
    </dgm:pt>
    <dgm:pt modelId="{8FBDCCF2-5298-4F79-82EE-B9D91AB6B73C}" type="pres">
      <dgm:prSet presAssocID="{5A4756B2-830C-4E81-99AA-37AAC1A6B9E3}" presName="hierChild2" presStyleCnt="0"/>
      <dgm:spPr/>
    </dgm:pt>
    <dgm:pt modelId="{5DC9FAB4-DE24-4C45-AB19-4EE10A5B477C}" type="pres">
      <dgm:prSet presAssocID="{40CD58D1-5EEB-4BFF-9E58-A17105559F54}" presName="hierRoot1" presStyleCnt="0"/>
      <dgm:spPr/>
    </dgm:pt>
    <dgm:pt modelId="{4DE4BD6D-F5CB-48EF-A929-CA639CAA5A21}" type="pres">
      <dgm:prSet presAssocID="{40CD58D1-5EEB-4BFF-9E58-A17105559F54}" presName="composite" presStyleCnt="0"/>
      <dgm:spPr/>
    </dgm:pt>
    <dgm:pt modelId="{12C4D428-A470-45B7-B271-718EA7C0939E}" type="pres">
      <dgm:prSet presAssocID="{40CD58D1-5EEB-4BFF-9E58-A17105559F54}" presName="background" presStyleLbl="node0" presStyleIdx="1" presStyleCnt="4"/>
      <dgm:spPr/>
    </dgm:pt>
    <dgm:pt modelId="{B24DA857-DCE1-4EA3-97E2-927A45A11068}" type="pres">
      <dgm:prSet presAssocID="{40CD58D1-5EEB-4BFF-9E58-A17105559F54}" presName="text" presStyleLbl="fgAcc0" presStyleIdx="1" presStyleCnt="4">
        <dgm:presLayoutVars>
          <dgm:chPref val="3"/>
        </dgm:presLayoutVars>
      </dgm:prSet>
      <dgm:spPr/>
    </dgm:pt>
    <dgm:pt modelId="{E38E402F-DDE6-4E96-AF78-EBEA4A9403AC}" type="pres">
      <dgm:prSet presAssocID="{40CD58D1-5EEB-4BFF-9E58-A17105559F54}" presName="hierChild2" presStyleCnt="0"/>
      <dgm:spPr/>
    </dgm:pt>
    <dgm:pt modelId="{28A4B338-0468-49CA-9F9A-972C8E618224}" type="pres">
      <dgm:prSet presAssocID="{1D1ADBD9-D704-48A5-8391-4F65522163CC}" presName="hierRoot1" presStyleCnt="0"/>
      <dgm:spPr/>
    </dgm:pt>
    <dgm:pt modelId="{A94568E1-15B7-4FC6-9E57-41F89F0228DC}" type="pres">
      <dgm:prSet presAssocID="{1D1ADBD9-D704-48A5-8391-4F65522163CC}" presName="composite" presStyleCnt="0"/>
      <dgm:spPr/>
    </dgm:pt>
    <dgm:pt modelId="{DA61C5A0-D525-4286-B13C-5A6CB6025A7E}" type="pres">
      <dgm:prSet presAssocID="{1D1ADBD9-D704-48A5-8391-4F65522163CC}" presName="background" presStyleLbl="node0" presStyleIdx="2" presStyleCnt="4"/>
      <dgm:spPr/>
    </dgm:pt>
    <dgm:pt modelId="{D7AD47B1-5C0C-410D-9B51-03640BB0D3FC}" type="pres">
      <dgm:prSet presAssocID="{1D1ADBD9-D704-48A5-8391-4F65522163CC}" presName="text" presStyleLbl="fgAcc0" presStyleIdx="2" presStyleCnt="4">
        <dgm:presLayoutVars>
          <dgm:chPref val="3"/>
        </dgm:presLayoutVars>
      </dgm:prSet>
      <dgm:spPr/>
    </dgm:pt>
    <dgm:pt modelId="{F1CA3AF0-520B-4A1A-9380-E3EE36FB5878}" type="pres">
      <dgm:prSet presAssocID="{1D1ADBD9-D704-48A5-8391-4F65522163CC}" presName="hierChild2" presStyleCnt="0"/>
      <dgm:spPr/>
    </dgm:pt>
    <dgm:pt modelId="{16A857E7-0D65-479B-8FCE-DA8DD360678D}" type="pres">
      <dgm:prSet presAssocID="{84A321FE-FB82-4F33-81DC-A4802E6D92F2}" presName="hierRoot1" presStyleCnt="0"/>
      <dgm:spPr/>
    </dgm:pt>
    <dgm:pt modelId="{E4875CED-B814-4689-8CDE-E963961327A6}" type="pres">
      <dgm:prSet presAssocID="{84A321FE-FB82-4F33-81DC-A4802E6D92F2}" presName="composite" presStyleCnt="0"/>
      <dgm:spPr/>
    </dgm:pt>
    <dgm:pt modelId="{C57382E2-C2F2-48DD-A077-84683C635F6D}" type="pres">
      <dgm:prSet presAssocID="{84A321FE-FB82-4F33-81DC-A4802E6D92F2}" presName="background" presStyleLbl="node0" presStyleIdx="3" presStyleCnt="4"/>
      <dgm:spPr/>
    </dgm:pt>
    <dgm:pt modelId="{10C4744F-8B5A-4156-B311-37D6C5125D14}" type="pres">
      <dgm:prSet presAssocID="{84A321FE-FB82-4F33-81DC-A4802E6D92F2}" presName="text" presStyleLbl="fgAcc0" presStyleIdx="3" presStyleCnt="4">
        <dgm:presLayoutVars>
          <dgm:chPref val="3"/>
        </dgm:presLayoutVars>
      </dgm:prSet>
      <dgm:spPr/>
    </dgm:pt>
    <dgm:pt modelId="{43BE16FC-C2DE-40EA-AC7A-87C24B2E679A}" type="pres">
      <dgm:prSet presAssocID="{84A321FE-FB82-4F33-81DC-A4802E6D92F2}" presName="hierChild2" presStyleCnt="0"/>
      <dgm:spPr/>
    </dgm:pt>
  </dgm:ptLst>
  <dgm:cxnLst>
    <dgm:cxn modelId="{0BB8443C-4A3C-4F10-83A7-66C95B425A58}" type="presOf" srcId="{1D1ADBD9-D704-48A5-8391-4F65522163CC}" destId="{D7AD47B1-5C0C-410D-9B51-03640BB0D3FC}" srcOrd="0" destOrd="0" presId="urn:microsoft.com/office/officeart/2005/8/layout/hierarchy1"/>
    <dgm:cxn modelId="{9C72DE5C-4C18-440E-A6D5-2B849688CC45}" type="presOf" srcId="{40CD58D1-5EEB-4BFF-9E58-A17105559F54}" destId="{B24DA857-DCE1-4EA3-97E2-927A45A11068}" srcOrd="0" destOrd="0" presId="urn:microsoft.com/office/officeart/2005/8/layout/hierarchy1"/>
    <dgm:cxn modelId="{39E68B5E-8DFE-49B4-855F-DEEFF749825F}" srcId="{A90E0EA9-C058-4348-9A65-2AFBB4549830}" destId="{5A4756B2-830C-4E81-99AA-37AAC1A6B9E3}" srcOrd="0" destOrd="0" parTransId="{22FA8D3F-AC0E-4DAE-BECC-CCE062621DDD}" sibTransId="{1A2C9C86-CBA3-4BAE-A4B0-6D7698F91211}"/>
    <dgm:cxn modelId="{9B366F55-2070-4EF2-AE3F-E389141487A3}" srcId="{A90E0EA9-C058-4348-9A65-2AFBB4549830}" destId="{40CD58D1-5EEB-4BFF-9E58-A17105559F54}" srcOrd="1" destOrd="0" parTransId="{1CFC7BD8-44EF-4A28-BA18-222F134CB39E}" sibTransId="{D9FBD6FD-3C66-42FF-B859-524814B36676}"/>
    <dgm:cxn modelId="{8999AB58-AC68-4E98-816B-D5234325EB44}" srcId="{A90E0EA9-C058-4348-9A65-2AFBB4549830}" destId="{1D1ADBD9-D704-48A5-8391-4F65522163CC}" srcOrd="2" destOrd="0" parTransId="{57FDAD10-DDF1-40C8-A93D-B2C30E2680C0}" sibTransId="{8339BFCC-DCBB-4330-B5DD-4AD28A62111E}"/>
    <dgm:cxn modelId="{FCE29C89-DC81-498E-AE3F-C2424B4A06EF}" srcId="{A90E0EA9-C058-4348-9A65-2AFBB4549830}" destId="{84A321FE-FB82-4F33-81DC-A4802E6D92F2}" srcOrd="3" destOrd="0" parTransId="{29192639-BFCD-44BE-8EF4-4C7D346F450C}" sibTransId="{F9279371-D7AA-41B2-987E-5AB4E8ABE403}"/>
    <dgm:cxn modelId="{D395F2C3-3BD0-436D-A1C8-222058631386}" type="presOf" srcId="{84A321FE-FB82-4F33-81DC-A4802E6D92F2}" destId="{10C4744F-8B5A-4156-B311-37D6C5125D14}" srcOrd="0" destOrd="0" presId="urn:microsoft.com/office/officeart/2005/8/layout/hierarchy1"/>
    <dgm:cxn modelId="{BDD772CC-080A-498A-B183-1A0195E433DD}" type="presOf" srcId="{5A4756B2-830C-4E81-99AA-37AAC1A6B9E3}" destId="{D6410738-FF1E-4D2B-88C6-2A89BC2A9F1F}" srcOrd="0" destOrd="0" presId="urn:microsoft.com/office/officeart/2005/8/layout/hierarchy1"/>
    <dgm:cxn modelId="{DE5AEAE7-7CFE-4B84-BC35-F7D9DD65B501}" type="presOf" srcId="{A90E0EA9-C058-4348-9A65-2AFBB4549830}" destId="{73E86297-FCC2-4797-8EB5-1F0282AA693E}" srcOrd="0" destOrd="0" presId="urn:microsoft.com/office/officeart/2005/8/layout/hierarchy1"/>
    <dgm:cxn modelId="{E0CC1B5E-34AA-4CE7-83B5-6C28B0C54210}" type="presParOf" srcId="{73E86297-FCC2-4797-8EB5-1F0282AA693E}" destId="{479995E4-003F-43C0-B166-024BA5523724}" srcOrd="0" destOrd="0" presId="urn:microsoft.com/office/officeart/2005/8/layout/hierarchy1"/>
    <dgm:cxn modelId="{C8CD2800-23B2-49F1-AED8-E0149772D586}" type="presParOf" srcId="{479995E4-003F-43C0-B166-024BA5523724}" destId="{7BF3F63E-BB0E-424C-B806-B58D08C59536}" srcOrd="0" destOrd="0" presId="urn:microsoft.com/office/officeart/2005/8/layout/hierarchy1"/>
    <dgm:cxn modelId="{9E18E1C9-A30E-4143-A57D-2320CECB1093}" type="presParOf" srcId="{7BF3F63E-BB0E-424C-B806-B58D08C59536}" destId="{C528F2D3-613C-4187-AE2E-E8753A39C5AC}" srcOrd="0" destOrd="0" presId="urn:microsoft.com/office/officeart/2005/8/layout/hierarchy1"/>
    <dgm:cxn modelId="{B4BF05F5-2A4B-4F1C-8814-9069588AA998}" type="presParOf" srcId="{7BF3F63E-BB0E-424C-B806-B58D08C59536}" destId="{D6410738-FF1E-4D2B-88C6-2A89BC2A9F1F}" srcOrd="1" destOrd="0" presId="urn:microsoft.com/office/officeart/2005/8/layout/hierarchy1"/>
    <dgm:cxn modelId="{462BD4A7-D4A5-4FA8-88CB-C9DD4F9C3FA8}" type="presParOf" srcId="{479995E4-003F-43C0-B166-024BA5523724}" destId="{8FBDCCF2-5298-4F79-82EE-B9D91AB6B73C}" srcOrd="1" destOrd="0" presId="urn:microsoft.com/office/officeart/2005/8/layout/hierarchy1"/>
    <dgm:cxn modelId="{3CEDCD95-64A2-41FA-B788-F02C4314F4AF}" type="presParOf" srcId="{73E86297-FCC2-4797-8EB5-1F0282AA693E}" destId="{5DC9FAB4-DE24-4C45-AB19-4EE10A5B477C}" srcOrd="1" destOrd="0" presId="urn:microsoft.com/office/officeart/2005/8/layout/hierarchy1"/>
    <dgm:cxn modelId="{FF4BB622-C163-4BB1-B54F-E51288B1A7C9}" type="presParOf" srcId="{5DC9FAB4-DE24-4C45-AB19-4EE10A5B477C}" destId="{4DE4BD6D-F5CB-48EF-A929-CA639CAA5A21}" srcOrd="0" destOrd="0" presId="urn:microsoft.com/office/officeart/2005/8/layout/hierarchy1"/>
    <dgm:cxn modelId="{307FA5A4-6D43-4A48-91F8-764C2C1F33B4}" type="presParOf" srcId="{4DE4BD6D-F5CB-48EF-A929-CA639CAA5A21}" destId="{12C4D428-A470-45B7-B271-718EA7C0939E}" srcOrd="0" destOrd="0" presId="urn:microsoft.com/office/officeart/2005/8/layout/hierarchy1"/>
    <dgm:cxn modelId="{FDCE6ABA-9E33-4FFE-82E6-F90B5ECDD41F}" type="presParOf" srcId="{4DE4BD6D-F5CB-48EF-A929-CA639CAA5A21}" destId="{B24DA857-DCE1-4EA3-97E2-927A45A11068}" srcOrd="1" destOrd="0" presId="urn:microsoft.com/office/officeart/2005/8/layout/hierarchy1"/>
    <dgm:cxn modelId="{4C16F8C1-7173-44D7-BE37-31B2E24382D3}" type="presParOf" srcId="{5DC9FAB4-DE24-4C45-AB19-4EE10A5B477C}" destId="{E38E402F-DDE6-4E96-AF78-EBEA4A9403AC}" srcOrd="1" destOrd="0" presId="urn:microsoft.com/office/officeart/2005/8/layout/hierarchy1"/>
    <dgm:cxn modelId="{3B3B5D9C-AA4D-41D6-B838-02BCA52FEC1A}" type="presParOf" srcId="{73E86297-FCC2-4797-8EB5-1F0282AA693E}" destId="{28A4B338-0468-49CA-9F9A-972C8E618224}" srcOrd="2" destOrd="0" presId="urn:microsoft.com/office/officeart/2005/8/layout/hierarchy1"/>
    <dgm:cxn modelId="{A21397A3-0039-4AEB-A808-901CA78EEF78}" type="presParOf" srcId="{28A4B338-0468-49CA-9F9A-972C8E618224}" destId="{A94568E1-15B7-4FC6-9E57-41F89F0228DC}" srcOrd="0" destOrd="0" presId="urn:microsoft.com/office/officeart/2005/8/layout/hierarchy1"/>
    <dgm:cxn modelId="{91934A25-E340-4DC2-BA34-9402AE267C32}" type="presParOf" srcId="{A94568E1-15B7-4FC6-9E57-41F89F0228DC}" destId="{DA61C5A0-D525-4286-B13C-5A6CB6025A7E}" srcOrd="0" destOrd="0" presId="urn:microsoft.com/office/officeart/2005/8/layout/hierarchy1"/>
    <dgm:cxn modelId="{B1245702-D3F0-4C9D-88D5-CB7786E6E02B}" type="presParOf" srcId="{A94568E1-15B7-4FC6-9E57-41F89F0228DC}" destId="{D7AD47B1-5C0C-410D-9B51-03640BB0D3FC}" srcOrd="1" destOrd="0" presId="urn:microsoft.com/office/officeart/2005/8/layout/hierarchy1"/>
    <dgm:cxn modelId="{6BA57BCE-5A15-4F98-9B7F-AC4A3ADE2C70}" type="presParOf" srcId="{28A4B338-0468-49CA-9F9A-972C8E618224}" destId="{F1CA3AF0-520B-4A1A-9380-E3EE36FB5878}" srcOrd="1" destOrd="0" presId="urn:microsoft.com/office/officeart/2005/8/layout/hierarchy1"/>
    <dgm:cxn modelId="{EC65A892-A291-4406-9460-6AD22EF6DDB1}" type="presParOf" srcId="{73E86297-FCC2-4797-8EB5-1F0282AA693E}" destId="{16A857E7-0D65-479B-8FCE-DA8DD360678D}" srcOrd="3" destOrd="0" presId="urn:microsoft.com/office/officeart/2005/8/layout/hierarchy1"/>
    <dgm:cxn modelId="{0870B2F0-65D7-4955-A6B2-6BB706AFA56A}" type="presParOf" srcId="{16A857E7-0D65-479B-8FCE-DA8DD360678D}" destId="{E4875CED-B814-4689-8CDE-E963961327A6}" srcOrd="0" destOrd="0" presId="urn:microsoft.com/office/officeart/2005/8/layout/hierarchy1"/>
    <dgm:cxn modelId="{CAF29F47-2944-4995-870C-535CE50E6EAF}" type="presParOf" srcId="{E4875CED-B814-4689-8CDE-E963961327A6}" destId="{C57382E2-C2F2-48DD-A077-84683C635F6D}" srcOrd="0" destOrd="0" presId="urn:microsoft.com/office/officeart/2005/8/layout/hierarchy1"/>
    <dgm:cxn modelId="{3FB4B71C-02DD-484A-A256-A161B4B28C6C}" type="presParOf" srcId="{E4875CED-B814-4689-8CDE-E963961327A6}" destId="{10C4744F-8B5A-4156-B311-37D6C5125D14}" srcOrd="1" destOrd="0" presId="urn:microsoft.com/office/officeart/2005/8/layout/hierarchy1"/>
    <dgm:cxn modelId="{6B7C1EE4-FD13-4D78-82BC-22947151D3B1}" type="presParOf" srcId="{16A857E7-0D65-479B-8FCE-DA8DD360678D}" destId="{43BE16FC-C2DE-40EA-AC7A-87C24B2E679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8F2D3-613C-4187-AE2E-E8753A39C5AC}">
      <dsp:nvSpPr>
        <dsp:cNvPr id="0" name=""/>
        <dsp:cNvSpPr/>
      </dsp:nvSpPr>
      <dsp:spPr>
        <a:xfrm>
          <a:off x="2968" y="907674"/>
          <a:ext cx="2119288" cy="134574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10738-FF1E-4D2B-88C6-2A89BC2A9F1F}">
      <dsp:nvSpPr>
        <dsp:cNvPr id="0" name=""/>
        <dsp:cNvSpPr/>
      </dsp:nvSpPr>
      <dsp:spPr>
        <a:xfrm>
          <a:off x="238444" y="1131376"/>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You supported us to develop </a:t>
          </a:r>
          <a:r>
            <a:rPr lang="en-US" sz="1900" b="0" kern="1200" dirty="0"/>
            <a:t>strategic objectives and principles</a:t>
          </a:r>
          <a:endParaRPr lang="en-US" sz="1900" kern="1200" dirty="0"/>
        </a:p>
      </dsp:txBody>
      <dsp:txXfrm>
        <a:off x="277860" y="1170792"/>
        <a:ext cx="2040456" cy="1266916"/>
      </dsp:txXfrm>
    </dsp:sp>
    <dsp:sp modelId="{12C4D428-A470-45B7-B271-718EA7C0939E}">
      <dsp:nvSpPr>
        <dsp:cNvPr id="0" name=""/>
        <dsp:cNvSpPr/>
      </dsp:nvSpPr>
      <dsp:spPr>
        <a:xfrm>
          <a:off x="2593209" y="907674"/>
          <a:ext cx="2119288" cy="134574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4DA857-DCE1-4EA3-97E2-927A45A11068}">
      <dsp:nvSpPr>
        <dsp:cNvPr id="0" name=""/>
        <dsp:cNvSpPr/>
      </dsp:nvSpPr>
      <dsp:spPr>
        <a:xfrm>
          <a:off x="2828685" y="1131376"/>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We delivered Phase 1 report to the Associate Minister </a:t>
          </a:r>
        </a:p>
      </dsp:txBody>
      <dsp:txXfrm>
        <a:off x="2868101" y="1170792"/>
        <a:ext cx="2040456" cy="1266916"/>
      </dsp:txXfrm>
    </dsp:sp>
    <dsp:sp modelId="{DA61C5A0-D525-4286-B13C-5A6CB6025A7E}">
      <dsp:nvSpPr>
        <dsp:cNvPr id="0" name=""/>
        <dsp:cNvSpPr/>
      </dsp:nvSpPr>
      <dsp:spPr>
        <a:xfrm>
          <a:off x="5183450" y="907674"/>
          <a:ext cx="2119288" cy="134574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AD47B1-5C0C-410D-9B51-03640BB0D3FC}">
      <dsp:nvSpPr>
        <dsp:cNvPr id="0" name=""/>
        <dsp:cNvSpPr/>
      </dsp:nvSpPr>
      <dsp:spPr>
        <a:xfrm>
          <a:off x="5418927" y="1131376"/>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Phase 1 report noted by Cabinet</a:t>
          </a:r>
        </a:p>
      </dsp:txBody>
      <dsp:txXfrm>
        <a:off x="5458343" y="1170792"/>
        <a:ext cx="2040456" cy="1266916"/>
      </dsp:txXfrm>
    </dsp:sp>
    <dsp:sp modelId="{C57382E2-C2F2-48DD-A077-84683C635F6D}">
      <dsp:nvSpPr>
        <dsp:cNvPr id="0" name=""/>
        <dsp:cNvSpPr/>
      </dsp:nvSpPr>
      <dsp:spPr>
        <a:xfrm>
          <a:off x="7773692" y="907674"/>
          <a:ext cx="2119288" cy="134574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C4744F-8B5A-4156-B311-37D6C5125D14}">
      <dsp:nvSpPr>
        <dsp:cNvPr id="0" name=""/>
        <dsp:cNvSpPr/>
      </dsp:nvSpPr>
      <dsp:spPr>
        <a:xfrm>
          <a:off x="8009168" y="1131376"/>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We’re now signaling our approach to Phase 2 </a:t>
          </a:r>
        </a:p>
      </dsp:txBody>
      <dsp:txXfrm>
        <a:off x="8048584" y="1170792"/>
        <a:ext cx="2040456" cy="12669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1EC09C-9CDC-48F0-BB82-ED223F986966}" type="datetimeFigureOut">
              <a:rPr lang="en-US" smtClean="0"/>
              <a:t>12/9/2022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46CEE3-4835-4F73-BA0B-02C09C038718}" type="slidenum">
              <a:rPr lang="en-US" smtClean="0"/>
              <a:t>‹#›</a:t>
            </a:fld>
            <a:endParaRPr lang="en-US" dirty="0"/>
          </a:p>
        </p:txBody>
      </p:sp>
    </p:spTree>
    <p:extLst>
      <p:ext uri="{BB962C8B-B14F-4D97-AF65-F5344CB8AC3E}">
        <p14:creationId xmlns:p14="http://schemas.microsoft.com/office/powerpoint/2010/main" val="357908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1</a:t>
            </a:fld>
            <a:endParaRPr lang="en-US" dirty="0"/>
          </a:p>
        </p:txBody>
      </p:sp>
    </p:spTree>
    <p:extLst>
      <p:ext uri="{BB962C8B-B14F-4D97-AF65-F5344CB8AC3E}">
        <p14:creationId xmlns:p14="http://schemas.microsoft.com/office/powerpoint/2010/main" val="340676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15</a:t>
            </a:fld>
            <a:endParaRPr lang="en-US" dirty="0"/>
          </a:p>
        </p:txBody>
      </p:sp>
    </p:spTree>
    <p:extLst>
      <p:ext uri="{BB962C8B-B14F-4D97-AF65-F5344CB8AC3E}">
        <p14:creationId xmlns:p14="http://schemas.microsoft.com/office/powerpoint/2010/main" val="889724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HOWARD – Panel’s proposed focus areas</a:t>
            </a:r>
          </a:p>
          <a:p>
            <a:endParaRPr lang="en-NZ" b="1" dirty="0"/>
          </a:p>
          <a:p>
            <a:endParaRPr lang="en-NZ" b="1" dirty="0"/>
          </a:p>
          <a:p>
            <a:endParaRPr lang="en-NZ" b="1" dirty="0"/>
          </a:p>
          <a:p>
            <a:pPr marL="171450" indent="-171450">
              <a:buFontTx/>
              <a:buChar char="-"/>
            </a:pPr>
            <a:r>
              <a:rPr lang="en-NZ" b="1" dirty="0"/>
              <a:t>Looking toward a whole of system view</a:t>
            </a:r>
          </a:p>
          <a:p>
            <a:pPr marL="171450" indent="-171450">
              <a:buFontTx/>
              <a:buChar char="-"/>
            </a:pPr>
            <a:endParaRPr lang="en-NZ" b="1" dirty="0"/>
          </a:p>
          <a:p>
            <a:pPr marL="171450" indent="-171450">
              <a:buFontTx/>
              <a:buChar char="-"/>
            </a:pPr>
            <a:r>
              <a:rPr lang="en-NZ" b="1" dirty="0"/>
              <a:t>National interest</a:t>
            </a:r>
          </a:p>
          <a:p>
            <a:pPr marL="0" indent="0">
              <a:buFontTx/>
              <a:buNone/>
            </a:pPr>
            <a:endParaRPr lang="en-NZ" b="1" dirty="0"/>
          </a:p>
          <a:p>
            <a:pPr marL="171450" indent="-171450">
              <a:buFontTx/>
              <a:buChar char="-"/>
            </a:pPr>
            <a:r>
              <a:rPr lang="en-NZ" b="1" dirty="0"/>
              <a:t>Challenges for the system: integration of new technologies: supporting delivery of the benefits while understanding and managing new, changing, unfamiliar risks </a:t>
            </a:r>
          </a:p>
          <a:p>
            <a:pPr marL="171450" indent="-171450">
              <a:buFontTx/>
              <a:buChar char="-"/>
            </a:pPr>
            <a:endParaRPr lang="en-NZ" b="1" dirty="0"/>
          </a:p>
          <a:p>
            <a:pPr marL="171450" indent="-171450">
              <a:buFontTx/>
              <a:buChar char="-"/>
            </a:pPr>
            <a:r>
              <a:rPr lang="en-NZ" b="1" dirty="0"/>
              <a:t>Interface between air navigation / aviation and other policy and regulatory frameworks that influence, or are influenced by the system. </a:t>
            </a:r>
          </a:p>
        </p:txBody>
      </p:sp>
      <p:sp>
        <p:nvSpPr>
          <p:cNvPr id="4" name="Slide Number Placeholder 3"/>
          <p:cNvSpPr>
            <a:spLocks noGrp="1"/>
          </p:cNvSpPr>
          <p:nvPr>
            <p:ph type="sldNum" sz="quarter" idx="5"/>
          </p:nvPr>
        </p:nvSpPr>
        <p:spPr/>
        <p:txBody>
          <a:bodyPr/>
          <a:lstStyle/>
          <a:p>
            <a:fld id="{9946CEE3-4835-4F73-BA0B-02C09C038718}" type="slidenum">
              <a:rPr lang="en-US" smtClean="0"/>
              <a:t>16</a:t>
            </a:fld>
            <a:endParaRPr lang="en-US" dirty="0"/>
          </a:p>
        </p:txBody>
      </p:sp>
    </p:spTree>
    <p:extLst>
      <p:ext uri="{BB962C8B-B14F-4D97-AF65-F5344CB8AC3E}">
        <p14:creationId xmlns:p14="http://schemas.microsoft.com/office/powerpoint/2010/main" val="308857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DANNY</a:t>
            </a:r>
          </a:p>
          <a:p>
            <a:endParaRPr lang="en-NZ" b="0" dirty="0"/>
          </a:p>
          <a:p>
            <a:r>
              <a:rPr lang="en-NZ" b="0" dirty="0"/>
              <a:t>First focus: have a good look at what we’ve got and then look at what might strengthen those settings. </a:t>
            </a:r>
          </a:p>
          <a:p>
            <a:endParaRPr lang="en-NZ" b="0" dirty="0"/>
          </a:p>
          <a:p>
            <a:r>
              <a:rPr lang="en-NZ" b="0" dirty="0"/>
              <a:t>The Panel’s view is that institutional form is a third order issue: need to decide the direction of travel and then look at what structures will work best to get there.</a:t>
            </a:r>
          </a:p>
          <a:p>
            <a:endParaRPr lang="en-NZ" b="0" dirty="0"/>
          </a:p>
          <a:p>
            <a:r>
              <a:rPr lang="en-NZ" b="0" dirty="0"/>
              <a:t>To support systems thinking and a shared ‘why’, it’s important to have arrangements that get all system agencies thinking about their roles and contributions to the system</a:t>
            </a:r>
          </a:p>
          <a:p>
            <a:endParaRPr lang="en-NZ" b="0" dirty="0"/>
          </a:p>
          <a:p>
            <a:r>
              <a:rPr lang="en-NZ" b="0" dirty="0"/>
              <a:t>We have heard loud and clear that capacity and capability are issues. Without enough of the right people and access to the right information, the system will struggle. And with increasing specialisation and technical advances, the challenges will increase. </a:t>
            </a:r>
          </a:p>
          <a:p>
            <a:endParaRPr lang="en-NZ" b="0" dirty="0"/>
          </a:p>
          <a:p>
            <a:endParaRPr lang="en-NZ" b="0" dirty="0"/>
          </a:p>
        </p:txBody>
      </p:sp>
      <p:sp>
        <p:nvSpPr>
          <p:cNvPr id="4" name="Slide Number Placeholder 3"/>
          <p:cNvSpPr>
            <a:spLocks noGrp="1"/>
          </p:cNvSpPr>
          <p:nvPr>
            <p:ph type="sldNum" sz="quarter" idx="5"/>
          </p:nvPr>
        </p:nvSpPr>
        <p:spPr/>
        <p:txBody>
          <a:bodyPr/>
          <a:lstStyle/>
          <a:p>
            <a:fld id="{9946CEE3-4835-4F73-BA0B-02C09C038718}" type="slidenum">
              <a:rPr lang="en-US" smtClean="0"/>
              <a:t>17</a:t>
            </a:fld>
            <a:endParaRPr lang="en-US" dirty="0"/>
          </a:p>
        </p:txBody>
      </p:sp>
    </p:spTree>
    <p:extLst>
      <p:ext uri="{BB962C8B-B14F-4D97-AF65-F5344CB8AC3E}">
        <p14:creationId xmlns:p14="http://schemas.microsoft.com/office/powerpoint/2010/main" val="4540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ED</a:t>
            </a:r>
          </a:p>
          <a:p>
            <a:pPr marL="171450" indent="-171450">
              <a:buFontTx/>
              <a:buChar char="-"/>
            </a:pPr>
            <a:r>
              <a:rPr lang="en-NZ" b="1" dirty="0"/>
              <a:t>We’ve heard that the funding settings are generally sound, but there are areas for further examination</a:t>
            </a:r>
          </a:p>
          <a:p>
            <a:pPr marL="171450" indent="-171450">
              <a:buFontTx/>
              <a:buChar char="-"/>
            </a:pPr>
            <a:endParaRPr lang="en-NZ" b="1" dirty="0"/>
          </a:p>
          <a:p>
            <a:pPr marL="171450" indent="-171450">
              <a:buFontTx/>
              <a:buChar char="-"/>
            </a:pPr>
            <a:r>
              <a:rPr lang="en-NZ" b="1" dirty="0"/>
              <a:t>User pays works – to an extent and until it doesn’t. The Panel’s view is that some parts of the system should not and arguable cannot be sustainably funded by system users. A couple of examples include R&amp;D, first in class, system fitness to integrate new users. </a:t>
            </a:r>
          </a:p>
          <a:p>
            <a:pPr marL="171450" indent="-171450">
              <a:buFontTx/>
              <a:buChar char="-"/>
            </a:pPr>
            <a:endParaRPr lang="en-NZ" b="1" dirty="0"/>
          </a:p>
          <a:p>
            <a:pPr marL="171450" indent="-171450">
              <a:buFontTx/>
              <a:buChar char="-"/>
            </a:pPr>
            <a:r>
              <a:rPr lang="en-NZ" b="1" dirty="0"/>
              <a:t>We heard a lot from stakeholders about the criticality of the system for transport outcomes, but also for connecting regions, communities, for economic development and delivery of emergency services. </a:t>
            </a:r>
          </a:p>
          <a:p>
            <a:pPr marL="171450" indent="-171450">
              <a:buFontTx/>
              <a:buChar char="-"/>
            </a:pPr>
            <a:endParaRPr lang="en-NZ" b="1" dirty="0"/>
          </a:p>
          <a:p>
            <a:pPr marL="171450" indent="-171450">
              <a:buFontTx/>
              <a:buChar char="-"/>
            </a:pPr>
            <a:r>
              <a:rPr lang="en-NZ" b="1" dirty="0"/>
              <a:t>Long term investment to support a strategic vision</a:t>
            </a:r>
          </a:p>
          <a:p>
            <a:pPr marL="0" indent="0">
              <a:buFontTx/>
              <a:buNone/>
            </a:pPr>
            <a:endParaRPr lang="en-NZ" b="1" dirty="0"/>
          </a:p>
          <a:p>
            <a:pPr marL="171450" indent="-171450">
              <a:buFontTx/>
              <a:buChar char="-"/>
            </a:pPr>
            <a:r>
              <a:rPr lang="en-NZ" b="1" dirty="0"/>
              <a:t>Links to investment that is tied to outcomes, transparent and accountable expenditure of funds be they fees and levies and/or Crown money. </a:t>
            </a:r>
          </a:p>
          <a:p>
            <a:pPr marL="0" indent="0">
              <a:buFontTx/>
              <a:buNone/>
            </a:pPr>
            <a:endParaRPr lang="en-NZ" b="1" dirty="0"/>
          </a:p>
        </p:txBody>
      </p:sp>
      <p:sp>
        <p:nvSpPr>
          <p:cNvPr id="4" name="Slide Number Placeholder 3"/>
          <p:cNvSpPr>
            <a:spLocks noGrp="1"/>
          </p:cNvSpPr>
          <p:nvPr>
            <p:ph type="sldNum" sz="quarter" idx="5"/>
          </p:nvPr>
        </p:nvSpPr>
        <p:spPr/>
        <p:txBody>
          <a:bodyPr/>
          <a:lstStyle/>
          <a:p>
            <a:fld id="{9946CEE3-4835-4F73-BA0B-02C09C038718}" type="slidenum">
              <a:rPr lang="en-US" smtClean="0"/>
              <a:t>18</a:t>
            </a:fld>
            <a:endParaRPr lang="en-US" dirty="0"/>
          </a:p>
        </p:txBody>
      </p:sp>
    </p:spTree>
    <p:extLst>
      <p:ext uri="{BB962C8B-B14F-4D97-AF65-F5344CB8AC3E}">
        <p14:creationId xmlns:p14="http://schemas.microsoft.com/office/powerpoint/2010/main" val="87966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Danny</a:t>
            </a:r>
          </a:p>
        </p:txBody>
      </p:sp>
      <p:sp>
        <p:nvSpPr>
          <p:cNvPr id="4" name="Slide Number Placeholder 3"/>
          <p:cNvSpPr>
            <a:spLocks noGrp="1"/>
          </p:cNvSpPr>
          <p:nvPr>
            <p:ph type="sldNum" sz="quarter" idx="5"/>
          </p:nvPr>
        </p:nvSpPr>
        <p:spPr/>
        <p:txBody>
          <a:bodyPr/>
          <a:lstStyle/>
          <a:p>
            <a:fld id="{9946CEE3-4835-4F73-BA0B-02C09C038718}" type="slidenum">
              <a:rPr lang="en-US" smtClean="0"/>
              <a:t>19</a:t>
            </a:fld>
            <a:endParaRPr lang="en-US" dirty="0"/>
          </a:p>
        </p:txBody>
      </p:sp>
    </p:spTree>
    <p:extLst>
      <p:ext uri="{BB962C8B-B14F-4D97-AF65-F5344CB8AC3E}">
        <p14:creationId xmlns:p14="http://schemas.microsoft.com/office/powerpoint/2010/main" val="931459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u="sng" dirty="0">
                <a:solidFill>
                  <a:srgbClr val="002060"/>
                </a:solidFill>
              </a:rPr>
              <a:t>We want you </a:t>
            </a:r>
            <a:r>
              <a:rPr lang="en-NZ" sz="1200" dirty="0">
                <a:solidFill>
                  <a:srgbClr val="002060"/>
                </a:solidFill>
              </a:rPr>
              <a:t>to indicate your interest in attending </a:t>
            </a:r>
            <a:r>
              <a:rPr lang="en-NZ" sz="1200" b="1" dirty="0">
                <a:solidFill>
                  <a:srgbClr val="002060"/>
                </a:solidFill>
              </a:rPr>
              <a:t>one (max. two) </a:t>
            </a:r>
            <a:r>
              <a:rPr lang="en-NZ" sz="1200" dirty="0">
                <a:solidFill>
                  <a:srgbClr val="002060"/>
                </a:solidFill>
              </a:rPr>
              <a:t>of the sessions you’re most keen on</a:t>
            </a:r>
          </a:p>
          <a:p>
            <a:endParaRPr lang="en-NZ" b="1" dirty="0"/>
          </a:p>
          <a:p>
            <a:endParaRPr lang="en-NZ" b="1" dirty="0"/>
          </a:p>
          <a:p>
            <a:endParaRPr lang="en-NZ" b="1" dirty="0"/>
          </a:p>
        </p:txBody>
      </p:sp>
      <p:sp>
        <p:nvSpPr>
          <p:cNvPr id="4" name="Slide Number Placeholder 3"/>
          <p:cNvSpPr>
            <a:spLocks noGrp="1"/>
          </p:cNvSpPr>
          <p:nvPr>
            <p:ph type="sldNum" sz="quarter" idx="5"/>
          </p:nvPr>
        </p:nvSpPr>
        <p:spPr/>
        <p:txBody>
          <a:bodyPr/>
          <a:lstStyle/>
          <a:p>
            <a:fld id="{9946CEE3-4835-4F73-BA0B-02C09C038718}" type="slidenum">
              <a:rPr lang="en-US" smtClean="0"/>
              <a:t>20</a:t>
            </a:fld>
            <a:endParaRPr lang="en-US" dirty="0"/>
          </a:p>
        </p:txBody>
      </p:sp>
    </p:spTree>
    <p:extLst>
      <p:ext uri="{BB962C8B-B14F-4D97-AF65-F5344CB8AC3E}">
        <p14:creationId xmlns:p14="http://schemas.microsoft.com/office/powerpoint/2010/main" val="253935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21</a:t>
            </a:fld>
            <a:endParaRPr lang="en-US" dirty="0"/>
          </a:p>
        </p:txBody>
      </p:sp>
    </p:spTree>
    <p:extLst>
      <p:ext uri="{BB962C8B-B14F-4D97-AF65-F5344CB8AC3E}">
        <p14:creationId xmlns:p14="http://schemas.microsoft.com/office/powerpoint/2010/main" val="3512167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22</a:t>
            </a:fld>
            <a:endParaRPr lang="en-US" dirty="0"/>
          </a:p>
        </p:txBody>
      </p:sp>
    </p:spTree>
    <p:extLst>
      <p:ext uri="{BB962C8B-B14F-4D97-AF65-F5344CB8AC3E}">
        <p14:creationId xmlns:p14="http://schemas.microsoft.com/office/powerpoint/2010/main" val="326334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Danny</a:t>
            </a:r>
          </a:p>
        </p:txBody>
      </p:sp>
      <p:sp>
        <p:nvSpPr>
          <p:cNvPr id="4" name="Slide Number Placeholder 3"/>
          <p:cNvSpPr>
            <a:spLocks noGrp="1"/>
          </p:cNvSpPr>
          <p:nvPr>
            <p:ph type="sldNum" sz="quarter" idx="5"/>
          </p:nvPr>
        </p:nvSpPr>
        <p:spPr/>
        <p:txBody>
          <a:bodyPr/>
          <a:lstStyle/>
          <a:p>
            <a:fld id="{9946CEE3-4835-4F73-BA0B-02C09C038718}" type="slidenum">
              <a:rPr lang="en-US" smtClean="0"/>
              <a:t>2</a:t>
            </a:fld>
            <a:endParaRPr lang="en-US" dirty="0"/>
          </a:p>
        </p:txBody>
      </p:sp>
    </p:spTree>
    <p:extLst>
      <p:ext uri="{BB962C8B-B14F-4D97-AF65-F5344CB8AC3E}">
        <p14:creationId xmlns:p14="http://schemas.microsoft.com/office/powerpoint/2010/main" val="329141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Danny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46CEE3-4835-4F73-BA0B-02C09C03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28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5</a:t>
            </a:fld>
            <a:endParaRPr lang="en-US" dirty="0"/>
          </a:p>
        </p:txBody>
      </p:sp>
    </p:spTree>
    <p:extLst>
      <p:ext uri="{BB962C8B-B14F-4D97-AF65-F5344CB8AC3E}">
        <p14:creationId xmlns:p14="http://schemas.microsoft.com/office/powerpoint/2010/main" val="11047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46CEE3-4835-4F73-BA0B-02C09C03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1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46CEE3-4835-4F73-BA0B-02C09C03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79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12</a:t>
            </a:fld>
            <a:endParaRPr lang="en-US" dirty="0"/>
          </a:p>
        </p:txBody>
      </p:sp>
    </p:spTree>
    <p:extLst>
      <p:ext uri="{BB962C8B-B14F-4D97-AF65-F5344CB8AC3E}">
        <p14:creationId xmlns:p14="http://schemas.microsoft.com/office/powerpoint/2010/main" val="340237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13</a:t>
            </a:fld>
            <a:endParaRPr lang="en-US" dirty="0"/>
          </a:p>
        </p:txBody>
      </p:sp>
    </p:spTree>
    <p:extLst>
      <p:ext uri="{BB962C8B-B14F-4D97-AF65-F5344CB8AC3E}">
        <p14:creationId xmlns:p14="http://schemas.microsoft.com/office/powerpoint/2010/main" val="175284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14</a:t>
            </a:fld>
            <a:endParaRPr lang="en-US" dirty="0"/>
          </a:p>
        </p:txBody>
      </p:sp>
    </p:spTree>
    <p:extLst>
      <p:ext uri="{BB962C8B-B14F-4D97-AF65-F5344CB8AC3E}">
        <p14:creationId xmlns:p14="http://schemas.microsoft.com/office/powerpoint/2010/main" val="1600228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9D874152-028B-486A-9CCC-467A5536A7DC}" type="datetime1">
              <a:rPr lang="en-US" smtClean="0"/>
              <a:t>12/9/2022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1558FF-9F53-4DAD-84A1-1EEE4F190FF1}" type="datetime1">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FA1A6-D89D-4E0B-ACDC-F92429034F56}"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A382F0-6EA8-4D82-951F-1579D6A93CC4}"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E913C-F349-4CE3-A910-0EA13427FE0D}"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4C5C7-4D27-4EBE-9DB8-92F5F0F40B34}"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CDAF82-EDB2-4FBF-83F4-247A1B3455CB}"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E59DB-4C5A-44A3-897C-FF6803F94296}"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6B6E0-E0F8-4800-BD74-7D33DFE5ED7E}"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1673164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388F8-94ED-41CA-A4EE-E0FA1CAC03B2}"/>
              </a:ext>
              <a:ext uri="{C183D7F6-B498-43B3-948B-1728B52AA6E4}">
                <adec:decorative xmlns:adec="http://schemas.microsoft.com/office/drawing/2017/decorative" val="1"/>
              </a:ext>
            </a:extLst>
          </p:cNvPr>
          <p:cNvSpPr/>
          <p:nvPr userDrawn="1"/>
        </p:nvSpPr>
        <p:spPr>
          <a:xfrm>
            <a:off x="0" y="-1"/>
            <a:ext cx="12192000" cy="609905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5">
            <a:extLst>
              <a:ext uri="{FF2B5EF4-FFF2-40B4-BE49-F238E27FC236}">
                <a16:creationId xmlns:a16="http://schemas.microsoft.com/office/drawing/2014/main" id="{62753702-3230-4BA6-A3F8-5783540BC1F6}"/>
              </a:ext>
              <a:ext uri="{C183D7F6-B498-43B3-948B-1728B52AA6E4}">
                <adec:decorative xmlns:adec="http://schemas.microsoft.com/office/drawing/2017/decorative" val="1"/>
              </a:ext>
            </a:extLst>
          </p:cNvPr>
          <p:cNvSpPr/>
          <p:nvPr userDrawn="1"/>
        </p:nvSpPr>
        <p:spPr>
          <a:xfrm>
            <a:off x="762000" y="758951"/>
            <a:ext cx="10668000" cy="555041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2">
            <a:extLst>
              <a:ext uri="{FF2B5EF4-FFF2-40B4-BE49-F238E27FC236}">
                <a16:creationId xmlns:a16="http://schemas.microsoft.com/office/drawing/2014/main" id="{22B9C48D-0714-4941-A2BB-36340F697D5E}"/>
              </a:ext>
            </a:extLst>
          </p:cNvPr>
          <p:cNvSpPr>
            <a:spLocks noGrp="1"/>
          </p:cNvSpPr>
          <p:nvPr>
            <p:ph type="title"/>
          </p:nvPr>
        </p:nvSpPr>
        <p:spPr>
          <a:xfrm>
            <a:off x="5411874" y="1517903"/>
            <a:ext cx="5250030" cy="1345115"/>
          </a:xfrm>
        </p:spPr>
        <p:txBody>
          <a:bodyPr/>
          <a:lstStyle/>
          <a:p>
            <a:r>
              <a:rPr lang="en-US"/>
              <a:t>Click to edit Master title style</a:t>
            </a:r>
          </a:p>
        </p:txBody>
      </p:sp>
      <p:sp>
        <p:nvSpPr>
          <p:cNvPr id="14" name="Picture Placeholder 13">
            <a:extLst>
              <a:ext uri="{FF2B5EF4-FFF2-40B4-BE49-F238E27FC236}">
                <a16:creationId xmlns:a16="http://schemas.microsoft.com/office/drawing/2014/main" id="{3A478133-AD69-45A3-8FE5-EBD28FD2FACB}"/>
              </a:ext>
            </a:extLst>
          </p:cNvPr>
          <p:cNvSpPr>
            <a:spLocks noGrp="1"/>
          </p:cNvSpPr>
          <p:nvPr>
            <p:ph type="pic" sz="quarter" idx="13"/>
          </p:nvPr>
        </p:nvSpPr>
        <p:spPr>
          <a:xfrm>
            <a:off x="758952" y="758952"/>
            <a:ext cx="1947672" cy="2670048"/>
          </a:xfrm>
          <a:solidFill>
            <a:schemeClr val="accent6"/>
          </a:solidFill>
        </p:spPr>
        <p:txBody>
          <a:bodyPr/>
          <a:lstStyle/>
          <a:p>
            <a:r>
              <a:rPr lang="en-US" dirty="0"/>
              <a:t>Click icon to add picture</a:t>
            </a:r>
          </a:p>
        </p:txBody>
      </p:sp>
      <p:sp>
        <p:nvSpPr>
          <p:cNvPr id="16" name="Picture Placeholder 13">
            <a:extLst>
              <a:ext uri="{FF2B5EF4-FFF2-40B4-BE49-F238E27FC236}">
                <a16:creationId xmlns:a16="http://schemas.microsoft.com/office/drawing/2014/main" id="{F2E72FA7-6D23-4F38-9A7B-A0EB41E53416}"/>
              </a:ext>
            </a:extLst>
          </p:cNvPr>
          <p:cNvSpPr>
            <a:spLocks noGrp="1"/>
          </p:cNvSpPr>
          <p:nvPr>
            <p:ph type="pic" sz="quarter" idx="15"/>
          </p:nvPr>
        </p:nvSpPr>
        <p:spPr>
          <a:xfrm>
            <a:off x="758952" y="3424237"/>
            <a:ext cx="1947672" cy="2679192"/>
          </a:xfrm>
          <a:solidFill>
            <a:schemeClr val="accent6"/>
          </a:solidFill>
        </p:spPr>
        <p:txBody>
          <a:bodyPr/>
          <a:lstStyle/>
          <a:p>
            <a:r>
              <a:rPr lang="en-US" dirty="0"/>
              <a:t>Click icon to add picture</a:t>
            </a:r>
          </a:p>
        </p:txBody>
      </p:sp>
      <p:sp>
        <p:nvSpPr>
          <p:cNvPr id="15" name="Picture Placeholder 13">
            <a:extLst>
              <a:ext uri="{FF2B5EF4-FFF2-40B4-BE49-F238E27FC236}">
                <a16:creationId xmlns:a16="http://schemas.microsoft.com/office/drawing/2014/main" id="{27DAE17D-48FA-4EE7-9630-D65727343897}"/>
              </a:ext>
            </a:extLst>
          </p:cNvPr>
          <p:cNvSpPr>
            <a:spLocks noGrp="1"/>
          </p:cNvSpPr>
          <p:nvPr>
            <p:ph type="pic" sz="quarter" idx="14"/>
          </p:nvPr>
        </p:nvSpPr>
        <p:spPr>
          <a:xfrm>
            <a:off x="2706624" y="758952"/>
            <a:ext cx="1947672" cy="2670048"/>
          </a:xfrm>
          <a:solidFill>
            <a:schemeClr val="accent6"/>
          </a:solidFill>
        </p:spPr>
        <p:txBody>
          <a:bodyPr/>
          <a:lstStyle/>
          <a:p>
            <a:r>
              <a:rPr lang="en-US" dirty="0"/>
              <a:t>Click icon to add picture</a:t>
            </a:r>
          </a:p>
        </p:txBody>
      </p:sp>
      <p:sp>
        <p:nvSpPr>
          <p:cNvPr id="17" name="Picture Placeholder 13">
            <a:extLst>
              <a:ext uri="{FF2B5EF4-FFF2-40B4-BE49-F238E27FC236}">
                <a16:creationId xmlns:a16="http://schemas.microsoft.com/office/drawing/2014/main" id="{093DB7BE-4947-4B5D-B8E4-59505E49A06A}"/>
              </a:ext>
            </a:extLst>
          </p:cNvPr>
          <p:cNvSpPr>
            <a:spLocks noGrp="1"/>
          </p:cNvSpPr>
          <p:nvPr>
            <p:ph type="pic" sz="quarter" idx="16"/>
          </p:nvPr>
        </p:nvSpPr>
        <p:spPr>
          <a:xfrm>
            <a:off x="2706624" y="3424237"/>
            <a:ext cx="1947672" cy="2679192"/>
          </a:xfrm>
          <a:solidFill>
            <a:schemeClr val="accent6"/>
          </a:solidFill>
        </p:spPr>
        <p:txBody>
          <a:bodyPr/>
          <a:lstStyle/>
          <a:p>
            <a:r>
              <a:rPr lang="en-US" dirty="0"/>
              <a:t>Click icon to add picture</a:t>
            </a:r>
          </a:p>
        </p:txBody>
      </p:sp>
      <p:sp>
        <p:nvSpPr>
          <p:cNvPr id="12" name="Content Placeholder 13">
            <a:extLst>
              <a:ext uri="{FF2B5EF4-FFF2-40B4-BE49-F238E27FC236}">
                <a16:creationId xmlns:a16="http://schemas.microsoft.com/office/drawing/2014/main" id="{D0C77CEA-908E-4A02-B347-F376CEC25E57}"/>
              </a:ext>
            </a:extLst>
          </p:cNvPr>
          <p:cNvSpPr>
            <a:spLocks noGrp="1"/>
          </p:cNvSpPr>
          <p:nvPr>
            <p:ph idx="1"/>
          </p:nvPr>
        </p:nvSpPr>
        <p:spPr>
          <a:xfrm>
            <a:off x="5411874" y="2970222"/>
            <a:ext cx="5250030" cy="3128826"/>
          </a:xfrm>
        </p:spPr>
        <p:txBody>
          <a:bodyPr>
            <a:normAutofit/>
          </a:bodyPr>
          <a:lstStyle>
            <a:lvl1pPr marL="0" indent="0">
              <a:lnSpc>
                <a:spcPct val="100000"/>
              </a:lnSpc>
              <a:spcBef>
                <a:spcPts val="0"/>
              </a:spcBef>
              <a:buNone/>
              <a:defRPr sz="2200"/>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58522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6DC824-D0E7-4046-8B44-4AAD1C4DE2CF}"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3D0962-B9CF-926B-A76C-B29994B41C44}"/>
              </a:ext>
            </a:extLst>
          </p:cNvPr>
          <p:cNvSpPr>
            <a:spLocks noGrp="1"/>
          </p:cNvSpPr>
          <p:nvPr>
            <p:ph type="title" hasCustomPrompt="1"/>
          </p:nvPr>
        </p:nvSpPr>
        <p:spPr/>
        <p:txBody>
          <a:bodyPr/>
          <a:lstStyle>
            <a:lvl1pPr>
              <a:defRPr/>
            </a:lvl1pPr>
          </a:lstStyle>
          <a:p>
            <a:r>
              <a:rPr lang="en-US"/>
              <a:t>Title</a:t>
            </a:r>
            <a:endParaRPr lang="en-NZ"/>
          </a:p>
        </p:txBody>
      </p:sp>
      <p:sp>
        <p:nvSpPr>
          <p:cNvPr id="8" name="Text Placeholder 7">
            <a:extLst>
              <a:ext uri="{FF2B5EF4-FFF2-40B4-BE49-F238E27FC236}">
                <a16:creationId xmlns:a16="http://schemas.microsoft.com/office/drawing/2014/main" id="{D54ED0EB-3C59-F7D0-4BD7-688C35027F2A}"/>
              </a:ext>
            </a:extLst>
          </p:cNvPr>
          <p:cNvSpPr>
            <a:spLocks noGrp="1"/>
          </p:cNvSpPr>
          <p:nvPr>
            <p:ph type="body" sz="quarter" idx="13"/>
          </p:nvPr>
        </p:nvSpPr>
        <p:spPr>
          <a:xfrm>
            <a:off x="1066800" y="1828800"/>
            <a:ext cx="7239000"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905208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71515271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sky with clouds&#10;&#10;Description automatically generated with medium confidence">
            <a:extLst>
              <a:ext uri="{FF2B5EF4-FFF2-40B4-BE49-F238E27FC236}">
                <a16:creationId xmlns:a16="http://schemas.microsoft.com/office/drawing/2014/main" id="{C7D92839-94C9-9058-1818-EBCCF11070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0E028F-53B4-364E-F020-41796FC01638}"/>
              </a:ext>
            </a:extLst>
          </p:cNvPr>
          <p:cNvSpPr>
            <a:spLocks noGrp="1"/>
          </p:cNvSpPr>
          <p:nvPr>
            <p:ph type="ctrTitle"/>
          </p:nvPr>
        </p:nvSpPr>
        <p:spPr>
          <a:xfrm>
            <a:off x="1074877" y="4898224"/>
            <a:ext cx="9144000" cy="365125"/>
          </a:xfrm>
        </p:spPr>
        <p:txBody>
          <a:bodyPr lIns="0" tIns="0" rIns="0" bIns="0" anchor="b">
            <a:normAutofit/>
          </a:bodyPr>
          <a:lstStyle>
            <a:lvl1pPr algn="l">
              <a:defRPr sz="2400" cap="none" baseline="0">
                <a:solidFill>
                  <a:schemeClr val="tx2"/>
                </a:solidFill>
              </a:defRPr>
            </a:lvl1pPr>
          </a:lstStyle>
          <a:p>
            <a:r>
              <a:rPr lang="en-US"/>
              <a:t>Click to edit Master title style</a:t>
            </a:r>
            <a:endParaRPr lang="en-NZ"/>
          </a:p>
        </p:txBody>
      </p:sp>
      <p:sp>
        <p:nvSpPr>
          <p:cNvPr id="3" name="Subtitle 2">
            <a:extLst>
              <a:ext uri="{FF2B5EF4-FFF2-40B4-BE49-F238E27FC236}">
                <a16:creationId xmlns:a16="http://schemas.microsoft.com/office/drawing/2014/main" id="{4ADCF378-15E2-377A-30D2-B972E0AF1E9F}"/>
              </a:ext>
            </a:extLst>
          </p:cNvPr>
          <p:cNvSpPr>
            <a:spLocks noGrp="1"/>
          </p:cNvSpPr>
          <p:nvPr>
            <p:ph type="subTitle" idx="1"/>
          </p:nvPr>
        </p:nvSpPr>
        <p:spPr>
          <a:xfrm>
            <a:off x="1074877" y="5289436"/>
            <a:ext cx="9144000" cy="365125"/>
          </a:xfrm>
        </p:spPr>
        <p:txBody>
          <a:bodyPr lIns="0" tIns="0" rIns="0" bIns="0"/>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9" name="Text Placeholder 8">
            <a:extLst>
              <a:ext uri="{FF2B5EF4-FFF2-40B4-BE49-F238E27FC236}">
                <a16:creationId xmlns:a16="http://schemas.microsoft.com/office/drawing/2014/main" id="{1D3E381A-CC8A-2382-BFCF-5695DD63D11C}"/>
              </a:ext>
            </a:extLst>
          </p:cNvPr>
          <p:cNvSpPr>
            <a:spLocks noGrp="1"/>
          </p:cNvSpPr>
          <p:nvPr>
            <p:ph type="body" sz="quarter" idx="10" hasCustomPrompt="1"/>
          </p:nvPr>
        </p:nvSpPr>
        <p:spPr>
          <a:xfrm>
            <a:off x="1074877" y="5803842"/>
            <a:ext cx="9144360" cy="452438"/>
          </a:xfrm>
        </p:spPr>
        <p:txBody>
          <a:bodyPr lIns="0" rIns="0"/>
          <a:lstStyle>
            <a:lvl1pPr marL="0" indent="0">
              <a:buNone/>
              <a:defRPr sz="1400">
                <a:solidFill>
                  <a:schemeClr val="bg1"/>
                </a:solidFill>
              </a:defRPr>
            </a:lvl1pPr>
          </a:lstStyle>
          <a:p>
            <a:pPr lvl="0"/>
            <a:r>
              <a:rPr lang="en-US"/>
              <a:t>May 2022</a:t>
            </a:r>
          </a:p>
          <a:p>
            <a:pPr lvl="1"/>
            <a:endParaRPr lang="en-NZ"/>
          </a:p>
        </p:txBody>
      </p:sp>
    </p:spTree>
    <p:extLst>
      <p:ext uri="{BB962C8B-B14F-4D97-AF65-F5344CB8AC3E}">
        <p14:creationId xmlns:p14="http://schemas.microsoft.com/office/powerpoint/2010/main" val="2241237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6DC824-D0E7-4046-8B44-4AAD1C4DE2CF}"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5243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3D0962-B9CF-926B-A76C-B29994B41C44}"/>
              </a:ext>
            </a:extLst>
          </p:cNvPr>
          <p:cNvSpPr>
            <a:spLocks noGrp="1"/>
          </p:cNvSpPr>
          <p:nvPr>
            <p:ph type="title" hasCustomPrompt="1"/>
          </p:nvPr>
        </p:nvSpPr>
        <p:spPr/>
        <p:txBody>
          <a:bodyPr/>
          <a:lstStyle>
            <a:lvl1pPr>
              <a:defRPr/>
            </a:lvl1pPr>
          </a:lstStyle>
          <a:p>
            <a:r>
              <a:rPr lang="en-US"/>
              <a:t>Title</a:t>
            </a:r>
            <a:endParaRPr lang="en-NZ"/>
          </a:p>
        </p:txBody>
      </p:sp>
      <p:sp>
        <p:nvSpPr>
          <p:cNvPr id="8" name="Text Placeholder 7">
            <a:extLst>
              <a:ext uri="{FF2B5EF4-FFF2-40B4-BE49-F238E27FC236}">
                <a16:creationId xmlns:a16="http://schemas.microsoft.com/office/drawing/2014/main" id="{D54ED0EB-3C59-F7D0-4BD7-688C35027F2A}"/>
              </a:ext>
            </a:extLst>
          </p:cNvPr>
          <p:cNvSpPr>
            <a:spLocks noGrp="1"/>
          </p:cNvSpPr>
          <p:nvPr>
            <p:ph type="body" sz="quarter" idx="13"/>
          </p:nvPr>
        </p:nvSpPr>
        <p:spPr>
          <a:xfrm>
            <a:off x="1066800" y="1828800"/>
            <a:ext cx="7239000"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39992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C221C-17A4-4F42-9F54-9F7E03AA1BBB}"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CD7CBA-5256-42F3-BAB5-33F095514AE3}" type="datetime1">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B80C04-2E33-403B-B014-7E203A57326C}" type="datetime1">
              <a:rPr lang="en-US" smtClean="0"/>
              <a:t>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92A49D-7D7F-4D69-A8AA-65D6B58C15F2}" type="datetime1">
              <a:rPr lang="en-US" smtClean="0"/>
              <a:t>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9E02903-36C1-4F6B-9F27-EA2305255204}" type="datetime1">
              <a:rPr lang="en-US" smtClean="0"/>
              <a:t>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BBFA8-C775-4121-A7F6-6851C8035873}" type="datetime1">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01760-8EEC-4A4C-BD0D-3CDAAA80A266}" type="datetime1">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83DE74-4CAD-4852-95E7-A055FD779420}" type="datetime1">
              <a:rPr lang="en-US" smtClean="0"/>
              <a:t>12/9/2022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83" r:id="rId1"/>
    <p:sldLayoutId id="2147483650" r:id="rId2"/>
    <p:sldLayoutId id="2147483651" r:id="rId3"/>
    <p:sldLayoutId id="2147483652" r:id="rId4"/>
    <p:sldLayoutId id="2147483653" r:id="rId5"/>
    <p:sldLayoutId id="2147483654" r:id="rId6"/>
    <p:sldLayoutId id="2147483678" r:id="rId7"/>
    <p:sldLayoutId id="2147483656" r:id="rId8"/>
    <p:sldLayoutId id="2147483660" r:id="rId9"/>
    <p:sldLayoutId id="2147483680"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 id="2147483671" r:id="rId19"/>
    <p:sldLayoutId id="2147483685" r:id="rId20"/>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77B17-8DA4-F9F8-5796-5247E17B0E2F}"/>
              </a:ext>
            </a:extLst>
          </p:cNvPr>
          <p:cNvSpPr>
            <a:spLocks noGrp="1"/>
          </p:cNvSpPr>
          <p:nvPr>
            <p:ph type="title"/>
          </p:nvPr>
        </p:nvSpPr>
        <p:spPr>
          <a:xfrm>
            <a:off x="1066800" y="365125"/>
            <a:ext cx="10287000" cy="460375"/>
          </a:xfrm>
          <a:prstGeom prst="rect">
            <a:avLst/>
          </a:prstGeom>
        </p:spPr>
        <p:txBody>
          <a:bodyPr vert="horz" lIns="0" tIns="0" rIns="0" bIns="0" rtlCol="0" anchor="t" anchorCtr="0">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0659175-65F9-3AD9-81A0-C87951596488}"/>
              </a:ext>
            </a:extLst>
          </p:cNvPr>
          <p:cNvSpPr>
            <a:spLocks noGrp="1"/>
          </p:cNvSpPr>
          <p:nvPr>
            <p:ph type="body" idx="1"/>
          </p:nvPr>
        </p:nvSpPr>
        <p:spPr>
          <a:xfrm>
            <a:off x="1066800" y="1825625"/>
            <a:ext cx="10287000" cy="435133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0" name="Straight Connector 9">
            <a:extLst>
              <a:ext uri="{FF2B5EF4-FFF2-40B4-BE49-F238E27FC236}">
                <a16:creationId xmlns:a16="http://schemas.microsoft.com/office/drawing/2014/main" id="{F70C44A7-A948-4D06-3EEC-84F628A09C80}"/>
              </a:ext>
            </a:extLst>
          </p:cNvPr>
          <p:cNvCxnSpPr/>
          <p:nvPr userDrawn="1"/>
        </p:nvCxnSpPr>
        <p:spPr>
          <a:xfrm>
            <a:off x="1066800" y="1231900"/>
            <a:ext cx="10287000" cy="0"/>
          </a:xfrm>
          <a:prstGeom prst="line">
            <a:avLst/>
          </a:prstGeom>
          <a:ln w="952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64512985"/>
      </p:ext>
    </p:extLst>
  </p:cSld>
  <p:clrMap bg1="lt1" tx1="dk1" bg2="lt2" tx2="dk2" accent1="accent1" accent2="accent2" accent3="accent3" accent4="accent4" accent5="accent5" accent6="accent6" hlink="hlink" folHlink="folHlink"/>
  <p:sldLayoutIdLst>
    <p:sldLayoutId id="2147483677" r:id="rId1"/>
    <p:sldLayoutId id="2147483649" r:id="rId2"/>
    <p:sldLayoutId id="2147483684" r:id="rId3"/>
  </p:sldLayoutIdLst>
  <p:txStyles>
    <p:titleStyle>
      <a:lvl1pPr algn="l" defTabSz="914400" rtl="0" eaLnBrk="1" latinLnBrk="0" hangingPunct="1">
        <a:lnSpc>
          <a:spcPct val="90000"/>
        </a:lnSpc>
        <a:spcBef>
          <a:spcPct val="0"/>
        </a:spcBef>
        <a:buNone/>
        <a:defRPr sz="2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bg2"/>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77B17-8DA4-F9F8-5796-5247E17B0E2F}"/>
              </a:ext>
            </a:extLst>
          </p:cNvPr>
          <p:cNvSpPr>
            <a:spLocks noGrp="1"/>
          </p:cNvSpPr>
          <p:nvPr>
            <p:ph type="title"/>
          </p:nvPr>
        </p:nvSpPr>
        <p:spPr>
          <a:xfrm>
            <a:off x="1066800" y="365125"/>
            <a:ext cx="10287000" cy="460375"/>
          </a:xfrm>
          <a:prstGeom prst="rect">
            <a:avLst/>
          </a:prstGeom>
        </p:spPr>
        <p:txBody>
          <a:bodyPr vert="horz" lIns="0" tIns="0" rIns="0" bIns="0" rtlCol="0" anchor="t" anchorCtr="0">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0659175-65F9-3AD9-81A0-C87951596488}"/>
              </a:ext>
            </a:extLst>
          </p:cNvPr>
          <p:cNvSpPr>
            <a:spLocks noGrp="1"/>
          </p:cNvSpPr>
          <p:nvPr>
            <p:ph type="body" idx="1"/>
          </p:nvPr>
        </p:nvSpPr>
        <p:spPr>
          <a:xfrm>
            <a:off x="1066800" y="1825625"/>
            <a:ext cx="10287000" cy="435133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0" name="Straight Connector 9">
            <a:extLst>
              <a:ext uri="{FF2B5EF4-FFF2-40B4-BE49-F238E27FC236}">
                <a16:creationId xmlns:a16="http://schemas.microsoft.com/office/drawing/2014/main" id="{F70C44A7-A948-4D06-3EEC-84F628A09C80}"/>
              </a:ext>
            </a:extLst>
          </p:cNvPr>
          <p:cNvCxnSpPr/>
          <p:nvPr userDrawn="1"/>
        </p:nvCxnSpPr>
        <p:spPr>
          <a:xfrm>
            <a:off x="1066800" y="1231900"/>
            <a:ext cx="10287000"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0765ED3A-5F5E-424B-9661-65F064433A6B}"/>
              </a:ext>
            </a:extLst>
          </p:cNvPr>
          <p:cNvSpPr txBox="1"/>
          <p:nvPr userDrawn="1"/>
        </p:nvSpPr>
        <p:spPr>
          <a:xfrm>
            <a:off x="548640" y="124691"/>
            <a:ext cx="11338560" cy="369332"/>
          </a:xfrm>
          <a:prstGeom prst="rect">
            <a:avLst/>
          </a:prstGeom>
          <a:noFill/>
        </p:spPr>
        <p:txBody>
          <a:bodyPr wrap="square" rtlCol="0">
            <a:spAutoFit/>
          </a:bodyPr>
          <a:lstStyle/>
          <a:p>
            <a:endParaRPr lang="en-NZ" dirty="0"/>
          </a:p>
        </p:txBody>
      </p:sp>
    </p:spTree>
    <p:extLst>
      <p:ext uri="{BB962C8B-B14F-4D97-AF65-F5344CB8AC3E}">
        <p14:creationId xmlns:p14="http://schemas.microsoft.com/office/powerpoint/2010/main" val="1664512985"/>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2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bg2"/>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hyperlink" Target="https://pxhere.com/en/photo/96351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hyperlink" Target="https://www.publicdomainpictures.net/view-image.php?image=187388&amp;picture=new-zealand-mountai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hyperlink" Target="https://www.enago.com/academy/does-humanities-lack-research-fund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hyperlink" Target="https://pt.other.wiki/wiki/Treaty_of_Waitang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hyperlink" Target="https://www.ioer-imrj.com/editorial-board/guidelines-for-editor-and-review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mailto:AirNavigation@transport.govt.nz"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s://www.natureclip.co.uk/2013/11/clouds-and-blue-sky-cc-by-natureclip.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https://amam92.blogspot.com/2017/11/small-aircraft-on-airport-hd-wallpaper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hyperlink" Target="https://www.pexels.com/photo/airplane-runway-59226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1575603" TargetMode="External"/><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CC5CC-9D9F-2E8B-D4FA-286E420F210F}"/>
              </a:ext>
            </a:extLst>
          </p:cNvPr>
          <p:cNvSpPr>
            <a:spLocks noGrp="1"/>
          </p:cNvSpPr>
          <p:nvPr>
            <p:ph type="ctrTitle"/>
          </p:nvPr>
        </p:nvSpPr>
        <p:spPr>
          <a:xfrm>
            <a:off x="1261490" y="4326590"/>
            <a:ext cx="9144000" cy="365125"/>
          </a:xfrm>
        </p:spPr>
        <p:txBody>
          <a:bodyPr/>
          <a:lstStyle/>
          <a:p>
            <a:r>
              <a:rPr lang="fi-FI" dirty="0">
                <a:latin typeface="Calibri Light" panose="020F0302020204030204" pitchFamily="34" charset="0"/>
                <a:cs typeface="Calibri Light" panose="020F0302020204030204" pitchFamily="34" charset="0"/>
              </a:rPr>
              <a:t>He Arotake i te Pūnaha Tere-Rangi</a:t>
            </a:r>
            <a:endParaRPr lang="en-NZ" dirty="0">
              <a:latin typeface="Calibri Light" panose="020F0302020204030204" pitchFamily="34" charset="0"/>
              <a:cs typeface="Calibri Light" panose="020F0302020204030204" pitchFamily="34" charset="0"/>
            </a:endParaRPr>
          </a:p>
        </p:txBody>
      </p:sp>
      <p:sp>
        <p:nvSpPr>
          <p:cNvPr id="5" name="Subtitle 4">
            <a:extLst>
              <a:ext uri="{FF2B5EF4-FFF2-40B4-BE49-F238E27FC236}">
                <a16:creationId xmlns:a16="http://schemas.microsoft.com/office/drawing/2014/main" id="{774C4027-6AC7-40E7-3960-6C3BA91C27A3}"/>
              </a:ext>
            </a:extLst>
          </p:cNvPr>
          <p:cNvSpPr>
            <a:spLocks noGrp="1"/>
          </p:cNvSpPr>
          <p:nvPr>
            <p:ph type="subTitle" idx="1"/>
          </p:nvPr>
        </p:nvSpPr>
        <p:spPr>
          <a:xfrm>
            <a:off x="1261490" y="4874278"/>
            <a:ext cx="9144000" cy="365125"/>
          </a:xfrm>
        </p:spPr>
        <p:txBody>
          <a:bodyPr/>
          <a:lstStyle/>
          <a:p>
            <a:r>
              <a:rPr lang="en-US" dirty="0">
                <a:latin typeface="Calibri Light" panose="020F0302020204030204" pitchFamily="34" charset="0"/>
                <a:cs typeface="Calibri Light" panose="020F0302020204030204" pitchFamily="34" charset="0"/>
              </a:rPr>
              <a:t>Air Navigation System Review</a:t>
            </a:r>
            <a:endParaRPr lang="en-NZ" dirty="0">
              <a:latin typeface="Calibri Light" panose="020F0302020204030204" pitchFamily="34" charset="0"/>
              <a:cs typeface="Calibri Light" panose="020F0302020204030204" pitchFamily="34" charset="0"/>
            </a:endParaRPr>
          </a:p>
        </p:txBody>
      </p:sp>
      <p:sp>
        <p:nvSpPr>
          <p:cNvPr id="6" name="Text Placeholder 5">
            <a:extLst>
              <a:ext uri="{FF2B5EF4-FFF2-40B4-BE49-F238E27FC236}">
                <a16:creationId xmlns:a16="http://schemas.microsoft.com/office/drawing/2014/main" id="{EF6FF5C9-BD5D-F2B5-96ED-D2B602200B12}"/>
              </a:ext>
            </a:extLst>
          </p:cNvPr>
          <p:cNvSpPr>
            <a:spLocks noGrp="1"/>
          </p:cNvSpPr>
          <p:nvPr>
            <p:ph type="body" sz="quarter" idx="10"/>
          </p:nvPr>
        </p:nvSpPr>
        <p:spPr>
          <a:xfrm>
            <a:off x="1261130" y="5421966"/>
            <a:ext cx="9144360" cy="452438"/>
          </a:xfrm>
        </p:spPr>
        <p:txBody>
          <a:bodyPr/>
          <a:lstStyle/>
          <a:p>
            <a:r>
              <a:rPr lang="en-NZ" b="1" dirty="0">
                <a:solidFill>
                  <a:schemeClr val="accent5">
                    <a:lumMod val="60000"/>
                    <a:lumOff val="40000"/>
                  </a:schemeClr>
                </a:solidFill>
              </a:rPr>
              <a:t> </a:t>
            </a:r>
            <a:r>
              <a:rPr lang="en-NZ" b="1" dirty="0">
                <a:solidFill>
                  <a:schemeClr val="accent5">
                    <a:lumMod val="60000"/>
                    <a:lumOff val="40000"/>
                  </a:schemeClr>
                </a:solidFill>
                <a:latin typeface="Calibri Light" panose="020F0302020204030204" pitchFamily="34" charset="0"/>
                <a:cs typeface="Calibri Light" panose="020F0302020204030204" pitchFamily="34" charset="0"/>
              </a:rPr>
              <a:t>7 December 2022</a:t>
            </a:r>
          </a:p>
        </p:txBody>
      </p:sp>
      <p:sp>
        <p:nvSpPr>
          <p:cNvPr id="2" name="TextBox 1">
            <a:extLst>
              <a:ext uri="{FF2B5EF4-FFF2-40B4-BE49-F238E27FC236}">
                <a16:creationId xmlns:a16="http://schemas.microsoft.com/office/drawing/2014/main" id="{F5A69B83-3329-4A4A-BC1B-2633D2BD60A7}"/>
              </a:ext>
            </a:extLst>
          </p:cNvPr>
          <p:cNvSpPr txBox="1"/>
          <p:nvPr/>
        </p:nvSpPr>
        <p:spPr>
          <a:xfrm>
            <a:off x="924675" y="2080938"/>
            <a:ext cx="11383765" cy="1920526"/>
          </a:xfrm>
          <a:prstGeom prst="rect">
            <a:avLst/>
          </a:prstGeom>
          <a:noFill/>
        </p:spPr>
        <p:txBody>
          <a:bodyPr wrap="square" rtlCol="0">
            <a:spAutoFit/>
          </a:bodyPr>
          <a:lstStyle/>
          <a:p>
            <a:pPr>
              <a:lnSpc>
                <a:spcPct val="90000"/>
              </a:lnSpc>
              <a:spcBef>
                <a:spcPct val="0"/>
              </a:spcBef>
            </a:pPr>
            <a:r>
              <a:rPr lang="en-NZ" sz="4000" b="1" dirty="0">
                <a:solidFill>
                  <a:schemeClr val="tx2"/>
                </a:solidFill>
                <a:latin typeface="Calibri Light" panose="020F0302020204030204" pitchFamily="34" charset="0"/>
                <a:ea typeface="+mj-ea"/>
                <a:cs typeface="Calibri Light" panose="020F0302020204030204" pitchFamily="34" charset="0"/>
              </a:rPr>
              <a:t>ANSR SECTOR REFERENCE GROUP</a:t>
            </a:r>
            <a:br>
              <a:rPr lang="en-NZ" sz="3600" b="1" dirty="0">
                <a:solidFill>
                  <a:schemeClr val="tx2"/>
                </a:solidFill>
                <a:latin typeface="Calibri Light" panose="020F0302020204030204" pitchFamily="34" charset="0"/>
                <a:ea typeface="+mj-ea"/>
                <a:cs typeface="Calibri Light" panose="020F0302020204030204" pitchFamily="34" charset="0"/>
              </a:rPr>
            </a:br>
            <a:endParaRPr lang="en-NZ" sz="3600" b="1" dirty="0">
              <a:solidFill>
                <a:schemeClr val="tx2"/>
              </a:solidFill>
              <a:latin typeface="Calibri Light" panose="020F0302020204030204" pitchFamily="34" charset="0"/>
              <a:ea typeface="+mj-ea"/>
              <a:cs typeface="Calibri Light" panose="020F0302020204030204" pitchFamily="34" charset="0"/>
            </a:endParaRPr>
          </a:p>
          <a:p>
            <a:pPr>
              <a:lnSpc>
                <a:spcPct val="90000"/>
              </a:lnSpc>
              <a:spcBef>
                <a:spcPct val="0"/>
              </a:spcBef>
            </a:pPr>
            <a:r>
              <a:rPr lang="en-NZ" sz="3600" b="1" dirty="0">
                <a:solidFill>
                  <a:schemeClr val="accent3">
                    <a:lumMod val="60000"/>
                    <a:lumOff val="40000"/>
                  </a:schemeClr>
                </a:solidFill>
                <a:latin typeface="Calibri Light" panose="020F0302020204030204" pitchFamily="34" charset="0"/>
                <a:ea typeface="+mj-ea"/>
                <a:cs typeface="Calibri Light" panose="020F0302020204030204" pitchFamily="34" charset="0"/>
              </a:rPr>
              <a:t>Briefing on Phase 1 Report</a:t>
            </a:r>
            <a:endParaRPr lang="en-NZ" sz="2400" b="1" dirty="0">
              <a:solidFill>
                <a:schemeClr val="tx2"/>
              </a:solidFill>
              <a:latin typeface="Calibri Light" panose="020F0302020204030204" pitchFamily="34" charset="0"/>
              <a:ea typeface="+mj-ea"/>
              <a:cs typeface="Calibri Light" panose="020F0302020204030204" pitchFamily="34" charset="0"/>
            </a:endParaRPr>
          </a:p>
          <a:p>
            <a:endParaRPr lang="en-NZ" dirty="0"/>
          </a:p>
        </p:txBody>
      </p:sp>
    </p:spTree>
    <p:extLst>
      <p:ext uri="{BB962C8B-B14F-4D97-AF65-F5344CB8AC3E}">
        <p14:creationId xmlns:p14="http://schemas.microsoft.com/office/powerpoint/2010/main" val="335997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5625-040B-C6D6-5A59-1C040C0FA163}"/>
              </a:ext>
            </a:extLst>
          </p:cNvPr>
          <p:cNvSpPr>
            <a:spLocks noGrp="1"/>
          </p:cNvSpPr>
          <p:nvPr>
            <p:ph type="title"/>
          </p:nvPr>
        </p:nvSpPr>
        <p:spPr/>
        <p:txBody>
          <a:bodyPr/>
          <a:lstStyle/>
          <a:p>
            <a:r>
              <a:rPr lang="en-NZ" dirty="0"/>
              <a:t>But change it must, if it is to be fit for future</a:t>
            </a:r>
          </a:p>
        </p:txBody>
      </p:sp>
      <p:sp>
        <p:nvSpPr>
          <p:cNvPr id="3" name="Content Placeholder 2">
            <a:extLst>
              <a:ext uri="{FF2B5EF4-FFF2-40B4-BE49-F238E27FC236}">
                <a16:creationId xmlns:a16="http://schemas.microsoft.com/office/drawing/2014/main" id="{0BFB1284-FA81-4A55-98C8-2D254FF44C93}"/>
              </a:ext>
            </a:extLst>
          </p:cNvPr>
          <p:cNvSpPr>
            <a:spLocks noGrp="1"/>
          </p:cNvSpPr>
          <p:nvPr>
            <p:ph idx="1"/>
          </p:nvPr>
        </p:nvSpPr>
        <p:spPr>
          <a:xfrm>
            <a:off x="685801" y="1962978"/>
            <a:ext cx="10131425" cy="4134679"/>
          </a:xfrm>
        </p:spPr>
        <p:txBody>
          <a:bodyPr>
            <a:normAutofit fontScale="85000" lnSpcReduction="20000"/>
          </a:bodyPr>
          <a:lstStyle/>
          <a:p>
            <a:r>
              <a:rPr lang="en-NZ" sz="2100" dirty="0"/>
              <a:t>Other nations are responding with urgency and scale to these changes, challenges and opportunities. We must not be left behind.</a:t>
            </a:r>
          </a:p>
          <a:p>
            <a:r>
              <a:rPr lang="en-NZ" sz="2100" dirty="0"/>
              <a:t>We need to adapt and respond with an organising vision and strategy that positions NZ in the world.</a:t>
            </a:r>
          </a:p>
          <a:p>
            <a:r>
              <a:rPr lang="en-NZ" sz="2100" dirty="0"/>
              <a:t>That vision and strategy must:</a:t>
            </a:r>
          </a:p>
          <a:p>
            <a:pPr lvl="1"/>
            <a:r>
              <a:rPr lang="en-NZ" sz="2100" dirty="0"/>
              <a:t>Unify all system players</a:t>
            </a:r>
          </a:p>
          <a:p>
            <a:pPr lvl="1"/>
            <a:r>
              <a:rPr lang="en-NZ" sz="2100" dirty="0"/>
              <a:t>Galvanise the system as a whole and spur urgent and bold action</a:t>
            </a:r>
          </a:p>
          <a:p>
            <a:pPr lvl="1"/>
            <a:r>
              <a:rPr lang="en-NZ" sz="2100" dirty="0"/>
              <a:t>Help all system participants discriminate and prioritise effort and investment choices</a:t>
            </a:r>
          </a:p>
          <a:p>
            <a:pPr lvl="1"/>
            <a:r>
              <a:rPr lang="en-NZ" sz="2100" dirty="0"/>
              <a:t>Identify the priority partnerships that NZ can leverage</a:t>
            </a:r>
          </a:p>
          <a:p>
            <a:pPr lvl="1"/>
            <a:r>
              <a:rPr lang="en-NZ" sz="2100" dirty="0"/>
              <a:t>Hold individuals and the collective to account for system performance and outcomes</a:t>
            </a:r>
          </a:p>
          <a:p>
            <a:r>
              <a:rPr lang="en-NZ" sz="2100" dirty="0"/>
              <a:t>The opportunities for value creation are great</a:t>
            </a:r>
          </a:p>
          <a:p>
            <a:r>
              <a:rPr lang="en-NZ" sz="2100" b="1" dirty="0"/>
              <a:t>But, what got us </a:t>
            </a:r>
            <a:r>
              <a:rPr lang="en-NZ" sz="2100" b="1" i="1" dirty="0"/>
              <a:t>to</a:t>
            </a:r>
            <a:r>
              <a:rPr lang="en-NZ" sz="2100" b="1" dirty="0"/>
              <a:t> this point as a system will not get us </a:t>
            </a:r>
            <a:r>
              <a:rPr lang="en-NZ" sz="2100" b="1" i="1" dirty="0"/>
              <a:t>from</a:t>
            </a:r>
            <a:r>
              <a:rPr lang="en-NZ" sz="2100" b="1" dirty="0"/>
              <a:t> here. </a:t>
            </a:r>
          </a:p>
          <a:p>
            <a:r>
              <a:rPr lang="en-NZ" sz="2100" b="1" dirty="0"/>
              <a:t>We need to seize the opportunities and manage the risks.</a:t>
            </a:r>
          </a:p>
          <a:p>
            <a:endParaRPr lang="en-NZ" dirty="0"/>
          </a:p>
          <a:p>
            <a:endParaRPr lang="en-NZ" dirty="0"/>
          </a:p>
        </p:txBody>
      </p:sp>
    </p:spTree>
    <p:extLst>
      <p:ext uri="{BB962C8B-B14F-4D97-AF65-F5344CB8AC3E}">
        <p14:creationId xmlns:p14="http://schemas.microsoft.com/office/powerpoint/2010/main" val="164402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DAB7-1461-072D-9079-0BF47E32DBDF}"/>
              </a:ext>
            </a:extLst>
          </p:cNvPr>
          <p:cNvSpPr>
            <a:spLocks noGrp="1"/>
          </p:cNvSpPr>
          <p:nvPr>
            <p:ph type="title"/>
          </p:nvPr>
        </p:nvSpPr>
        <p:spPr>
          <a:xfrm>
            <a:off x="685801" y="609600"/>
            <a:ext cx="5219699" cy="1456267"/>
          </a:xfrm>
        </p:spPr>
        <p:txBody>
          <a:bodyPr>
            <a:normAutofit/>
          </a:bodyPr>
          <a:lstStyle/>
          <a:p>
            <a:r>
              <a:rPr lang="en-NZ" dirty="0"/>
              <a:t>The phase one story</a:t>
            </a:r>
          </a:p>
        </p:txBody>
      </p:sp>
      <p:sp>
        <p:nvSpPr>
          <p:cNvPr id="18" name="Content Placeholder 2">
            <a:extLst>
              <a:ext uri="{FF2B5EF4-FFF2-40B4-BE49-F238E27FC236}">
                <a16:creationId xmlns:a16="http://schemas.microsoft.com/office/drawing/2014/main" id="{96972B66-1CB4-6E0A-45FD-A2DA8F5975FC}"/>
              </a:ext>
            </a:extLst>
          </p:cNvPr>
          <p:cNvSpPr>
            <a:spLocks noGrp="1"/>
          </p:cNvSpPr>
          <p:nvPr>
            <p:ph idx="1"/>
          </p:nvPr>
        </p:nvSpPr>
        <p:spPr>
          <a:xfrm>
            <a:off x="685801" y="2142067"/>
            <a:ext cx="5219699" cy="3649133"/>
          </a:xfrm>
        </p:spPr>
        <p:txBody>
          <a:bodyPr>
            <a:normAutofit/>
          </a:bodyPr>
          <a:lstStyle/>
          <a:p>
            <a:r>
              <a:rPr lang="en-NZ" dirty="0"/>
              <a:t>In our Paper we:</a:t>
            </a:r>
          </a:p>
          <a:p>
            <a:pPr lvl="1"/>
            <a:r>
              <a:rPr lang="en-NZ" dirty="0"/>
              <a:t>Outlined the case for change</a:t>
            </a:r>
          </a:p>
          <a:p>
            <a:pPr lvl="1"/>
            <a:r>
              <a:rPr lang="en-NZ" dirty="0"/>
              <a:t>Signalled that future changes are not incremental and this will require system-wide transformation</a:t>
            </a:r>
          </a:p>
          <a:p>
            <a:pPr lvl="1"/>
            <a:r>
              <a:rPr lang="en-NZ" dirty="0"/>
              <a:t>Included a call to action to explore Māori interests in the ANS</a:t>
            </a:r>
          </a:p>
          <a:p>
            <a:pPr lvl="1"/>
            <a:r>
              <a:rPr lang="en-NZ" dirty="0"/>
              <a:t>Lightly touched the key themes we are probing in the more substantive Phase Two paper</a:t>
            </a:r>
          </a:p>
        </p:txBody>
      </p:sp>
      <p:pic>
        <p:nvPicPr>
          <p:cNvPr id="17" name="Picture 4" descr="Drone carrying a parcel among modern buildings">
            <a:extLst>
              <a:ext uri="{FF2B5EF4-FFF2-40B4-BE49-F238E27FC236}">
                <a16:creationId xmlns:a16="http://schemas.microsoft.com/office/drawing/2014/main" id="{8EB1547B-9196-4878-010C-231BC5F2C7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1826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20" name="Picture 13">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useBgFill="1">
        <p:nvSpPr>
          <p:cNvPr id="21" name="Rectangle 15">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8" descr="Black and white airplane">
            <a:extLst>
              <a:ext uri="{FF2B5EF4-FFF2-40B4-BE49-F238E27FC236}">
                <a16:creationId xmlns:a16="http://schemas.microsoft.com/office/drawing/2014/main" id="{46F9DD2D-1709-4DAB-8E06-4030982513E5}"/>
              </a:ext>
            </a:extLst>
          </p:cNvPr>
          <p:cNvPicPr>
            <a:picLocks noGrp="1" noChangeAspect="1"/>
          </p:cNvPicPr>
          <p:nvPr>
            <p:ph type="pic" sz="quarter" idx="13"/>
          </p:nvPr>
        </p:nvPicPr>
        <p:blipFill>
          <a:blip r:embed="rId5" cstate="email">
            <a:alphaModFix amt="85000"/>
            <a:extLst>
              <a:ext uri="{28A0092B-C50C-407E-A947-70E740481C1C}">
                <a14:useLocalDpi xmlns:a14="http://schemas.microsoft.com/office/drawing/2010/main"/>
              </a:ext>
            </a:extLst>
          </a:blip>
          <a:srcRect/>
          <a:stretch/>
        </p:blipFill>
        <p:spPr>
          <a:xfrm>
            <a:off x="-104328" y="-3562"/>
            <a:ext cx="12237005" cy="6857990"/>
          </a:xfrm>
          <a:prstGeom prst="rect">
            <a:avLst/>
          </a:prstGeom>
        </p:spPr>
      </p:pic>
      <p:pic>
        <p:nvPicPr>
          <p:cNvPr id="22" name="Picture 17">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mt="39000"/>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3B08E9D-DC4A-D7B1-368F-CD19DDDECD67}"/>
              </a:ext>
            </a:extLst>
          </p:cNvPr>
          <p:cNvSpPr>
            <a:spLocks noGrp="1"/>
          </p:cNvSpPr>
          <p:nvPr>
            <p:ph type="title"/>
          </p:nvPr>
        </p:nvSpPr>
        <p:spPr>
          <a:xfrm>
            <a:off x="685801" y="609600"/>
            <a:ext cx="10131425" cy="1456267"/>
          </a:xfrm>
        </p:spPr>
        <p:txBody>
          <a:bodyPr vert="horz" lIns="91440" tIns="45720" rIns="91440" bIns="45720" rtlCol="0" anchor="ctr">
            <a:normAutofit/>
          </a:bodyPr>
          <a:lstStyle/>
          <a:p>
            <a:r>
              <a:rPr lang="en-US" sz="4000" b="1" dirty="0">
                <a:solidFill>
                  <a:schemeClr val="accent3"/>
                </a:solidFill>
              </a:rPr>
              <a:t>THAT’S HOW WE LANDED ON THESE</a:t>
            </a:r>
          </a:p>
        </p:txBody>
      </p:sp>
      <p:graphicFrame>
        <p:nvGraphicFramePr>
          <p:cNvPr id="6" name="Table 6">
            <a:extLst>
              <a:ext uri="{FF2B5EF4-FFF2-40B4-BE49-F238E27FC236}">
                <a16:creationId xmlns:a16="http://schemas.microsoft.com/office/drawing/2014/main" id="{D01D2366-BAF8-3419-BA6B-EFF52880F160}"/>
              </a:ext>
            </a:extLst>
          </p:cNvPr>
          <p:cNvGraphicFramePr>
            <a:graphicFrameLocks noGrp="1"/>
          </p:cNvGraphicFramePr>
          <p:nvPr>
            <p:extLst>
              <p:ext uri="{D42A27DB-BD31-4B8C-83A1-F6EECF244321}">
                <p14:modId xmlns:p14="http://schemas.microsoft.com/office/powerpoint/2010/main" val="112737185"/>
              </p:ext>
            </p:extLst>
          </p:nvPr>
        </p:nvGraphicFramePr>
        <p:xfrm>
          <a:off x="712789" y="2061067"/>
          <a:ext cx="5038724" cy="4187333"/>
        </p:xfrm>
        <a:graphic>
          <a:graphicData uri="http://schemas.openxmlformats.org/drawingml/2006/table">
            <a:tbl>
              <a:tblPr firstRow="1" bandRow="1">
                <a:tableStyleId>{F5AB1C69-6EDB-4FF4-983F-18BD219EF322}</a:tableStyleId>
              </a:tblPr>
              <a:tblGrid>
                <a:gridCol w="5038724">
                  <a:extLst>
                    <a:ext uri="{9D8B030D-6E8A-4147-A177-3AD203B41FA5}">
                      <a16:colId xmlns:a16="http://schemas.microsoft.com/office/drawing/2014/main" val="981677993"/>
                    </a:ext>
                  </a:extLst>
                </a:gridCol>
              </a:tblGrid>
              <a:tr h="513847">
                <a:tc>
                  <a:txBody>
                    <a:bodyPr/>
                    <a:lstStyle/>
                    <a:p>
                      <a:r>
                        <a:rPr lang="en-NZ" b="1" dirty="0"/>
                        <a:t>Strategic objectives</a:t>
                      </a:r>
                      <a:r>
                        <a:rPr lang="en-NZ" dirty="0"/>
                        <a:t>: The future system will be…</a:t>
                      </a:r>
                    </a:p>
                  </a:txBody>
                  <a:tcPr/>
                </a:tc>
                <a:extLst>
                  <a:ext uri="{0D108BD9-81ED-4DB2-BD59-A6C34878D82A}">
                    <a16:rowId xmlns:a16="http://schemas.microsoft.com/office/drawing/2014/main" val="3204581348"/>
                  </a:ext>
                </a:extLst>
              </a:tr>
              <a:tr h="351235">
                <a:tc>
                  <a:txBody>
                    <a:bodyPr/>
                    <a:lstStyle/>
                    <a:p>
                      <a:r>
                        <a:rPr lang="en-NZ" dirty="0"/>
                        <a:t>Safe</a:t>
                      </a:r>
                    </a:p>
                  </a:txBody>
                  <a:tcPr/>
                </a:tc>
                <a:extLst>
                  <a:ext uri="{0D108BD9-81ED-4DB2-BD59-A6C34878D82A}">
                    <a16:rowId xmlns:a16="http://schemas.microsoft.com/office/drawing/2014/main" val="907678839"/>
                  </a:ext>
                </a:extLst>
              </a:tr>
              <a:tr h="356950">
                <a:tc>
                  <a:txBody>
                    <a:bodyPr/>
                    <a:lstStyle/>
                    <a:p>
                      <a:r>
                        <a:rPr lang="en-NZ" dirty="0"/>
                        <a:t>Unified and collectively accountable</a:t>
                      </a:r>
                    </a:p>
                  </a:txBody>
                  <a:tcPr/>
                </a:tc>
                <a:extLst>
                  <a:ext uri="{0D108BD9-81ED-4DB2-BD59-A6C34878D82A}">
                    <a16:rowId xmlns:a16="http://schemas.microsoft.com/office/drawing/2014/main" val="949850756"/>
                  </a:ext>
                </a:extLst>
              </a:tr>
              <a:tr h="181690">
                <a:tc>
                  <a:txBody>
                    <a:bodyPr/>
                    <a:lstStyle/>
                    <a:p>
                      <a:r>
                        <a:rPr lang="en-NZ" dirty="0"/>
                        <a:t>Capable and resourced</a:t>
                      </a:r>
                    </a:p>
                  </a:txBody>
                  <a:tcPr/>
                </a:tc>
                <a:extLst>
                  <a:ext uri="{0D108BD9-81ED-4DB2-BD59-A6C34878D82A}">
                    <a16:rowId xmlns:a16="http://schemas.microsoft.com/office/drawing/2014/main" val="258070244"/>
                  </a:ext>
                </a:extLst>
              </a:tr>
              <a:tr h="309325">
                <a:tc>
                  <a:txBody>
                    <a:bodyPr/>
                    <a:lstStyle/>
                    <a:p>
                      <a:r>
                        <a:rPr lang="en-NZ" dirty="0"/>
                        <a:t>Efficient</a:t>
                      </a:r>
                    </a:p>
                  </a:txBody>
                  <a:tcPr/>
                </a:tc>
                <a:extLst>
                  <a:ext uri="{0D108BD9-81ED-4DB2-BD59-A6C34878D82A}">
                    <a16:rowId xmlns:a16="http://schemas.microsoft.com/office/drawing/2014/main" val="1309937136"/>
                  </a:ext>
                </a:extLst>
              </a:tr>
              <a:tr h="315040">
                <a:tc>
                  <a:txBody>
                    <a:bodyPr/>
                    <a:lstStyle/>
                    <a:p>
                      <a:r>
                        <a:rPr lang="en-NZ" dirty="0"/>
                        <a:t>Open, integrated and accessible</a:t>
                      </a:r>
                    </a:p>
                  </a:txBody>
                  <a:tcPr/>
                </a:tc>
                <a:extLst>
                  <a:ext uri="{0D108BD9-81ED-4DB2-BD59-A6C34878D82A}">
                    <a16:rowId xmlns:a16="http://schemas.microsoft.com/office/drawing/2014/main" val="855894914"/>
                  </a:ext>
                </a:extLst>
              </a:tr>
              <a:tr h="381646">
                <a:tc>
                  <a:txBody>
                    <a:bodyPr/>
                    <a:lstStyle/>
                    <a:p>
                      <a:r>
                        <a:rPr lang="en-NZ" dirty="0"/>
                        <a:t>Financially sustainable</a:t>
                      </a:r>
                    </a:p>
                  </a:txBody>
                  <a:tcPr/>
                </a:tc>
                <a:extLst>
                  <a:ext uri="{0D108BD9-81ED-4DB2-BD59-A6C34878D82A}">
                    <a16:rowId xmlns:a16="http://schemas.microsoft.com/office/drawing/2014/main" val="3995284584"/>
                  </a:ext>
                </a:extLst>
              </a:tr>
              <a:tr h="304800">
                <a:tc>
                  <a:txBody>
                    <a:bodyPr/>
                    <a:lstStyle/>
                    <a:p>
                      <a:r>
                        <a:rPr lang="en-NZ" dirty="0"/>
                        <a:t>Environmentally sustainable</a:t>
                      </a:r>
                    </a:p>
                  </a:txBody>
                  <a:tcPr/>
                </a:tc>
                <a:extLst>
                  <a:ext uri="{0D108BD9-81ED-4DB2-BD59-A6C34878D82A}">
                    <a16:rowId xmlns:a16="http://schemas.microsoft.com/office/drawing/2014/main" val="4271035642"/>
                  </a:ext>
                </a:extLst>
              </a:tr>
              <a:tr h="304800">
                <a:tc>
                  <a:txBody>
                    <a:bodyPr/>
                    <a:lstStyle/>
                    <a:p>
                      <a:r>
                        <a:rPr lang="en-NZ" dirty="0"/>
                        <a:t>Adaptive and innovative</a:t>
                      </a:r>
                    </a:p>
                  </a:txBody>
                  <a:tcPr/>
                </a:tc>
                <a:extLst>
                  <a:ext uri="{0D108BD9-81ED-4DB2-BD59-A6C34878D82A}">
                    <a16:rowId xmlns:a16="http://schemas.microsoft.com/office/drawing/2014/main" val="2239726389"/>
                  </a:ext>
                </a:extLst>
              </a:tr>
              <a:tr h="304800">
                <a:tc>
                  <a:txBody>
                    <a:bodyPr/>
                    <a:lstStyle/>
                    <a:p>
                      <a:r>
                        <a:rPr lang="en-NZ" dirty="0"/>
                        <a:t>Connected</a:t>
                      </a:r>
                    </a:p>
                  </a:txBody>
                  <a:tcPr/>
                </a:tc>
                <a:extLst>
                  <a:ext uri="{0D108BD9-81ED-4DB2-BD59-A6C34878D82A}">
                    <a16:rowId xmlns:a16="http://schemas.microsoft.com/office/drawing/2014/main" val="1977747782"/>
                  </a:ext>
                </a:extLst>
              </a:tr>
              <a:tr h="304800">
                <a:tc>
                  <a:txBody>
                    <a:bodyPr/>
                    <a:lstStyle/>
                    <a:p>
                      <a:r>
                        <a:rPr lang="en-NZ" dirty="0"/>
                        <a:t>Secure and resilient</a:t>
                      </a:r>
                    </a:p>
                  </a:txBody>
                  <a:tcPr/>
                </a:tc>
                <a:extLst>
                  <a:ext uri="{0D108BD9-81ED-4DB2-BD59-A6C34878D82A}">
                    <a16:rowId xmlns:a16="http://schemas.microsoft.com/office/drawing/2014/main" val="1976166686"/>
                  </a:ext>
                </a:extLst>
              </a:tr>
            </a:tbl>
          </a:graphicData>
        </a:graphic>
      </p:graphicFrame>
      <p:graphicFrame>
        <p:nvGraphicFramePr>
          <p:cNvPr id="11" name="Table 6">
            <a:extLst>
              <a:ext uri="{FF2B5EF4-FFF2-40B4-BE49-F238E27FC236}">
                <a16:creationId xmlns:a16="http://schemas.microsoft.com/office/drawing/2014/main" id="{7C1C683A-BD2D-B038-7C36-EA64ED62DEC3}"/>
              </a:ext>
            </a:extLst>
          </p:cNvPr>
          <p:cNvGraphicFramePr>
            <a:graphicFrameLocks noGrp="1"/>
          </p:cNvGraphicFramePr>
          <p:nvPr>
            <p:extLst>
              <p:ext uri="{D42A27DB-BD31-4B8C-83A1-F6EECF244321}">
                <p14:modId xmlns:p14="http://schemas.microsoft.com/office/powerpoint/2010/main" val="3842213005"/>
              </p:ext>
            </p:extLst>
          </p:nvPr>
        </p:nvGraphicFramePr>
        <p:xfrm>
          <a:off x="6440487" y="3397874"/>
          <a:ext cx="5038724" cy="2850526"/>
        </p:xfrm>
        <a:graphic>
          <a:graphicData uri="http://schemas.openxmlformats.org/drawingml/2006/table">
            <a:tbl>
              <a:tblPr firstRow="1" bandRow="1">
                <a:tableStyleId>{F5AB1C69-6EDB-4FF4-983F-18BD219EF322}</a:tableStyleId>
              </a:tblPr>
              <a:tblGrid>
                <a:gridCol w="5038724">
                  <a:extLst>
                    <a:ext uri="{9D8B030D-6E8A-4147-A177-3AD203B41FA5}">
                      <a16:colId xmlns:a16="http://schemas.microsoft.com/office/drawing/2014/main" val="981677993"/>
                    </a:ext>
                  </a:extLst>
                </a:gridCol>
              </a:tblGrid>
              <a:tr h="513847">
                <a:tc>
                  <a:txBody>
                    <a:bodyPr/>
                    <a:lstStyle/>
                    <a:p>
                      <a:r>
                        <a:rPr lang="en-NZ" dirty="0"/>
                        <a:t>Guiding principles: Design of system settings will be guided by…</a:t>
                      </a:r>
                    </a:p>
                  </a:txBody>
                  <a:tcPr/>
                </a:tc>
                <a:extLst>
                  <a:ext uri="{0D108BD9-81ED-4DB2-BD59-A6C34878D82A}">
                    <a16:rowId xmlns:a16="http://schemas.microsoft.com/office/drawing/2014/main" val="3204581348"/>
                  </a:ext>
                </a:extLst>
              </a:tr>
              <a:tr h="315040">
                <a:tc>
                  <a:txBody>
                    <a:bodyPr/>
                    <a:lstStyle/>
                    <a:p>
                      <a:r>
                        <a:rPr lang="en-NZ" dirty="0"/>
                        <a:t>Stewardship</a:t>
                      </a:r>
                    </a:p>
                  </a:txBody>
                  <a:tcPr/>
                </a:tc>
                <a:extLst>
                  <a:ext uri="{0D108BD9-81ED-4DB2-BD59-A6C34878D82A}">
                    <a16:rowId xmlns:a16="http://schemas.microsoft.com/office/drawing/2014/main" val="855894914"/>
                  </a:ext>
                </a:extLst>
              </a:tr>
              <a:tr h="381646">
                <a:tc>
                  <a:txBody>
                    <a:bodyPr/>
                    <a:lstStyle/>
                    <a:p>
                      <a:r>
                        <a:rPr lang="en-NZ" dirty="0"/>
                        <a:t>System thinking</a:t>
                      </a:r>
                    </a:p>
                  </a:txBody>
                  <a:tcPr/>
                </a:tc>
                <a:extLst>
                  <a:ext uri="{0D108BD9-81ED-4DB2-BD59-A6C34878D82A}">
                    <a16:rowId xmlns:a16="http://schemas.microsoft.com/office/drawing/2014/main" val="3995284584"/>
                  </a:ext>
                </a:extLst>
              </a:tr>
              <a:tr h="304800">
                <a:tc>
                  <a:txBody>
                    <a:bodyPr/>
                    <a:lstStyle/>
                    <a:p>
                      <a:r>
                        <a:rPr lang="en-NZ" dirty="0"/>
                        <a:t>Equity</a:t>
                      </a:r>
                    </a:p>
                  </a:txBody>
                  <a:tcPr/>
                </a:tc>
                <a:extLst>
                  <a:ext uri="{0D108BD9-81ED-4DB2-BD59-A6C34878D82A}">
                    <a16:rowId xmlns:a16="http://schemas.microsoft.com/office/drawing/2014/main" val="4271035642"/>
                  </a:ext>
                </a:extLst>
              </a:tr>
              <a:tr h="304800">
                <a:tc>
                  <a:txBody>
                    <a:bodyPr/>
                    <a:lstStyle/>
                    <a:p>
                      <a:r>
                        <a:rPr lang="en-NZ" dirty="0"/>
                        <a:t>Partnership with Māori</a:t>
                      </a:r>
                    </a:p>
                  </a:txBody>
                  <a:tcPr/>
                </a:tc>
                <a:extLst>
                  <a:ext uri="{0D108BD9-81ED-4DB2-BD59-A6C34878D82A}">
                    <a16:rowId xmlns:a16="http://schemas.microsoft.com/office/drawing/2014/main" val="2239726389"/>
                  </a:ext>
                </a:extLst>
              </a:tr>
              <a:tr h="304800">
                <a:tc>
                  <a:txBody>
                    <a:bodyPr/>
                    <a:lstStyle/>
                    <a:p>
                      <a:r>
                        <a:rPr lang="en-NZ" dirty="0"/>
                        <a:t>Transparency</a:t>
                      </a:r>
                    </a:p>
                  </a:txBody>
                  <a:tcPr/>
                </a:tc>
                <a:extLst>
                  <a:ext uri="{0D108BD9-81ED-4DB2-BD59-A6C34878D82A}">
                    <a16:rowId xmlns:a16="http://schemas.microsoft.com/office/drawing/2014/main" val="1977747782"/>
                  </a:ext>
                </a:extLst>
              </a:tr>
              <a:tr h="304800">
                <a:tc>
                  <a:txBody>
                    <a:bodyPr/>
                    <a:lstStyle/>
                    <a:p>
                      <a:r>
                        <a:rPr lang="en-NZ" dirty="0"/>
                        <a:t>Interoperability and harmonisation</a:t>
                      </a:r>
                    </a:p>
                  </a:txBody>
                  <a:tcPr/>
                </a:tc>
                <a:extLst>
                  <a:ext uri="{0D108BD9-81ED-4DB2-BD59-A6C34878D82A}">
                    <a16:rowId xmlns:a16="http://schemas.microsoft.com/office/drawing/2014/main" val="1976166686"/>
                  </a:ext>
                </a:extLst>
              </a:tr>
            </a:tbl>
          </a:graphicData>
        </a:graphic>
      </p:graphicFrame>
    </p:spTree>
    <p:extLst>
      <p:ext uri="{BB962C8B-B14F-4D97-AF65-F5344CB8AC3E}">
        <p14:creationId xmlns:p14="http://schemas.microsoft.com/office/powerpoint/2010/main" val="301920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pic>
        <p:nvPicPr>
          <p:cNvPr id="5" name="Content Placeholder 4" descr="Gear with compass turning gears without">
            <a:extLst>
              <a:ext uri="{FF2B5EF4-FFF2-40B4-BE49-F238E27FC236}">
                <a16:creationId xmlns:a16="http://schemas.microsoft.com/office/drawing/2014/main" id="{D7CA9D50-2585-8EEE-00E4-CD2CBF438E00}"/>
              </a:ext>
            </a:extLst>
          </p:cNvPr>
          <p:cNvPicPr>
            <a:picLocks noGrp="1" noChangeAspect="1"/>
          </p:cNvPicPr>
          <p:nvPr>
            <p:ph idx="4294967295"/>
          </p:nvPr>
        </p:nvPicPr>
        <p:blipFill rotWithShape="1">
          <a:blip r:embed="rId5" cstate="email">
            <a:extLst>
              <a:ext uri="{28A0092B-C50C-407E-A947-70E740481C1C}">
                <a14:useLocalDpi xmlns:a14="http://schemas.microsoft.com/office/drawing/2010/main"/>
              </a:ext>
            </a:extLst>
          </a:blip>
          <a:srcRect/>
          <a:stretch/>
        </p:blipFill>
        <p:spPr>
          <a:xfrm>
            <a:off x="-3155" y="-20095"/>
            <a:ext cx="12191980" cy="6857990"/>
          </a:xfrm>
          <a:prstGeom prst="rect">
            <a:avLst/>
          </a:prstGeom>
        </p:spPr>
      </p:pic>
      <p:pic>
        <p:nvPicPr>
          <p:cNvPr id="12" name="Picture 11">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4"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9D5E4DF2-AE44-9721-EFCA-0FECE75DFF0B}"/>
              </a:ext>
            </a:extLst>
          </p:cNvPr>
          <p:cNvSpPr>
            <a:spLocks noGrp="1"/>
          </p:cNvSpPr>
          <p:nvPr>
            <p:ph type="title" idx="4294967295"/>
          </p:nvPr>
        </p:nvSpPr>
        <p:spPr>
          <a:xfrm>
            <a:off x="1505327" y="2942572"/>
            <a:ext cx="9437159" cy="1227667"/>
          </a:xfrm>
        </p:spPr>
        <p:txBody>
          <a:bodyPr vert="horz" lIns="91440" tIns="45720" rIns="91440" bIns="45720" rtlCol="0" anchor="ctr">
            <a:normAutofit fontScale="90000"/>
          </a:bodyPr>
          <a:lstStyle/>
          <a:p>
            <a:r>
              <a:rPr lang="en-US" dirty="0"/>
              <a:t>PHASE Two recommendations for system settings will be assessed Against these high-level OBJECTIVES and principles </a:t>
            </a:r>
          </a:p>
        </p:txBody>
      </p:sp>
    </p:spTree>
    <p:extLst>
      <p:ext uri="{BB962C8B-B14F-4D97-AF65-F5344CB8AC3E}">
        <p14:creationId xmlns:p14="http://schemas.microsoft.com/office/powerpoint/2010/main" val="108037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drawing a rocket on a concrete wall">
            <a:extLst>
              <a:ext uri="{FF2B5EF4-FFF2-40B4-BE49-F238E27FC236}">
                <a16:creationId xmlns:a16="http://schemas.microsoft.com/office/drawing/2014/main" id="{0D029B74-3D51-436C-B249-36E490F677C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52507" y="10"/>
            <a:ext cx="10286985" cy="6857990"/>
          </a:xfrm>
          <a:prstGeom prst="rect">
            <a:avLst/>
          </a:prstGeom>
        </p:spPr>
      </p:pic>
      <p:sp>
        <p:nvSpPr>
          <p:cNvPr id="8" name="Title 7">
            <a:extLst>
              <a:ext uri="{FF2B5EF4-FFF2-40B4-BE49-F238E27FC236}">
                <a16:creationId xmlns:a16="http://schemas.microsoft.com/office/drawing/2014/main" id="{E4A9AA48-58CE-45B7-A0FA-F3B21CDF01C7}"/>
              </a:ext>
            </a:extLst>
          </p:cNvPr>
          <p:cNvSpPr>
            <a:spLocks noGrp="1"/>
          </p:cNvSpPr>
          <p:nvPr>
            <p:ph type="title"/>
          </p:nvPr>
        </p:nvSpPr>
        <p:spPr>
          <a:xfrm>
            <a:off x="6493933" y="2019301"/>
            <a:ext cx="4513792" cy="2819398"/>
          </a:xfrm>
        </p:spPr>
        <p:txBody>
          <a:bodyPr vert="horz" lIns="91440" tIns="45720" rIns="91440" bIns="45720" rtlCol="0" anchor="b">
            <a:normAutofit/>
          </a:bodyPr>
          <a:lstStyle/>
          <a:p>
            <a:pPr algn="r"/>
            <a:r>
              <a:rPr lang="en-US" sz="4800" dirty="0">
                <a:solidFill>
                  <a:schemeClr val="bg1"/>
                </a:solidFill>
              </a:rPr>
              <a:t>Where to next for phase 2?</a:t>
            </a:r>
          </a:p>
        </p:txBody>
      </p:sp>
      <p:sp>
        <p:nvSpPr>
          <p:cNvPr id="7" name="Slide Number Placeholder 6" hidden="1">
            <a:extLst>
              <a:ext uri="{FF2B5EF4-FFF2-40B4-BE49-F238E27FC236}">
                <a16:creationId xmlns:a16="http://schemas.microsoft.com/office/drawing/2014/main" id="{253890CB-A4FA-4535-BAC5-DD0C6FD2A04D}"/>
              </a:ext>
            </a:extLst>
          </p:cNvPr>
          <p:cNvSpPr>
            <a:spLocks noGrp="1"/>
          </p:cNvSpPr>
          <p:nvPr>
            <p:ph type="sldNum" sz="quarter" idx="12"/>
          </p:nvPr>
        </p:nvSpPr>
        <p:spPr>
          <a:prstGeom prst="rect">
            <a:avLst/>
          </a:prstGeom>
        </p:spPr>
        <p:txBody>
          <a:bodyPr/>
          <a:lstStyle/>
          <a:p>
            <a:pPr>
              <a:spcAft>
                <a:spcPts val="600"/>
              </a:spcAft>
            </a:pPr>
            <a:fld id="{4FAB73BC-B049-4115-A692-8D63A059BFB8}" type="slidenum">
              <a:rPr lang="en-US" noProof="0" smtClean="0"/>
              <a:pPr>
                <a:spcAft>
                  <a:spcPts val="600"/>
                </a:spcAft>
              </a:pPr>
              <a:t>14</a:t>
            </a:fld>
            <a:endParaRPr lang="en-US" noProof="0" dirty="0"/>
          </a:p>
        </p:txBody>
      </p:sp>
    </p:spTree>
    <p:extLst>
      <p:ext uri="{BB962C8B-B14F-4D97-AF65-F5344CB8AC3E}">
        <p14:creationId xmlns:p14="http://schemas.microsoft.com/office/powerpoint/2010/main" val="404284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75C1-FDDA-4DBB-ACCD-C5D2D438F935}"/>
              </a:ext>
            </a:extLst>
          </p:cNvPr>
          <p:cNvSpPr>
            <a:spLocks noGrp="1"/>
          </p:cNvSpPr>
          <p:nvPr>
            <p:ph type="title"/>
          </p:nvPr>
        </p:nvSpPr>
        <p:spPr>
          <a:xfrm>
            <a:off x="630149" y="383535"/>
            <a:ext cx="10131425" cy="1057295"/>
          </a:xfrm>
        </p:spPr>
        <p:txBody>
          <a:bodyPr>
            <a:normAutofit/>
          </a:bodyPr>
          <a:lstStyle/>
          <a:p>
            <a:r>
              <a:rPr lang="en-NZ" sz="4000" b="1" dirty="0"/>
              <a:t>THESE ARE OUR KEY FOCUS AREAS FOR PHASE 2</a:t>
            </a:r>
          </a:p>
        </p:txBody>
      </p:sp>
      <p:graphicFrame>
        <p:nvGraphicFramePr>
          <p:cNvPr id="8" name="Table 8">
            <a:extLst>
              <a:ext uri="{FF2B5EF4-FFF2-40B4-BE49-F238E27FC236}">
                <a16:creationId xmlns:a16="http://schemas.microsoft.com/office/drawing/2014/main" id="{8CED8203-5C00-C624-2B08-7FCBDA1FA58C}"/>
              </a:ext>
            </a:extLst>
          </p:cNvPr>
          <p:cNvGraphicFramePr>
            <a:graphicFrameLocks noGrp="1"/>
          </p:cNvGraphicFramePr>
          <p:nvPr>
            <p:extLst>
              <p:ext uri="{D42A27DB-BD31-4B8C-83A1-F6EECF244321}">
                <p14:modId xmlns:p14="http://schemas.microsoft.com/office/powerpoint/2010/main" val="1594519171"/>
              </p:ext>
            </p:extLst>
          </p:nvPr>
        </p:nvGraphicFramePr>
        <p:xfrm>
          <a:off x="1450172" y="3429000"/>
          <a:ext cx="9291642" cy="1737360"/>
        </p:xfrm>
        <a:graphic>
          <a:graphicData uri="http://schemas.openxmlformats.org/drawingml/2006/table">
            <a:tbl>
              <a:tblPr bandRow="1">
                <a:tableStyleId>{5C22544A-7EE6-4342-B048-85BDC9FD1C3A}</a:tableStyleId>
              </a:tblPr>
              <a:tblGrid>
                <a:gridCol w="4645821">
                  <a:extLst>
                    <a:ext uri="{9D8B030D-6E8A-4147-A177-3AD203B41FA5}">
                      <a16:colId xmlns:a16="http://schemas.microsoft.com/office/drawing/2014/main" val="3297688729"/>
                    </a:ext>
                  </a:extLst>
                </a:gridCol>
                <a:gridCol w="4645821">
                  <a:extLst>
                    <a:ext uri="{9D8B030D-6E8A-4147-A177-3AD203B41FA5}">
                      <a16:colId xmlns:a16="http://schemas.microsoft.com/office/drawing/2014/main" val="1685784329"/>
                    </a:ext>
                  </a:extLst>
                </a:gridCol>
              </a:tblGrid>
              <a:tr h="370840">
                <a:tc>
                  <a:txBody>
                    <a:bodyPr/>
                    <a:lstStyle/>
                    <a:p>
                      <a:r>
                        <a:rPr lang="en-NZ" sz="3200" dirty="0">
                          <a:solidFill>
                            <a:schemeClr val="accent3"/>
                          </a:solidFill>
                        </a:rPr>
                        <a:t>System leadership</a:t>
                      </a:r>
                    </a:p>
                  </a:txBody>
                  <a:tcPr/>
                </a:tc>
                <a:tc>
                  <a:txBody>
                    <a:bodyPr/>
                    <a:lstStyle/>
                    <a:p>
                      <a:r>
                        <a:rPr lang="en-NZ" sz="3200" dirty="0">
                          <a:solidFill>
                            <a:schemeClr val="accent3"/>
                          </a:solidFill>
                        </a:rPr>
                        <a:t>Workforce capability</a:t>
                      </a:r>
                    </a:p>
                  </a:txBody>
                  <a:tcPr/>
                </a:tc>
                <a:extLst>
                  <a:ext uri="{0D108BD9-81ED-4DB2-BD59-A6C34878D82A}">
                    <a16:rowId xmlns:a16="http://schemas.microsoft.com/office/drawing/2014/main" val="186864197"/>
                  </a:ext>
                </a:extLst>
              </a:tr>
              <a:tr h="370840">
                <a:tc>
                  <a:txBody>
                    <a:bodyPr/>
                    <a:lstStyle/>
                    <a:p>
                      <a:r>
                        <a:rPr lang="en-NZ" sz="3200" dirty="0">
                          <a:solidFill>
                            <a:schemeClr val="accent3"/>
                          </a:solidFill>
                        </a:rPr>
                        <a:t>National interest</a:t>
                      </a:r>
                    </a:p>
                  </a:txBody>
                  <a:tcPr/>
                </a:tc>
                <a:tc>
                  <a:txBody>
                    <a:bodyPr/>
                    <a:lstStyle/>
                    <a:p>
                      <a:r>
                        <a:rPr lang="en-NZ" sz="3200" dirty="0">
                          <a:solidFill>
                            <a:schemeClr val="accent3"/>
                          </a:solidFill>
                        </a:rPr>
                        <a:t>Te ao Māori</a:t>
                      </a:r>
                    </a:p>
                  </a:txBody>
                  <a:tcPr/>
                </a:tc>
                <a:extLst>
                  <a:ext uri="{0D108BD9-81ED-4DB2-BD59-A6C34878D82A}">
                    <a16:rowId xmlns:a16="http://schemas.microsoft.com/office/drawing/2014/main" val="3384485918"/>
                  </a:ext>
                </a:extLst>
              </a:tr>
              <a:tr h="370840">
                <a:tc>
                  <a:txBody>
                    <a:bodyPr/>
                    <a:lstStyle/>
                    <a:p>
                      <a:r>
                        <a:rPr lang="en-NZ" sz="3200" dirty="0">
                          <a:solidFill>
                            <a:schemeClr val="accent3"/>
                          </a:solidFill>
                        </a:rPr>
                        <a:t>Regulatory agility</a:t>
                      </a:r>
                    </a:p>
                  </a:txBody>
                  <a:tcPr/>
                </a:tc>
                <a:tc>
                  <a:txBody>
                    <a:bodyPr/>
                    <a:lstStyle/>
                    <a:p>
                      <a:r>
                        <a:rPr lang="en-NZ" sz="3200" dirty="0">
                          <a:solidFill>
                            <a:schemeClr val="accent3"/>
                          </a:solidFill>
                        </a:rPr>
                        <a:t>Funding and investment</a:t>
                      </a:r>
                    </a:p>
                  </a:txBody>
                  <a:tcPr/>
                </a:tc>
                <a:extLst>
                  <a:ext uri="{0D108BD9-81ED-4DB2-BD59-A6C34878D82A}">
                    <a16:rowId xmlns:a16="http://schemas.microsoft.com/office/drawing/2014/main" val="4006839965"/>
                  </a:ext>
                </a:extLst>
              </a:tr>
            </a:tbl>
          </a:graphicData>
        </a:graphic>
      </p:graphicFrame>
      <p:sp>
        <p:nvSpPr>
          <p:cNvPr id="9" name="Right Brace 8">
            <a:extLst>
              <a:ext uri="{FF2B5EF4-FFF2-40B4-BE49-F238E27FC236}">
                <a16:creationId xmlns:a16="http://schemas.microsoft.com/office/drawing/2014/main" id="{7EDA4F0C-5BB7-36F8-9649-15D25B6CB97B}"/>
              </a:ext>
            </a:extLst>
          </p:cNvPr>
          <p:cNvSpPr/>
          <p:nvPr/>
        </p:nvSpPr>
        <p:spPr>
          <a:xfrm rot="16200000">
            <a:off x="5786430" y="112557"/>
            <a:ext cx="619125" cy="5562600"/>
          </a:xfrm>
          <a:prstGeom prst="rightBrace">
            <a:avLst>
              <a:gd name="adj1" fmla="val 8333"/>
              <a:gd name="adj2" fmla="val 49388"/>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0" name="TextBox 9">
            <a:extLst>
              <a:ext uri="{FF2B5EF4-FFF2-40B4-BE49-F238E27FC236}">
                <a16:creationId xmlns:a16="http://schemas.microsoft.com/office/drawing/2014/main" id="{7E2CB2E5-9251-69AE-5BFC-DEE47CE72201}"/>
              </a:ext>
            </a:extLst>
          </p:cNvPr>
          <p:cNvSpPr txBox="1"/>
          <p:nvPr/>
        </p:nvSpPr>
        <p:spPr>
          <a:xfrm>
            <a:off x="2410976" y="2061074"/>
            <a:ext cx="7370031" cy="523220"/>
          </a:xfrm>
          <a:prstGeom prst="rect">
            <a:avLst/>
          </a:prstGeom>
          <a:noFill/>
        </p:spPr>
        <p:txBody>
          <a:bodyPr wrap="none" rtlCol="0">
            <a:spAutoFit/>
          </a:bodyPr>
          <a:lstStyle/>
          <a:p>
            <a:r>
              <a:rPr lang="en-NZ" sz="2800" b="1" dirty="0">
                <a:solidFill>
                  <a:schemeClr val="accent3"/>
                </a:solidFill>
              </a:rPr>
              <a:t>INTERNATIONAL CONTEXT AND OPPORTUNITIES</a:t>
            </a:r>
          </a:p>
        </p:txBody>
      </p:sp>
      <p:sp>
        <p:nvSpPr>
          <p:cNvPr id="11" name="Plus Sign 10">
            <a:extLst>
              <a:ext uri="{FF2B5EF4-FFF2-40B4-BE49-F238E27FC236}">
                <a16:creationId xmlns:a16="http://schemas.microsoft.com/office/drawing/2014/main" id="{F5D213E8-0B97-B191-B7E6-465433C5D6B9}"/>
              </a:ext>
            </a:extLst>
          </p:cNvPr>
          <p:cNvSpPr/>
          <p:nvPr/>
        </p:nvSpPr>
        <p:spPr>
          <a:xfrm>
            <a:off x="5362575" y="3513483"/>
            <a:ext cx="426555" cy="457039"/>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Plus Sign 11">
            <a:extLst>
              <a:ext uri="{FF2B5EF4-FFF2-40B4-BE49-F238E27FC236}">
                <a16:creationId xmlns:a16="http://schemas.microsoft.com/office/drawing/2014/main" id="{885C3106-7CFF-A1D6-68DC-75CBAF85353D}"/>
              </a:ext>
            </a:extLst>
          </p:cNvPr>
          <p:cNvSpPr/>
          <p:nvPr/>
        </p:nvSpPr>
        <p:spPr>
          <a:xfrm>
            <a:off x="5362575" y="4150094"/>
            <a:ext cx="361950" cy="36195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Plus Sign 12">
            <a:extLst>
              <a:ext uri="{FF2B5EF4-FFF2-40B4-BE49-F238E27FC236}">
                <a16:creationId xmlns:a16="http://schemas.microsoft.com/office/drawing/2014/main" id="{C8C0660C-E919-0592-9FC0-6D4F71A5C9F0}"/>
              </a:ext>
            </a:extLst>
          </p:cNvPr>
          <p:cNvSpPr/>
          <p:nvPr/>
        </p:nvSpPr>
        <p:spPr>
          <a:xfrm>
            <a:off x="5362575" y="4737624"/>
            <a:ext cx="361950" cy="36195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TextBox 2">
            <a:extLst>
              <a:ext uri="{FF2B5EF4-FFF2-40B4-BE49-F238E27FC236}">
                <a16:creationId xmlns:a16="http://schemas.microsoft.com/office/drawing/2014/main" id="{C797A169-CEF2-520E-54D6-1A5E4751EBE3}"/>
              </a:ext>
            </a:extLst>
          </p:cNvPr>
          <p:cNvSpPr txBox="1"/>
          <p:nvPr/>
        </p:nvSpPr>
        <p:spPr>
          <a:xfrm>
            <a:off x="630149" y="1238611"/>
            <a:ext cx="6846976" cy="400110"/>
          </a:xfrm>
          <a:prstGeom prst="rect">
            <a:avLst/>
          </a:prstGeom>
          <a:noFill/>
        </p:spPr>
        <p:txBody>
          <a:bodyPr wrap="square" rtlCol="0">
            <a:spAutoFit/>
          </a:bodyPr>
          <a:lstStyle/>
          <a:p>
            <a:r>
              <a:rPr lang="en-NZ" sz="2000" dirty="0"/>
              <a:t>Opportunities to strengthen the system settings</a:t>
            </a:r>
          </a:p>
        </p:txBody>
      </p:sp>
    </p:spTree>
    <p:extLst>
      <p:ext uri="{BB962C8B-B14F-4D97-AF65-F5344CB8AC3E}">
        <p14:creationId xmlns:p14="http://schemas.microsoft.com/office/powerpoint/2010/main" val="18246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8033A-F81B-45A0-8756-B02E361C6FB5}"/>
              </a:ext>
            </a:extLst>
          </p:cNvPr>
          <p:cNvSpPr>
            <a:spLocks noGrp="1"/>
          </p:cNvSpPr>
          <p:nvPr>
            <p:ph type="title"/>
          </p:nvPr>
        </p:nvSpPr>
        <p:spPr>
          <a:xfrm>
            <a:off x="1054925" y="460128"/>
            <a:ext cx="10287000" cy="460375"/>
          </a:xfrm>
        </p:spPr>
        <p:txBody>
          <a:bodyPr>
            <a:noAutofit/>
          </a:bodyPr>
          <a:lstStyle/>
          <a:p>
            <a:pPr>
              <a:lnSpc>
                <a:spcPct val="100000"/>
              </a:lnSpc>
            </a:pPr>
            <a:r>
              <a:rPr lang="en-NZ" sz="4000" dirty="0">
                <a:latin typeface="Calibri Light" panose="020F0302020204030204" pitchFamily="34" charset="0"/>
                <a:cs typeface="Calibri Light" panose="020F0302020204030204" pitchFamily="34" charset="0"/>
              </a:rPr>
              <a:t>System leadership and Workforce</a:t>
            </a:r>
          </a:p>
        </p:txBody>
      </p:sp>
      <p:sp>
        <p:nvSpPr>
          <p:cNvPr id="3" name="Text Placeholder 2">
            <a:extLst>
              <a:ext uri="{FF2B5EF4-FFF2-40B4-BE49-F238E27FC236}">
                <a16:creationId xmlns:a16="http://schemas.microsoft.com/office/drawing/2014/main" id="{5044AF15-EC67-4235-A4CE-5EDA35E11109}"/>
              </a:ext>
            </a:extLst>
          </p:cNvPr>
          <p:cNvSpPr>
            <a:spLocks noGrp="1"/>
          </p:cNvSpPr>
          <p:nvPr>
            <p:ph type="body" sz="quarter" idx="13"/>
          </p:nvPr>
        </p:nvSpPr>
        <p:spPr>
          <a:xfrm>
            <a:off x="1054925" y="1745369"/>
            <a:ext cx="10287000" cy="4652503"/>
          </a:xfrm>
        </p:spPr>
        <p:txBody>
          <a:bodyPr>
            <a:normAutofit/>
          </a:bodyPr>
          <a:lstStyle/>
          <a:p>
            <a:r>
              <a:rPr lang="en-NZ" sz="2800" b="1" dirty="0">
                <a:solidFill>
                  <a:schemeClr val="accent1">
                    <a:lumMod val="75000"/>
                  </a:schemeClr>
                </a:solidFill>
                <a:latin typeface="Calibri" panose="020F0502020204030204" pitchFamily="34" charset="0"/>
                <a:cs typeface="Calibri" panose="020F0502020204030204" pitchFamily="34" charset="0"/>
              </a:rPr>
              <a:t>Different leadership attributes and workforce capabilities needed for the future</a:t>
            </a:r>
          </a:p>
          <a:p>
            <a:endParaRPr lang="en-NZ" sz="2800" b="1" dirty="0">
              <a:solidFill>
                <a:schemeClr val="accent1">
                  <a:lumMod val="75000"/>
                </a:schemeClr>
              </a:solidFill>
              <a:latin typeface="Calibri" panose="020F0502020204030204" pitchFamily="34" charset="0"/>
              <a:cs typeface="Calibri" panose="020F0502020204030204" pitchFamily="34" charset="0"/>
            </a:endParaRPr>
          </a:p>
          <a:p>
            <a:r>
              <a:rPr lang="en-NZ" sz="2800" b="1" dirty="0">
                <a:solidFill>
                  <a:schemeClr val="accent1">
                    <a:lumMod val="75000"/>
                  </a:schemeClr>
                </a:solidFill>
                <a:latin typeface="Calibri" panose="020F0502020204030204" pitchFamily="34" charset="0"/>
                <a:cs typeface="Calibri" panose="020F0502020204030204" pitchFamily="34" charset="0"/>
              </a:rPr>
              <a:t>System-wide stewardship and accountability </a:t>
            </a:r>
          </a:p>
          <a:p>
            <a:endParaRPr lang="en-NZ" sz="2800" b="1" dirty="0">
              <a:solidFill>
                <a:schemeClr val="accent1">
                  <a:lumMod val="75000"/>
                </a:schemeClr>
              </a:solidFill>
              <a:latin typeface="Calibri" panose="020F0502020204030204" pitchFamily="34" charset="0"/>
              <a:cs typeface="Calibri" panose="020F0502020204030204" pitchFamily="34" charset="0"/>
            </a:endParaRPr>
          </a:p>
          <a:p>
            <a:r>
              <a:rPr lang="en-NZ" sz="2800" b="1" dirty="0">
                <a:solidFill>
                  <a:schemeClr val="accent1">
                    <a:lumMod val="75000"/>
                  </a:schemeClr>
                </a:solidFill>
                <a:latin typeface="Calibri" panose="020F0502020204030204" pitchFamily="34" charset="0"/>
                <a:cs typeface="Calibri" panose="020F0502020204030204" pitchFamily="34" charset="0"/>
              </a:rPr>
              <a:t>Leading by doing – setting the tone for the wider workforce </a:t>
            </a:r>
          </a:p>
          <a:p>
            <a:endParaRPr lang="en-NZ" sz="2800" b="1" dirty="0">
              <a:solidFill>
                <a:schemeClr val="accent1">
                  <a:lumMod val="75000"/>
                </a:schemeClr>
              </a:solidFill>
              <a:latin typeface="Calibri" panose="020F0502020204030204" pitchFamily="34" charset="0"/>
              <a:cs typeface="Calibri" panose="020F0502020204030204" pitchFamily="34" charset="0"/>
            </a:endParaRPr>
          </a:p>
          <a:p>
            <a:r>
              <a:rPr lang="en-NZ" sz="2800" b="1" dirty="0">
                <a:solidFill>
                  <a:schemeClr val="accent1">
                    <a:lumMod val="75000"/>
                  </a:schemeClr>
                </a:solidFill>
                <a:latin typeface="Calibri" panose="020F0502020204030204" pitchFamily="34" charset="0"/>
                <a:cs typeface="Calibri" panose="020F0502020204030204" pitchFamily="34" charset="0"/>
              </a:rPr>
              <a:t>Creating the environment and culture for change </a:t>
            </a:r>
          </a:p>
        </p:txBody>
      </p:sp>
    </p:spTree>
    <p:extLst>
      <p:ext uri="{BB962C8B-B14F-4D97-AF65-F5344CB8AC3E}">
        <p14:creationId xmlns:p14="http://schemas.microsoft.com/office/powerpoint/2010/main" val="1607112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7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A424-7D9B-4B63-A061-2BDD3283C82C}"/>
              </a:ext>
            </a:extLst>
          </p:cNvPr>
          <p:cNvSpPr>
            <a:spLocks noGrp="1"/>
          </p:cNvSpPr>
          <p:nvPr>
            <p:ph type="title"/>
          </p:nvPr>
        </p:nvSpPr>
        <p:spPr/>
        <p:txBody>
          <a:bodyPr>
            <a:noAutofit/>
          </a:bodyPr>
          <a:lstStyle/>
          <a:p>
            <a:pPr>
              <a:lnSpc>
                <a:spcPct val="100000"/>
              </a:lnSpc>
            </a:pPr>
            <a:r>
              <a:rPr lang="en-NZ" sz="4000" dirty="0">
                <a:latin typeface="Calibri Light" panose="020F0302020204030204" pitchFamily="34" charset="0"/>
                <a:cs typeface="Calibri Light" panose="020F0302020204030204" pitchFamily="34" charset="0"/>
              </a:rPr>
              <a:t>NATIONAL INTEREST AND TE AO MāORI</a:t>
            </a:r>
          </a:p>
        </p:txBody>
      </p:sp>
      <p:sp>
        <p:nvSpPr>
          <p:cNvPr id="3" name="Text Placeholder 2">
            <a:extLst>
              <a:ext uri="{FF2B5EF4-FFF2-40B4-BE49-F238E27FC236}">
                <a16:creationId xmlns:a16="http://schemas.microsoft.com/office/drawing/2014/main" id="{B07805F9-20F2-41F7-BAB3-B09812B6BCF6}"/>
              </a:ext>
            </a:extLst>
          </p:cNvPr>
          <p:cNvSpPr>
            <a:spLocks noGrp="1"/>
          </p:cNvSpPr>
          <p:nvPr>
            <p:ph type="body" sz="quarter" idx="13"/>
          </p:nvPr>
        </p:nvSpPr>
        <p:spPr>
          <a:xfrm>
            <a:off x="1066800" y="1781174"/>
            <a:ext cx="10287000" cy="4616451"/>
          </a:xfrm>
        </p:spPr>
        <p:txBody>
          <a:bodyPr>
            <a:normAutofit/>
          </a:bodyPr>
          <a:lstStyle/>
          <a:p>
            <a:pPr>
              <a:lnSpc>
                <a:spcPct val="100000"/>
              </a:lnSpc>
            </a:pPr>
            <a:r>
              <a:rPr lang="en-NZ" sz="2800" b="1" dirty="0">
                <a:solidFill>
                  <a:schemeClr val="accent1">
                    <a:lumMod val="75000"/>
                  </a:schemeClr>
                </a:solidFill>
                <a:latin typeface="Calibri" panose="020F0502020204030204" pitchFamily="34" charset="0"/>
                <a:cs typeface="Calibri" panose="020F0502020204030204" pitchFamily="34" charset="0"/>
              </a:rPr>
              <a:t>Recognising the system as critical national infrastructure</a:t>
            </a:r>
          </a:p>
          <a:p>
            <a:pPr>
              <a:lnSpc>
                <a:spcPct val="100000"/>
              </a:lnSpc>
            </a:pPr>
            <a:endParaRPr lang="en-NZ" sz="2800" b="1" dirty="0">
              <a:solidFill>
                <a:schemeClr val="accent1">
                  <a:lumMod val="75000"/>
                </a:schemeClr>
              </a:solidFill>
              <a:latin typeface="Calibri" panose="020F0502020204030204" pitchFamily="34" charset="0"/>
              <a:cs typeface="Calibri" panose="020F0502020204030204" pitchFamily="34" charset="0"/>
            </a:endParaRPr>
          </a:p>
          <a:p>
            <a:pPr>
              <a:lnSpc>
                <a:spcPct val="100000"/>
              </a:lnSpc>
            </a:pPr>
            <a:r>
              <a:rPr lang="en-NZ" sz="2800" b="1" dirty="0">
                <a:solidFill>
                  <a:schemeClr val="accent1">
                    <a:lumMod val="75000"/>
                  </a:schemeClr>
                </a:solidFill>
                <a:latin typeface="Calibri" panose="020F0502020204030204" pitchFamily="34" charset="0"/>
                <a:cs typeface="Calibri" panose="020F0502020204030204" pitchFamily="34" charset="0"/>
              </a:rPr>
              <a:t>Defining and protecting minimum national infrastructure and level of service provision</a:t>
            </a:r>
          </a:p>
          <a:p>
            <a:pPr>
              <a:lnSpc>
                <a:spcPct val="100000"/>
              </a:lnSpc>
            </a:pPr>
            <a:endParaRPr lang="en-NZ" sz="2800" dirty="0">
              <a:solidFill>
                <a:schemeClr val="accent1">
                  <a:lumMod val="75000"/>
                </a:schemeClr>
              </a:solidFill>
              <a:latin typeface="Calibri" panose="020F0502020204030204" pitchFamily="34" charset="0"/>
              <a:cs typeface="Calibri" panose="020F0502020204030204" pitchFamily="34" charset="0"/>
            </a:endParaRPr>
          </a:p>
          <a:p>
            <a:pPr>
              <a:lnSpc>
                <a:spcPct val="100000"/>
              </a:lnSpc>
            </a:pPr>
            <a:r>
              <a:rPr lang="en-NZ" sz="2800" b="1" dirty="0">
                <a:solidFill>
                  <a:schemeClr val="accent1">
                    <a:lumMod val="75000"/>
                  </a:schemeClr>
                </a:solidFill>
                <a:latin typeface="Calibri" panose="020F0502020204030204" pitchFamily="34" charset="0"/>
                <a:cs typeface="Calibri" panose="020F0502020204030204" pitchFamily="34" charset="0"/>
              </a:rPr>
              <a:t>Integrating te ao Māori values and perspectives</a:t>
            </a:r>
          </a:p>
          <a:p>
            <a:pPr>
              <a:lnSpc>
                <a:spcPct val="100000"/>
              </a:lnSpc>
            </a:pPr>
            <a:endParaRPr lang="en-NZ" sz="2800" dirty="0">
              <a:solidFill>
                <a:schemeClr val="accent1">
                  <a:lumMod val="75000"/>
                </a:schemeClr>
              </a:solidFill>
              <a:latin typeface="Calibri" panose="020F0502020204030204" pitchFamily="34" charset="0"/>
              <a:cs typeface="Calibri" panose="020F0502020204030204" pitchFamily="34" charset="0"/>
            </a:endParaRPr>
          </a:p>
          <a:p>
            <a:pPr>
              <a:lnSpc>
                <a:spcPct val="100000"/>
              </a:lnSpc>
            </a:pPr>
            <a:r>
              <a:rPr lang="en-NZ" sz="2800" b="1" dirty="0">
                <a:solidFill>
                  <a:schemeClr val="accent1">
                    <a:lumMod val="75000"/>
                  </a:schemeClr>
                </a:solidFill>
                <a:latin typeface="Calibri" panose="020F0502020204030204" pitchFamily="34" charset="0"/>
                <a:cs typeface="Calibri" panose="020F0502020204030204" pitchFamily="34" charset="0"/>
              </a:rPr>
              <a:t>Articulating the national benefits story</a:t>
            </a:r>
            <a:endParaRPr lang="en-NZ" sz="2800" dirty="0">
              <a:solidFill>
                <a:schemeClr val="accent1">
                  <a:lumMod val="75000"/>
                </a:schemeClr>
              </a:solidFill>
            </a:endParaRPr>
          </a:p>
          <a:p>
            <a:endParaRPr lang="en-NZ" sz="2800" dirty="0">
              <a:solidFill>
                <a:schemeClr val="accent1">
                  <a:lumMod val="75000"/>
                </a:schemeClr>
              </a:solidFill>
            </a:endParaRPr>
          </a:p>
          <a:p>
            <a:endParaRPr lang="en-NZ" sz="2800" dirty="0">
              <a:solidFill>
                <a:schemeClr val="accent1">
                  <a:lumMod val="75000"/>
                </a:schemeClr>
              </a:solidFill>
            </a:endParaRPr>
          </a:p>
          <a:p>
            <a:endParaRPr lang="en-NZ" sz="2800" b="1" dirty="0">
              <a:solidFill>
                <a:schemeClr val="accent1">
                  <a:lumMod val="75000"/>
                </a:schemeClr>
              </a:solidFill>
            </a:endParaRPr>
          </a:p>
          <a:p>
            <a:endParaRPr lang="en-NZ" sz="2800" b="1" dirty="0">
              <a:solidFill>
                <a:schemeClr val="accent1">
                  <a:lumMod val="75000"/>
                </a:schemeClr>
              </a:solidFill>
            </a:endParaRPr>
          </a:p>
          <a:p>
            <a:endParaRPr lang="en-NZ" sz="2000" dirty="0"/>
          </a:p>
          <a:p>
            <a:pPr marL="0" indent="0">
              <a:buNone/>
            </a:pPr>
            <a:endParaRPr lang="en-NZ" sz="2000" i="1" dirty="0"/>
          </a:p>
          <a:p>
            <a:endParaRPr lang="en-NZ" sz="2000" i="1" dirty="0"/>
          </a:p>
          <a:p>
            <a:endParaRPr lang="en-NZ" sz="2000" i="1" dirty="0"/>
          </a:p>
          <a:p>
            <a:pPr marL="0" indent="0">
              <a:buNone/>
            </a:pPr>
            <a:endParaRPr lang="en-NZ" sz="2000" dirty="0"/>
          </a:p>
        </p:txBody>
      </p:sp>
    </p:spTree>
    <p:extLst>
      <p:ext uri="{BB962C8B-B14F-4D97-AF65-F5344CB8AC3E}">
        <p14:creationId xmlns:p14="http://schemas.microsoft.com/office/powerpoint/2010/main" val="138722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7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437D-C5B5-410F-99D9-7313BF074610}"/>
              </a:ext>
            </a:extLst>
          </p:cNvPr>
          <p:cNvSpPr>
            <a:spLocks noGrp="1"/>
          </p:cNvSpPr>
          <p:nvPr>
            <p:ph type="title"/>
          </p:nvPr>
        </p:nvSpPr>
        <p:spPr/>
        <p:txBody>
          <a:bodyPr>
            <a:noAutofit/>
          </a:bodyPr>
          <a:lstStyle/>
          <a:p>
            <a:pPr>
              <a:lnSpc>
                <a:spcPct val="100000"/>
              </a:lnSpc>
            </a:pPr>
            <a:r>
              <a:rPr lang="en-NZ" sz="4000" dirty="0">
                <a:latin typeface="Calibri Light" panose="020F0302020204030204" pitchFamily="34" charset="0"/>
                <a:cs typeface="Calibri Light" panose="020F0302020204030204" pitchFamily="34" charset="0"/>
              </a:rPr>
              <a:t>REGULATORY AGILITY AND FUNDING</a:t>
            </a:r>
          </a:p>
        </p:txBody>
      </p:sp>
      <p:sp>
        <p:nvSpPr>
          <p:cNvPr id="3" name="Text Placeholder 2">
            <a:extLst>
              <a:ext uri="{FF2B5EF4-FFF2-40B4-BE49-F238E27FC236}">
                <a16:creationId xmlns:a16="http://schemas.microsoft.com/office/drawing/2014/main" id="{8174F571-DAC3-4177-8DD2-061C0E895440}"/>
              </a:ext>
            </a:extLst>
          </p:cNvPr>
          <p:cNvSpPr>
            <a:spLocks noGrp="1"/>
          </p:cNvSpPr>
          <p:nvPr>
            <p:ph type="body" sz="quarter" idx="13"/>
          </p:nvPr>
        </p:nvSpPr>
        <p:spPr>
          <a:xfrm>
            <a:off x="952500" y="1759227"/>
            <a:ext cx="10287000" cy="4429126"/>
          </a:xfrm>
        </p:spPr>
        <p:txBody>
          <a:bodyPr>
            <a:normAutofit/>
          </a:bodyPr>
          <a:lstStyle/>
          <a:p>
            <a:r>
              <a:rPr lang="en-NZ" sz="2400" b="1" dirty="0">
                <a:solidFill>
                  <a:schemeClr val="accent1">
                    <a:lumMod val="75000"/>
                  </a:schemeClr>
                </a:solidFill>
                <a:latin typeface="Calibri" panose="020F0502020204030204" pitchFamily="34" charset="0"/>
                <a:cs typeface="Calibri" panose="020F0502020204030204" pitchFamily="34" charset="0"/>
              </a:rPr>
              <a:t>Boosting regulatory agility </a:t>
            </a:r>
            <a:r>
              <a:rPr lang="en-NZ" sz="2400" dirty="0">
                <a:solidFill>
                  <a:schemeClr val="accent1">
                    <a:lumMod val="75000"/>
                  </a:schemeClr>
                </a:solidFill>
                <a:latin typeface="Calibri" panose="020F0502020204030204" pitchFamily="34" charset="0"/>
                <a:cs typeface="Calibri" panose="020F0502020204030204" pitchFamily="34" charset="0"/>
              </a:rPr>
              <a:t>to move at the same pace as innovation, without compromising on safety</a:t>
            </a:r>
          </a:p>
          <a:p>
            <a:endParaRPr lang="en-NZ" sz="2400" b="1" dirty="0">
              <a:solidFill>
                <a:schemeClr val="accent1">
                  <a:lumMod val="75000"/>
                </a:schemeClr>
              </a:solidFill>
              <a:latin typeface="Calibri" panose="020F0502020204030204" pitchFamily="34" charset="0"/>
              <a:cs typeface="Calibri" panose="020F0502020204030204" pitchFamily="34" charset="0"/>
            </a:endParaRPr>
          </a:p>
          <a:p>
            <a:r>
              <a:rPr lang="en-NZ" sz="2400" b="1" dirty="0">
                <a:solidFill>
                  <a:schemeClr val="accent1">
                    <a:lumMod val="75000"/>
                  </a:schemeClr>
                </a:solidFill>
                <a:latin typeface="Calibri" panose="020F0502020204030204" pitchFamily="34" charset="0"/>
                <a:cs typeface="Calibri" panose="020F0502020204030204" pitchFamily="34" charset="0"/>
              </a:rPr>
              <a:t>Regulatory reliance and recognition </a:t>
            </a:r>
            <a:r>
              <a:rPr lang="en-NZ" sz="2400" dirty="0">
                <a:solidFill>
                  <a:schemeClr val="accent1">
                    <a:lumMod val="75000"/>
                  </a:schemeClr>
                </a:solidFill>
                <a:latin typeface="Calibri" panose="020F0502020204030204" pitchFamily="34" charset="0"/>
                <a:cs typeface="Calibri" panose="020F0502020204030204" pitchFamily="34" charset="0"/>
              </a:rPr>
              <a:t>– leveraging international models and partnerships with other states who have greater resources</a:t>
            </a:r>
          </a:p>
          <a:p>
            <a:endParaRPr lang="en-NZ" sz="2400" dirty="0">
              <a:solidFill>
                <a:schemeClr val="accent1">
                  <a:lumMod val="75000"/>
                </a:schemeClr>
              </a:solidFill>
              <a:latin typeface="Calibri" panose="020F0502020204030204" pitchFamily="34" charset="0"/>
              <a:cs typeface="Calibri" panose="020F0502020204030204" pitchFamily="34" charset="0"/>
            </a:endParaRPr>
          </a:p>
          <a:p>
            <a:r>
              <a:rPr lang="en-NZ" sz="2400" b="1" dirty="0">
                <a:solidFill>
                  <a:schemeClr val="accent1">
                    <a:lumMod val="75000"/>
                  </a:schemeClr>
                </a:solidFill>
                <a:latin typeface="Calibri" panose="020F0502020204030204" pitchFamily="34" charset="0"/>
                <a:cs typeface="Calibri" panose="020F0502020204030204" pitchFamily="34" charset="0"/>
              </a:rPr>
              <a:t>Rethinking our approach to funding and investment</a:t>
            </a:r>
            <a:r>
              <a:rPr lang="en-NZ" sz="2400" dirty="0">
                <a:solidFill>
                  <a:schemeClr val="accent1">
                    <a:lumMod val="75000"/>
                  </a:schemeClr>
                </a:solidFill>
                <a:latin typeface="Calibri" panose="020F0502020204030204" pitchFamily="34" charset="0"/>
                <a:cs typeface="Calibri" panose="020F0502020204030204" pitchFamily="34" charset="0"/>
              </a:rPr>
              <a:t>, including moving the system beyond just user pays</a:t>
            </a:r>
          </a:p>
          <a:p>
            <a:endParaRPr lang="en-NZ" sz="2400" b="1" dirty="0">
              <a:solidFill>
                <a:schemeClr val="accent1">
                  <a:lumMod val="75000"/>
                </a:schemeClr>
              </a:solidFill>
              <a:latin typeface="Calibri" panose="020F0502020204030204" pitchFamily="34" charset="0"/>
              <a:cs typeface="Calibri" panose="020F0502020204030204" pitchFamily="34" charset="0"/>
            </a:endParaRPr>
          </a:p>
          <a:p>
            <a:r>
              <a:rPr lang="en-NZ" sz="2400" b="1" dirty="0">
                <a:solidFill>
                  <a:schemeClr val="accent1">
                    <a:lumMod val="75000"/>
                  </a:schemeClr>
                </a:solidFill>
                <a:latin typeface="Calibri" panose="020F0502020204030204" pitchFamily="34" charset="0"/>
                <a:cs typeface="Calibri" panose="020F0502020204030204" pitchFamily="34" charset="0"/>
              </a:rPr>
              <a:t>Drawing on contributions </a:t>
            </a:r>
            <a:r>
              <a:rPr lang="en-NZ" sz="2400" dirty="0">
                <a:solidFill>
                  <a:schemeClr val="accent1">
                    <a:lumMod val="75000"/>
                  </a:schemeClr>
                </a:solidFill>
                <a:latin typeface="Calibri" panose="020F0502020204030204" pitchFamily="34" charset="0"/>
                <a:cs typeface="Calibri" panose="020F0502020204030204" pitchFamily="34" charset="0"/>
              </a:rPr>
              <a:t>across new, existing and even non-users</a:t>
            </a:r>
            <a:endParaRPr lang="en-N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478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2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43CE-FD35-4A47-BB6C-24197834090C}"/>
              </a:ext>
            </a:extLst>
          </p:cNvPr>
          <p:cNvSpPr>
            <a:spLocks noGrp="1"/>
          </p:cNvSpPr>
          <p:nvPr>
            <p:ph type="title"/>
          </p:nvPr>
        </p:nvSpPr>
        <p:spPr>
          <a:xfrm>
            <a:off x="1066798" y="403225"/>
            <a:ext cx="10287000" cy="460375"/>
          </a:xfrm>
        </p:spPr>
        <p:txBody>
          <a:bodyPr>
            <a:noAutofit/>
          </a:bodyPr>
          <a:lstStyle/>
          <a:p>
            <a:r>
              <a:rPr lang="en-NZ" sz="4000" dirty="0">
                <a:latin typeface="Calibri Light" panose="020F0302020204030204" pitchFamily="34" charset="0"/>
                <a:cs typeface="Calibri Light" panose="020F0302020204030204" pitchFamily="34" charset="0"/>
              </a:rPr>
              <a:t>OPPORTUNITIES FOR TE AO MĀORI</a:t>
            </a:r>
          </a:p>
        </p:txBody>
      </p:sp>
      <p:sp>
        <p:nvSpPr>
          <p:cNvPr id="3" name="Text Placeholder 2">
            <a:extLst>
              <a:ext uri="{FF2B5EF4-FFF2-40B4-BE49-F238E27FC236}">
                <a16:creationId xmlns:a16="http://schemas.microsoft.com/office/drawing/2014/main" id="{19D2FA3A-DD5D-4C23-9A94-BC7BA1D3DC38}"/>
              </a:ext>
            </a:extLst>
          </p:cNvPr>
          <p:cNvSpPr>
            <a:spLocks noGrp="1"/>
          </p:cNvSpPr>
          <p:nvPr>
            <p:ph type="body" sz="quarter" idx="13"/>
          </p:nvPr>
        </p:nvSpPr>
        <p:spPr>
          <a:xfrm>
            <a:off x="1066798" y="1511458"/>
            <a:ext cx="10286999" cy="4789261"/>
          </a:xfrm>
        </p:spPr>
        <p:txBody>
          <a:bodyPr>
            <a:normAutofit/>
          </a:bodyPr>
          <a:lstStyle/>
          <a:p>
            <a:pPr marL="0" indent="0">
              <a:buNone/>
            </a:pPr>
            <a:r>
              <a:rPr lang="en-NZ" sz="2400" dirty="0">
                <a:solidFill>
                  <a:schemeClr val="tx1"/>
                </a:solidFill>
                <a:latin typeface="Calibri" panose="020F0502020204030204" pitchFamily="34" charset="0"/>
                <a:cs typeface="Calibri" panose="020F0502020204030204" pitchFamily="34" charset="0"/>
              </a:rPr>
              <a:t>Iwi Māori voices are absent from the system – and we’re practically starting from scratch in terms of engagement</a:t>
            </a:r>
          </a:p>
          <a:p>
            <a:pPr marL="0" indent="0">
              <a:buNone/>
            </a:pPr>
            <a:endParaRPr lang="en-NZ" sz="2400" dirty="0">
              <a:solidFill>
                <a:schemeClr val="tx1"/>
              </a:solidFill>
              <a:latin typeface="Calibri" panose="020F0502020204030204" pitchFamily="34" charset="0"/>
              <a:cs typeface="Calibri" panose="020F0502020204030204" pitchFamily="34" charset="0"/>
            </a:endParaRPr>
          </a:p>
          <a:p>
            <a:pPr marL="0" indent="0">
              <a:buNone/>
            </a:pPr>
            <a:r>
              <a:rPr lang="en-NZ" sz="2400" dirty="0">
                <a:solidFill>
                  <a:schemeClr val="tx1"/>
                </a:solidFill>
                <a:latin typeface="Calibri" panose="020F0502020204030204" pitchFamily="34" charset="0"/>
                <a:cs typeface="Calibri" panose="020F0502020204030204" pitchFamily="34" charset="0"/>
              </a:rPr>
              <a:t>Opportunities are wide open: te ao Māori perspectives well aligned with holistic, interconnected system thinking (kaitiakitanga) and inclusive, collective culture</a:t>
            </a:r>
          </a:p>
          <a:p>
            <a:pPr marL="0" indent="0">
              <a:buNone/>
            </a:pPr>
            <a:endParaRPr lang="en-NZ" sz="2400" dirty="0">
              <a:solidFill>
                <a:schemeClr val="tx1"/>
              </a:solidFill>
              <a:latin typeface="Calibri" panose="020F0502020204030204" pitchFamily="34" charset="0"/>
              <a:cs typeface="Calibri" panose="020F0502020204030204" pitchFamily="34" charset="0"/>
            </a:endParaRPr>
          </a:p>
          <a:p>
            <a:pPr marL="0" indent="0">
              <a:buNone/>
            </a:pPr>
            <a:r>
              <a:rPr lang="en-NZ" sz="2400" dirty="0">
                <a:solidFill>
                  <a:schemeClr val="tx1"/>
                </a:solidFill>
                <a:latin typeface="Calibri" panose="020F0502020204030204" pitchFamily="34" charset="0"/>
                <a:cs typeface="Calibri" panose="020F0502020204030204" pitchFamily="34" charset="0"/>
              </a:rPr>
              <a:t>Te Tiriti rights and interests are a live issue: Māori engagement, access and participation are key to prosperity and improved outcomes.</a:t>
            </a:r>
          </a:p>
          <a:p>
            <a:pPr marL="0" indent="0">
              <a:buNone/>
            </a:pPr>
            <a:endParaRPr lang="en-NZ" sz="2400" dirty="0">
              <a:solidFill>
                <a:schemeClr val="tx1"/>
              </a:solidFill>
              <a:latin typeface="Calibri" panose="020F0502020204030204" pitchFamily="34" charset="0"/>
              <a:cs typeface="Calibri" panose="020F0502020204030204" pitchFamily="34" charset="0"/>
            </a:endParaRPr>
          </a:p>
          <a:p>
            <a:pPr marL="0" indent="0">
              <a:buNone/>
            </a:pPr>
            <a:r>
              <a:rPr lang="en-NZ" sz="2400" dirty="0">
                <a:solidFill>
                  <a:schemeClr val="tx1"/>
                </a:solidFill>
                <a:latin typeface="Calibri" panose="020F0502020204030204" pitchFamily="34" charset="0"/>
                <a:cs typeface="Calibri" panose="020F0502020204030204" pitchFamily="34" charset="0"/>
              </a:rPr>
              <a:t>The Tāwhaki Joint Venture (environmental rejuvenation and aerospace development at Kaitorete) is one positive model of Māori-led partnership and engagement – there will be others.</a:t>
            </a:r>
          </a:p>
        </p:txBody>
      </p:sp>
    </p:spTree>
    <p:extLst>
      <p:ext uri="{BB962C8B-B14F-4D97-AF65-F5344CB8AC3E}">
        <p14:creationId xmlns:p14="http://schemas.microsoft.com/office/powerpoint/2010/main" val="337147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w Angle View Of Clouds In Sky">
            <a:extLst>
              <a:ext uri="{FF2B5EF4-FFF2-40B4-BE49-F238E27FC236}">
                <a16:creationId xmlns:a16="http://schemas.microsoft.com/office/drawing/2014/main" id="{CB77A966-A3DC-4842-48F5-0531EE5840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334001" y="112976"/>
            <a:ext cx="6858000" cy="6745024"/>
          </a:xfrm>
          <a:prstGeom prst="rect">
            <a:avLst/>
          </a:prstGeom>
          <a:noFill/>
        </p:spPr>
      </p:pic>
      <p:sp>
        <p:nvSpPr>
          <p:cNvPr id="10" name="Text Placeholder 2">
            <a:extLst>
              <a:ext uri="{FF2B5EF4-FFF2-40B4-BE49-F238E27FC236}">
                <a16:creationId xmlns:a16="http://schemas.microsoft.com/office/drawing/2014/main" id="{9A9B0244-BF23-8490-3ABA-897755E64E9B}"/>
              </a:ext>
            </a:extLst>
          </p:cNvPr>
          <p:cNvSpPr>
            <a:spLocks noGrp="1"/>
          </p:cNvSpPr>
          <p:nvPr>
            <p:ph type="body" sz="quarter" idx="19"/>
          </p:nvPr>
        </p:nvSpPr>
        <p:spPr>
          <a:xfrm rot="5400000">
            <a:off x="5238089" y="208890"/>
            <a:ext cx="6745024" cy="6553200"/>
          </a:xfrm>
        </p:spPr>
        <p:txBody>
          <a:bodyPr/>
          <a:lstStyle/>
          <a:p>
            <a:endParaRPr lang="en-US" dirty="0"/>
          </a:p>
        </p:txBody>
      </p:sp>
      <p:sp>
        <p:nvSpPr>
          <p:cNvPr id="2" name="Title 1">
            <a:extLst>
              <a:ext uri="{FF2B5EF4-FFF2-40B4-BE49-F238E27FC236}">
                <a16:creationId xmlns:a16="http://schemas.microsoft.com/office/drawing/2014/main" id="{9D7AA8F4-B7A9-9C84-0693-0BD601EB6D2B}"/>
              </a:ext>
            </a:extLst>
          </p:cNvPr>
          <p:cNvSpPr>
            <a:spLocks noGrp="1"/>
          </p:cNvSpPr>
          <p:nvPr>
            <p:ph type="title"/>
          </p:nvPr>
        </p:nvSpPr>
        <p:spPr>
          <a:xfrm>
            <a:off x="498398" y="530352"/>
            <a:ext cx="10805160" cy="707886"/>
          </a:xfrm>
        </p:spPr>
        <p:txBody>
          <a:bodyPr anchor="t">
            <a:normAutofit/>
          </a:bodyPr>
          <a:lstStyle/>
          <a:p>
            <a:r>
              <a:rPr lang="en-NZ" dirty="0">
                <a:latin typeface="Calibri Light" panose="020F0302020204030204" pitchFamily="34" charset="0"/>
                <a:cs typeface="Calibri Light" panose="020F0302020204030204" pitchFamily="34" charset="0"/>
              </a:rPr>
              <a:t>karakia</a:t>
            </a:r>
            <a:r>
              <a:rPr lang="en-NZ" dirty="0"/>
              <a:t> </a:t>
            </a:r>
          </a:p>
        </p:txBody>
      </p:sp>
      <p:sp>
        <p:nvSpPr>
          <p:cNvPr id="3" name="Text Placeholder 2">
            <a:extLst>
              <a:ext uri="{FF2B5EF4-FFF2-40B4-BE49-F238E27FC236}">
                <a16:creationId xmlns:a16="http://schemas.microsoft.com/office/drawing/2014/main" id="{2FD3AD76-1FCA-1E23-7493-BD7B342DD1EC}"/>
              </a:ext>
            </a:extLst>
          </p:cNvPr>
          <p:cNvSpPr>
            <a:spLocks noGrp="1"/>
          </p:cNvSpPr>
          <p:nvPr>
            <p:ph sz="quarter" idx="13"/>
          </p:nvPr>
        </p:nvSpPr>
        <p:spPr>
          <a:xfrm>
            <a:off x="548640" y="2667000"/>
            <a:ext cx="10370893" cy="3660648"/>
          </a:xfrm>
        </p:spPr>
        <p:txBody>
          <a:bodyPr anchor="t">
            <a:normAutofit/>
          </a:bodyPr>
          <a:lstStyle/>
          <a:p>
            <a:pPr marL="0" indent="0">
              <a:buNone/>
            </a:pPr>
            <a:r>
              <a:rPr lang="en-NZ" sz="3200" dirty="0">
                <a:latin typeface="Calibri" panose="020F0502020204030204" pitchFamily="34" charset="0"/>
                <a:cs typeface="Calibri" panose="020F0502020204030204" pitchFamily="34" charset="0"/>
              </a:rPr>
              <a:t>Tuia i runga, tuia i raro, tuia i roto, tuia i waho, tuia ki te ao mārama, tihei mauriora.</a:t>
            </a:r>
          </a:p>
          <a:p>
            <a:endParaRPr lang="en-NZ" sz="2400" dirty="0">
              <a:latin typeface="Calibri" panose="020F0502020204030204" pitchFamily="34" charset="0"/>
              <a:cs typeface="Calibri" panose="020F0502020204030204" pitchFamily="34" charset="0"/>
            </a:endParaRPr>
          </a:p>
          <a:p>
            <a:pPr marL="0" indent="0">
              <a:buNone/>
            </a:pPr>
            <a:r>
              <a:rPr lang="en-NZ" sz="2400" i="1" dirty="0">
                <a:latin typeface="Calibri" panose="020F0502020204030204" pitchFamily="34" charset="0"/>
                <a:cs typeface="Calibri" panose="020F0502020204030204" pitchFamily="34" charset="0"/>
              </a:rPr>
              <a:t>By sewing together the essence from above to the earth below may we all be bound together inside and out, may we bring understanding in all that we are and all that we do through togetherness, and the breath of life</a:t>
            </a:r>
            <a:r>
              <a:rPr lang="en-NZ" sz="2400" dirty="0">
                <a:latin typeface="Calibri" panose="020F0502020204030204" pitchFamily="34" charset="0"/>
                <a:cs typeface="Calibri" panose="020F0502020204030204" pitchFamily="34" charset="0"/>
              </a:rPr>
              <a:t>.</a:t>
            </a:r>
          </a:p>
          <a:p>
            <a:endParaRPr lang="en-NZ" dirty="0"/>
          </a:p>
        </p:txBody>
      </p:sp>
    </p:spTree>
    <p:extLst>
      <p:ext uri="{BB962C8B-B14F-4D97-AF65-F5344CB8AC3E}">
        <p14:creationId xmlns:p14="http://schemas.microsoft.com/office/powerpoint/2010/main" val="962591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E4C2-D3DB-4EF6-BD35-B595603C6AF7}"/>
              </a:ext>
            </a:extLst>
          </p:cNvPr>
          <p:cNvSpPr>
            <a:spLocks noGrp="1"/>
          </p:cNvSpPr>
          <p:nvPr>
            <p:ph type="title"/>
          </p:nvPr>
        </p:nvSpPr>
        <p:spPr>
          <a:xfrm>
            <a:off x="693420" y="381000"/>
            <a:ext cx="10805160" cy="707886"/>
          </a:xfrm>
        </p:spPr>
        <p:txBody>
          <a:bodyPr/>
          <a:lstStyle/>
          <a:p>
            <a:r>
              <a:rPr lang="en-NZ" dirty="0">
                <a:latin typeface="Calibri Light" panose="020F0302020204030204" pitchFamily="34" charset="0"/>
                <a:cs typeface="Calibri Light" panose="020F0302020204030204" pitchFamily="34" charset="0"/>
              </a:rPr>
              <a:t>NEXT STEPS for PHASE Two</a:t>
            </a:r>
          </a:p>
        </p:txBody>
      </p:sp>
      <p:sp>
        <p:nvSpPr>
          <p:cNvPr id="3" name="Text Placeholder 2">
            <a:extLst>
              <a:ext uri="{FF2B5EF4-FFF2-40B4-BE49-F238E27FC236}">
                <a16:creationId xmlns:a16="http://schemas.microsoft.com/office/drawing/2014/main" id="{76384837-1A84-405C-A799-957E8B2452CC}"/>
              </a:ext>
            </a:extLst>
          </p:cNvPr>
          <p:cNvSpPr>
            <a:spLocks noGrp="1"/>
          </p:cNvSpPr>
          <p:nvPr>
            <p:ph type="body" sz="quarter" idx="16"/>
          </p:nvPr>
        </p:nvSpPr>
        <p:spPr/>
        <p:txBody>
          <a:bodyPr/>
          <a:lstStyle/>
          <a:p>
            <a:pPr marL="0" indent="0">
              <a:buNone/>
            </a:pPr>
            <a:r>
              <a:rPr lang="en-NZ" dirty="0"/>
              <a:t> </a:t>
            </a:r>
          </a:p>
        </p:txBody>
      </p:sp>
      <p:sp>
        <p:nvSpPr>
          <p:cNvPr id="6" name="Content Placeholder 13">
            <a:extLst>
              <a:ext uri="{FF2B5EF4-FFF2-40B4-BE49-F238E27FC236}">
                <a16:creationId xmlns:a16="http://schemas.microsoft.com/office/drawing/2014/main" id="{158B139B-D97F-4007-8CBB-974CDA4F0CA2}"/>
              </a:ext>
            </a:extLst>
          </p:cNvPr>
          <p:cNvSpPr txBox="1">
            <a:spLocks/>
          </p:cNvSpPr>
          <p:nvPr/>
        </p:nvSpPr>
        <p:spPr>
          <a:xfrm>
            <a:off x="621030" y="1888766"/>
            <a:ext cx="10949940" cy="4295774"/>
          </a:xfrm>
          <a:prstGeom prst="rect">
            <a:avLst/>
          </a:prstGeom>
        </p:spPr>
        <p:txBody>
          <a:bodyPr vert="horz" lIns="0" tIns="0" rIns="0" bIns="0" rtlCol="0" anchor="t"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bg2"/>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spcAft>
                <a:spcPts val="1000"/>
              </a:spcAft>
            </a:pPr>
            <a:r>
              <a:rPr lang="en-NZ" sz="2000" dirty="0">
                <a:solidFill>
                  <a:srgbClr val="002060"/>
                </a:solidFill>
                <a:latin typeface="Calibri" panose="020F0502020204030204" pitchFamily="34" charset="0"/>
                <a:cs typeface="Calibri" panose="020F0502020204030204" pitchFamily="34" charset="0"/>
              </a:rPr>
              <a:t>Phase 2 engagement in the new year will look a bit different</a:t>
            </a:r>
          </a:p>
          <a:p>
            <a:pPr marL="361950" indent="-361950">
              <a:spcAft>
                <a:spcPts val="1000"/>
              </a:spcAft>
            </a:pPr>
            <a:endParaRPr lang="en-NZ" sz="2000" dirty="0">
              <a:solidFill>
                <a:srgbClr val="002060"/>
              </a:solidFill>
              <a:latin typeface="Calibri" panose="020F0502020204030204" pitchFamily="34" charset="0"/>
              <a:cs typeface="Calibri" panose="020F0502020204030204" pitchFamily="34" charset="0"/>
            </a:endParaRPr>
          </a:p>
          <a:p>
            <a:pPr marL="361950" indent="-361950">
              <a:spcAft>
                <a:spcPts val="1000"/>
              </a:spcAft>
            </a:pPr>
            <a:r>
              <a:rPr lang="en-NZ" sz="2000" dirty="0">
                <a:solidFill>
                  <a:srgbClr val="002060"/>
                </a:solidFill>
                <a:latin typeface="Calibri" panose="020F0502020204030204" pitchFamily="34" charset="0"/>
                <a:cs typeface="Calibri" panose="020F0502020204030204" pitchFamily="34" charset="0"/>
              </a:rPr>
              <a:t>We’ll call on you for smaller group input into deep-dive sessions on each of the thematic areas to:</a:t>
            </a:r>
          </a:p>
          <a:p>
            <a:pPr marL="714375" indent="-352425">
              <a:spcAft>
                <a:spcPts val="1000"/>
              </a:spcAft>
              <a:buFont typeface="Courier New" panose="02070309020205020404" pitchFamily="49" charset="0"/>
              <a:buChar char="o"/>
            </a:pPr>
            <a:r>
              <a:rPr lang="en-NZ" sz="2000" dirty="0">
                <a:solidFill>
                  <a:srgbClr val="002060"/>
                </a:solidFill>
                <a:latin typeface="Calibri" panose="020F0502020204030204" pitchFamily="34" charset="0"/>
                <a:cs typeface="Calibri" panose="020F0502020204030204" pitchFamily="34" charset="0"/>
              </a:rPr>
              <a:t>Help with sense-checking emerging recommendations</a:t>
            </a:r>
          </a:p>
          <a:p>
            <a:pPr marL="714375" indent="-352425">
              <a:spcAft>
                <a:spcPts val="1000"/>
              </a:spcAft>
              <a:buFont typeface="Courier New" panose="02070309020205020404" pitchFamily="49" charset="0"/>
              <a:buChar char="o"/>
            </a:pPr>
            <a:r>
              <a:rPr lang="en-NZ" sz="2000" dirty="0">
                <a:solidFill>
                  <a:srgbClr val="002060"/>
                </a:solidFill>
                <a:latin typeface="Calibri" panose="020F0502020204030204" pitchFamily="34" charset="0"/>
                <a:cs typeface="Calibri" panose="020F0502020204030204" pitchFamily="34" charset="0"/>
              </a:rPr>
              <a:t>Refine views on priority and sequence to manage the change</a:t>
            </a:r>
          </a:p>
          <a:p>
            <a:pPr marL="714375" indent="-352425">
              <a:spcAft>
                <a:spcPts val="1000"/>
              </a:spcAft>
              <a:buFont typeface="Courier New" panose="02070309020205020404" pitchFamily="49" charset="0"/>
              <a:buChar char="o"/>
            </a:pPr>
            <a:r>
              <a:rPr lang="en-NZ" sz="2000" dirty="0">
                <a:solidFill>
                  <a:srgbClr val="002060"/>
                </a:solidFill>
                <a:latin typeface="Calibri" panose="020F0502020204030204" pitchFamily="34" charset="0"/>
                <a:cs typeface="Calibri" panose="020F0502020204030204" pitchFamily="34" charset="0"/>
              </a:rPr>
              <a:t>Anticipate the big decisions that will need to be made and when.</a:t>
            </a:r>
          </a:p>
          <a:p>
            <a:pPr marL="361950" indent="0">
              <a:spcAft>
                <a:spcPts val="1000"/>
              </a:spcAft>
              <a:buNone/>
            </a:pPr>
            <a:endParaRPr lang="en-NZ" sz="2000" dirty="0">
              <a:solidFill>
                <a:srgbClr val="002060"/>
              </a:solidFill>
              <a:latin typeface="Calibri" panose="020F0502020204030204" pitchFamily="34" charset="0"/>
              <a:cs typeface="Calibri" panose="020F0502020204030204" pitchFamily="34" charset="0"/>
            </a:endParaRPr>
          </a:p>
          <a:p>
            <a:pPr marL="361950" indent="-361950">
              <a:spcAft>
                <a:spcPts val="1000"/>
              </a:spcAft>
            </a:pPr>
            <a:r>
              <a:rPr lang="en-NZ" sz="2400" dirty="0">
                <a:solidFill>
                  <a:srgbClr val="002060"/>
                </a:solidFill>
                <a:latin typeface="Calibri" panose="020F0502020204030204" pitchFamily="34" charset="0"/>
                <a:cs typeface="Calibri" panose="020F0502020204030204" pitchFamily="34" charset="0"/>
              </a:rPr>
              <a:t>Many thanks in advance and for your contribution so far</a:t>
            </a:r>
          </a:p>
        </p:txBody>
      </p:sp>
    </p:spTree>
    <p:extLst>
      <p:ext uri="{BB962C8B-B14F-4D97-AF65-F5344CB8AC3E}">
        <p14:creationId xmlns:p14="http://schemas.microsoft.com/office/powerpoint/2010/main" val="226904377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F5DFE0-7794-476C-8849-CFF2D9B97C10}"/>
              </a:ext>
            </a:extLst>
          </p:cNvPr>
          <p:cNvSpPr>
            <a:spLocks noGrp="1"/>
          </p:cNvSpPr>
          <p:nvPr>
            <p:ph type="title"/>
          </p:nvPr>
        </p:nvSpPr>
        <p:spPr>
          <a:xfrm>
            <a:off x="685801" y="609600"/>
            <a:ext cx="5219699" cy="1456267"/>
          </a:xfrm>
        </p:spPr>
        <p:txBody>
          <a:bodyPr>
            <a:normAutofit/>
          </a:bodyPr>
          <a:lstStyle/>
          <a:p>
            <a:r>
              <a:rPr lang="en-NZ" b="1" dirty="0" err="1"/>
              <a:t>LET’s</a:t>
            </a:r>
            <a:r>
              <a:rPr lang="en-NZ" b="1" dirty="0"/>
              <a:t> HEAR FROM YOU</a:t>
            </a:r>
          </a:p>
        </p:txBody>
      </p:sp>
      <p:sp>
        <p:nvSpPr>
          <p:cNvPr id="5" name="Content Placeholder 4">
            <a:extLst>
              <a:ext uri="{FF2B5EF4-FFF2-40B4-BE49-F238E27FC236}">
                <a16:creationId xmlns:a16="http://schemas.microsoft.com/office/drawing/2014/main" id="{D79607F9-3BF8-4EE7-ACA6-AA6E815012FE}"/>
              </a:ext>
            </a:extLst>
          </p:cNvPr>
          <p:cNvSpPr>
            <a:spLocks noGrp="1"/>
          </p:cNvSpPr>
          <p:nvPr>
            <p:ph idx="1"/>
          </p:nvPr>
        </p:nvSpPr>
        <p:spPr>
          <a:xfrm>
            <a:off x="685801" y="2142067"/>
            <a:ext cx="5219699" cy="3649133"/>
          </a:xfrm>
        </p:spPr>
        <p:txBody>
          <a:bodyPr>
            <a:normAutofit/>
          </a:bodyPr>
          <a:lstStyle/>
          <a:p>
            <a:pPr marL="0" indent="0">
              <a:buNone/>
            </a:pPr>
            <a:r>
              <a:rPr lang="en-NZ" sz="2800" dirty="0"/>
              <a:t>Any questions/feedback?</a:t>
            </a:r>
          </a:p>
          <a:p>
            <a:pPr marL="0" indent="0">
              <a:buNone/>
            </a:pPr>
            <a:endParaRPr lang="en-NZ" sz="2800" dirty="0"/>
          </a:p>
          <a:p>
            <a:pPr marL="0" indent="0">
              <a:buNone/>
            </a:pPr>
            <a:endParaRPr lang="en-NZ" sz="2800" dirty="0">
              <a:cs typeface="Calibri"/>
            </a:endParaRPr>
          </a:p>
          <a:p>
            <a:pPr marL="0" indent="0">
              <a:buNone/>
            </a:pPr>
            <a:r>
              <a:rPr lang="en-NZ" sz="2400" dirty="0">
                <a:cs typeface="Calibri"/>
              </a:rPr>
              <a:t>Feel free to contact us at </a:t>
            </a:r>
            <a:r>
              <a:rPr lang="en-NZ" sz="2400" dirty="0">
                <a:cs typeface="Calibri"/>
                <a:hlinkClick r:id="rId4"/>
              </a:rPr>
              <a:t>AirNavigation@transport.govt.nz</a:t>
            </a:r>
            <a:r>
              <a:rPr lang="en-NZ" sz="2400" dirty="0">
                <a:cs typeface="Calibri"/>
              </a:rPr>
              <a:t> </a:t>
            </a:r>
          </a:p>
          <a:p>
            <a:endParaRPr lang="en-NZ" sz="2000" dirty="0"/>
          </a:p>
        </p:txBody>
      </p:sp>
      <p:pic>
        <p:nvPicPr>
          <p:cNvPr id="6" name="Picture 5" descr="Several spotlights shining on a smoke-filled stage">
            <a:extLst>
              <a:ext uri="{FF2B5EF4-FFF2-40B4-BE49-F238E27FC236}">
                <a16:creationId xmlns:a16="http://schemas.microsoft.com/office/drawing/2014/main" id="{E2B1558F-0FE5-9C45-70A6-DC7F0AEB55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51883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pic>
        <p:nvPicPr>
          <p:cNvPr id="6" name="Picture 5" descr="Plane on tarmac">
            <a:extLst>
              <a:ext uri="{FF2B5EF4-FFF2-40B4-BE49-F238E27FC236}">
                <a16:creationId xmlns:a16="http://schemas.microsoft.com/office/drawing/2014/main" id="{18B49361-6316-4319-B1A0-DC0EDEE2AC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3" name="Picture 12">
            <a:extLst>
              <a:ext uri="{FF2B5EF4-FFF2-40B4-BE49-F238E27FC236}">
                <a16:creationId xmlns:a16="http://schemas.microsoft.com/office/drawing/2014/main" id="{545F67A4-7428-47F3-AE14-8CA43D976E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17"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39084D60-65A6-45F8-8C17-3529E43F1C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0" name="Straight Connector 19">
              <a:extLst>
                <a:ext uri="{FF2B5EF4-FFF2-40B4-BE49-F238E27FC236}">
                  <a16:creationId xmlns:a16="http://schemas.microsoft.com/office/drawing/2014/main" id="{444A2572-2BF1-4C8E-AF59-F3AD411D89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5DF3485-B455-470C-8FA8-A1BDE087B8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E9DCD0-EE49-4CB4-89B6-C25F9861C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13CF62-C96C-44E9-8C28-E3F2C6E7C6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06558F-07E9-4D78-A6F3-8BCFA9E734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2D8773-83C0-4D51-9E1F-046DA7DA0D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80C3FB-3E2E-4054-A6D1-38176D6E2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05591A-6112-4B84-8E9E-923E43C4ED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884290-8E39-4425-BB4F-48D955C1F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C383A3-6D77-41CE-8121-498BC3BA51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20A319-4A10-4542-B48C-5FB2714C4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B15B038-50ED-419D-B142-C96EE418B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BAFF2F4-75B2-4498-8559-BAE80D89B4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6AE167-8087-4A4B-B41D-5658EEBA68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353E8A-CBA6-44F9-9C00-D0AD27C96C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A2C318A-A79F-4CAD-BA7A-51427BF9E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F2996E3-5E01-4F22-B23C-7CD0CF72C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60F6BC4-AB51-4DE7-B83C-E71FE4EC86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F65FC1C-93BF-4ACA-BF17-17372DD108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F9913C-8CCE-4D56-9D2A-0C2D68667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EDD18C-1AAD-48E5-AAAD-73F4B5643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2D7A5C4-18C8-43E9-A50A-F87A362C85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A0C484E-A224-4DB0-8C34-89BE54BD12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9BB438E-A25F-4A7F-B209-8899B7CEC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F8BA6DC-B1E9-4F32-A5CC-8F61976B6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F6D95B2-1C8D-4156-AB05-523619B4FC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8409AD-A77F-4304-9E8B-08A4891C70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62AD08A-B385-4D18-B948-8D53B39184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32A413E-FF1A-46B1-BF8B-3C1C408B34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CFF4E44-2BEB-4FAE-97C9-BC6E8296D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0486C0A-9B93-46B8-932F-876BE26CEF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429BF5D-8D5B-4A48-89EE-8B779826E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DC996EE-5EB1-4943-A1E8-70810CBD67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F833C8-E3CE-4399-B78B-9DD0EEA64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7C92DB2-78F1-4872-B9C7-C658A78869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F8A2FAA-05E1-448E-A606-FA9D67036C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5AAB5D1-1672-4825-88A7-D93923475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2CAAFDB-2BA2-4D04-8B8B-1241D5EC0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C381B3C-0009-451B-BCB3-48F7810C1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A10544C-1EAD-47FB-A17E-52C622282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2540B37-D854-4525-93F8-410685438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450DFE8-D07F-435C-B5A2-47D126FD9F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C1A6513-2D5D-458C-B841-D5DD9844B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931CF18-850E-41CD-823E-D311BD5CC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4497A09-1B1C-4EB6-B728-6FC3A1C125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A60DE04-F3E8-437E-A2E4-A8A7BA01C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DBBA541-852C-4AE6-82E8-6BD13AFB4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C3362F-AD7E-45D7-BE85-7C8DD8134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CD83E0F-C8AF-4D52-94DB-CD949A2B16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0D5F865-890F-483F-B407-516CE6D222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E6A2505-E617-4419-AB05-10B779B5C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DFF0D66-52FC-4F64-B67F-72D9EFEED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C72040-7945-4051-989C-2B728F6D5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6EB6302-2333-45D4-AE20-B0F6D45CC1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CC1105-D16E-411D-B4B7-80BF039BF9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7D2F518-4540-44DE-BC62-7D598EC99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19566BC-880A-4113-A9C4-0017E5184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18E7D73-F4E4-4F5D-AFF9-EE491954A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D0988A2-3571-4C16-BDEF-58254F04E5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550BAC8-41FE-4300-910B-EE7BBD7A0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8CD175C-18A7-4589-8C46-A61FEF6D9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6BE3031-FD1C-443C-9889-243CEEAEDF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E37BF5D-3732-41F2-B9AF-A56C9214D6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77B6718-917A-4A01-BCF8-5C6E1217B2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C23AB5B-98FB-43F1-B590-BBA79814F2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6EEC146-226B-4C83-9C1B-DD5495DE16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C24D094-41EF-4CA2-9834-B04793FA1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DA46AD8-674F-46C3-8A22-280F78F91A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E9D757B-CD9D-447C-8780-79F2FF875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76B76E9-7342-43BC-B629-9180ABF577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F25F68A-2DCB-4183-86F1-3428326E5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A5FA913-066C-4504-A753-026056454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6E50AC-CA1E-4DD3-B85F-1720C019E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224B2B1-DBD8-4BA8-8CEB-BFAC8A15D3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DEFE1E7-69A3-47F5-B8B8-C0898281B6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6F1F489-762E-4979-9EBC-50A62330B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27DF22C-20E6-4DED-B405-1B26C5218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36FD8D7-6E0F-468E-B8C4-F4E6707112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646333" y="2032000"/>
            <a:ext cx="4513792" cy="2819398"/>
          </a:xfrm>
        </p:spPr>
        <p:txBody>
          <a:bodyPr vert="horz" lIns="91440" tIns="45720" rIns="91440" bIns="45720" rtlCol="0" anchor="b">
            <a:normAutofit/>
          </a:bodyPr>
          <a:lstStyle/>
          <a:p>
            <a:pPr algn="r"/>
            <a:r>
              <a:rPr lang="en-US" sz="4800" dirty="0"/>
              <a:t>                       Thanks!</a:t>
            </a:r>
          </a:p>
        </p:txBody>
      </p:sp>
    </p:spTree>
    <p:extLst>
      <p:ext uri="{BB962C8B-B14F-4D97-AF65-F5344CB8AC3E}">
        <p14:creationId xmlns:p14="http://schemas.microsoft.com/office/powerpoint/2010/main" val="68066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43CE-FD35-4A47-BB6C-24197834090C}"/>
              </a:ext>
            </a:extLst>
          </p:cNvPr>
          <p:cNvSpPr>
            <a:spLocks noGrp="1"/>
          </p:cNvSpPr>
          <p:nvPr>
            <p:ph type="title"/>
          </p:nvPr>
        </p:nvSpPr>
        <p:spPr>
          <a:xfrm>
            <a:off x="1066800" y="496661"/>
            <a:ext cx="10287000" cy="460375"/>
          </a:xfrm>
        </p:spPr>
        <p:txBody>
          <a:bodyPr>
            <a:noAutofit/>
          </a:bodyPr>
          <a:lstStyle/>
          <a:p>
            <a:r>
              <a:rPr lang="en-NZ" sz="4000" b="1" dirty="0">
                <a:solidFill>
                  <a:srgbClr val="EED8F3"/>
                </a:solidFill>
                <a:latin typeface="Calibri Light" panose="020F0302020204030204" pitchFamily="34" charset="0"/>
                <a:cs typeface="Calibri Light" panose="020F0302020204030204" pitchFamily="34" charset="0"/>
              </a:rPr>
              <a:t>ANSR Māori reference group </a:t>
            </a:r>
          </a:p>
        </p:txBody>
      </p:sp>
      <p:sp>
        <p:nvSpPr>
          <p:cNvPr id="3" name="Text Placeholder 2">
            <a:extLst>
              <a:ext uri="{FF2B5EF4-FFF2-40B4-BE49-F238E27FC236}">
                <a16:creationId xmlns:a16="http://schemas.microsoft.com/office/drawing/2014/main" id="{19D2FA3A-DD5D-4C23-9A94-BC7BA1D3DC38}"/>
              </a:ext>
            </a:extLst>
          </p:cNvPr>
          <p:cNvSpPr>
            <a:spLocks noGrp="1"/>
          </p:cNvSpPr>
          <p:nvPr>
            <p:ph type="body" sz="quarter" idx="13"/>
          </p:nvPr>
        </p:nvSpPr>
        <p:spPr>
          <a:xfrm>
            <a:off x="1066800" y="1913164"/>
            <a:ext cx="10287000" cy="3987800"/>
          </a:xfrm>
        </p:spPr>
        <p:txBody>
          <a:bodyPr>
            <a:normAutofit lnSpcReduction="10000"/>
          </a:bodyPr>
          <a:lstStyle/>
          <a:p>
            <a:pPr marL="0" indent="0">
              <a:buNone/>
            </a:pPr>
            <a:r>
              <a:rPr lang="en-NZ" sz="2400" dirty="0">
                <a:solidFill>
                  <a:srgbClr val="EED8F3"/>
                </a:solidFill>
                <a:latin typeface="Calibri" panose="020F0502020204030204" pitchFamily="34" charset="0"/>
                <a:cs typeface="Calibri" panose="020F0502020204030204" pitchFamily="34" charset="0"/>
              </a:rPr>
              <a:t>Welcome to </a:t>
            </a:r>
            <a:r>
              <a:rPr lang="en-NZ" sz="2400" dirty="0" err="1">
                <a:solidFill>
                  <a:srgbClr val="EED8F3"/>
                </a:solidFill>
                <a:latin typeface="Calibri" panose="020F0502020204030204" pitchFamily="34" charset="0"/>
                <a:cs typeface="Calibri" panose="020F0502020204030204" pitchFamily="34" charset="0"/>
              </a:rPr>
              <a:t>Ngā</a:t>
            </a:r>
            <a:r>
              <a:rPr lang="en-NZ" sz="2400" dirty="0">
                <a:solidFill>
                  <a:srgbClr val="EED8F3"/>
                </a:solidFill>
                <a:latin typeface="Calibri" panose="020F0502020204030204" pitchFamily="34" charset="0"/>
                <a:cs typeface="Calibri" panose="020F0502020204030204" pitchFamily="34" charset="0"/>
              </a:rPr>
              <a:t> Rau o te </a:t>
            </a:r>
            <a:r>
              <a:rPr lang="en-NZ" sz="2400" dirty="0" err="1">
                <a:solidFill>
                  <a:srgbClr val="EED8F3"/>
                </a:solidFill>
                <a:latin typeface="Calibri" panose="020F0502020204030204" pitchFamily="34" charset="0"/>
                <a:cs typeface="Calibri" panose="020F0502020204030204" pitchFamily="34" charset="0"/>
              </a:rPr>
              <a:t>Ao</a:t>
            </a:r>
            <a:r>
              <a:rPr lang="en-NZ" sz="2400" dirty="0">
                <a:solidFill>
                  <a:srgbClr val="EED8F3"/>
                </a:solidFill>
                <a:latin typeface="Calibri" panose="020F0502020204030204" pitchFamily="34" charset="0"/>
                <a:cs typeface="Calibri" panose="020F0502020204030204" pitchFamily="34" charset="0"/>
              </a:rPr>
              <a:t> Hou, who are providing independent advice and support to the Panel on: </a:t>
            </a:r>
          </a:p>
          <a:p>
            <a:r>
              <a:rPr lang="en-NZ" sz="2400" dirty="0">
                <a:solidFill>
                  <a:srgbClr val="EED8F3"/>
                </a:solidFill>
                <a:latin typeface="Calibri" panose="020F0502020204030204" pitchFamily="34" charset="0"/>
                <a:cs typeface="Calibri" panose="020F0502020204030204" pitchFamily="34" charset="0"/>
              </a:rPr>
              <a:t>Te ao Māori values and perspectives</a:t>
            </a:r>
          </a:p>
          <a:p>
            <a:r>
              <a:rPr lang="en-NZ" sz="2400" dirty="0">
                <a:solidFill>
                  <a:srgbClr val="EED8F3"/>
                </a:solidFill>
                <a:latin typeface="Calibri" panose="020F0502020204030204" pitchFamily="34" charset="0"/>
                <a:cs typeface="Calibri" panose="020F0502020204030204" pitchFamily="34" charset="0"/>
              </a:rPr>
              <a:t>Te Tiriti o Waitangi principles</a:t>
            </a:r>
          </a:p>
          <a:p>
            <a:r>
              <a:rPr lang="en-NZ" sz="2400" dirty="0">
                <a:solidFill>
                  <a:srgbClr val="EED8F3"/>
                </a:solidFill>
                <a:latin typeface="Calibri" panose="020F0502020204030204" pitchFamily="34" charset="0"/>
                <a:cs typeface="Calibri" panose="020F0502020204030204" pitchFamily="34" charset="0"/>
              </a:rPr>
              <a:t>Engagement and collaboration with Māori.</a:t>
            </a:r>
          </a:p>
          <a:p>
            <a:endParaRPr lang="en-NZ" sz="2400" dirty="0">
              <a:solidFill>
                <a:srgbClr val="EED8F3"/>
              </a:solidFill>
              <a:latin typeface="Calibri" panose="020F0502020204030204" pitchFamily="34" charset="0"/>
              <a:cs typeface="Calibri" panose="020F0502020204030204" pitchFamily="34" charset="0"/>
            </a:endParaRPr>
          </a:p>
          <a:p>
            <a:pPr marL="0" indent="0">
              <a:buNone/>
            </a:pPr>
            <a:r>
              <a:rPr lang="en-NZ" sz="2400" dirty="0">
                <a:solidFill>
                  <a:srgbClr val="EED8F3"/>
                </a:solidFill>
                <a:latin typeface="Calibri" panose="020F0502020204030204" pitchFamily="34" charset="0"/>
                <a:cs typeface="Calibri" panose="020F0502020204030204" pitchFamily="34" charset="0"/>
              </a:rPr>
              <a:t>Ngā Rau members speak independently and don’t represent iwi, hapū or rūnanga – but have a key mix of experience across air navigation, aviation, public policy, Crown-Māori relations and </a:t>
            </a:r>
            <a:r>
              <a:rPr lang="en-NZ" sz="2400" dirty="0" err="1">
                <a:solidFill>
                  <a:srgbClr val="EED8F3"/>
                </a:solidFill>
                <a:latin typeface="Calibri" panose="020F0502020204030204" pitchFamily="34" charset="0"/>
                <a:cs typeface="Calibri" panose="020F0502020204030204" pitchFamily="34" charset="0"/>
              </a:rPr>
              <a:t>mātauranga</a:t>
            </a:r>
            <a:r>
              <a:rPr lang="en-NZ" sz="2400" dirty="0">
                <a:solidFill>
                  <a:srgbClr val="EED8F3"/>
                </a:solidFill>
                <a:latin typeface="Calibri" panose="020F0502020204030204" pitchFamily="34" charset="0"/>
                <a:cs typeface="Calibri" panose="020F0502020204030204" pitchFamily="34" charset="0"/>
              </a:rPr>
              <a:t> Māori.</a:t>
            </a:r>
          </a:p>
          <a:p>
            <a:pPr marL="0" indent="0">
              <a:buNone/>
            </a:pPr>
            <a:endParaRPr lang="en-NZ" sz="2800" dirty="0">
              <a:solidFill>
                <a:srgbClr val="EED8F3"/>
              </a:solidFill>
              <a:latin typeface="Calibri" panose="020F0502020204030204" pitchFamily="34" charset="0"/>
              <a:cs typeface="Calibri" panose="020F0502020204030204" pitchFamily="34" charset="0"/>
            </a:endParaRPr>
          </a:p>
          <a:p>
            <a:endParaRPr lang="en-NZ" sz="2000" dirty="0"/>
          </a:p>
        </p:txBody>
      </p:sp>
    </p:spTree>
    <p:extLst>
      <p:ext uri="{BB962C8B-B14F-4D97-AF65-F5344CB8AC3E}">
        <p14:creationId xmlns:p14="http://schemas.microsoft.com/office/powerpoint/2010/main" val="415684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B16A-B1B1-8F98-3F67-3DE538E4FBF6}"/>
              </a:ext>
            </a:extLst>
          </p:cNvPr>
          <p:cNvSpPr>
            <a:spLocks noGrp="1"/>
          </p:cNvSpPr>
          <p:nvPr>
            <p:ph type="title"/>
          </p:nvPr>
        </p:nvSpPr>
        <p:spPr>
          <a:xfrm>
            <a:off x="685801" y="609600"/>
            <a:ext cx="10131425" cy="1456267"/>
          </a:xfrm>
        </p:spPr>
        <p:txBody>
          <a:bodyPr>
            <a:normAutofit/>
          </a:bodyPr>
          <a:lstStyle/>
          <a:p>
            <a:r>
              <a:rPr lang="en-NZ" dirty="0"/>
              <a:t>Where are we now in our Panel process?</a:t>
            </a:r>
          </a:p>
        </p:txBody>
      </p:sp>
      <p:graphicFrame>
        <p:nvGraphicFramePr>
          <p:cNvPr id="5" name="Content Placeholder 2">
            <a:extLst>
              <a:ext uri="{FF2B5EF4-FFF2-40B4-BE49-F238E27FC236}">
                <a16:creationId xmlns:a16="http://schemas.microsoft.com/office/drawing/2014/main" id="{E0192837-166A-2150-91A2-D06710293C59}"/>
              </a:ext>
            </a:extLst>
          </p:cNvPr>
          <p:cNvGraphicFramePr>
            <a:graphicFrameLocks noGrp="1"/>
          </p:cNvGraphicFramePr>
          <p:nvPr>
            <p:ph idx="1"/>
            <p:extLst>
              <p:ext uri="{D42A27DB-BD31-4B8C-83A1-F6EECF244321}">
                <p14:modId xmlns:p14="http://schemas.microsoft.com/office/powerpoint/2010/main" val="4129228819"/>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62919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2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A5802A-DB16-485D-86AB-126B58A546AC}"/>
              </a:ext>
            </a:extLst>
          </p:cNvPr>
          <p:cNvSpPr>
            <a:spLocks noGrp="1"/>
          </p:cNvSpPr>
          <p:nvPr>
            <p:ph type="title"/>
          </p:nvPr>
        </p:nvSpPr>
        <p:spPr>
          <a:xfrm>
            <a:off x="693420" y="373083"/>
            <a:ext cx="10805160" cy="707886"/>
          </a:xfrm>
        </p:spPr>
        <p:txBody>
          <a:bodyPr>
            <a:normAutofit fontScale="90000"/>
          </a:bodyPr>
          <a:lstStyle/>
          <a:p>
            <a:r>
              <a:rPr lang="en-NZ" sz="4400" b="1" dirty="0">
                <a:latin typeface="Calibri Light" panose="020F0302020204030204" pitchFamily="34" charset="0"/>
                <a:cs typeface="Calibri Light" panose="020F0302020204030204" pitchFamily="34" charset="0"/>
              </a:rPr>
              <a:t>Briefing outline</a:t>
            </a:r>
            <a:br>
              <a:rPr lang="en-NZ" dirty="0"/>
            </a:br>
            <a:endParaRPr lang="en-NZ" dirty="0"/>
          </a:p>
        </p:txBody>
      </p:sp>
      <p:sp>
        <p:nvSpPr>
          <p:cNvPr id="5" name="Content Placeholder 4">
            <a:extLst>
              <a:ext uri="{FF2B5EF4-FFF2-40B4-BE49-F238E27FC236}">
                <a16:creationId xmlns:a16="http://schemas.microsoft.com/office/drawing/2014/main" id="{52147817-F57E-43B0-86B4-699A403ABBF6}"/>
              </a:ext>
            </a:extLst>
          </p:cNvPr>
          <p:cNvSpPr>
            <a:spLocks noGrp="1"/>
          </p:cNvSpPr>
          <p:nvPr>
            <p:ph sz="quarter" idx="13"/>
          </p:nvPr>
        </p:nvSpPr>
        <p:spPr>
          <a:xfrm>
            <a:off x="693420" y="2092736"/>
            <a:ext cx="10837333" cy="4072527"/>
          </a:xfrm>
        </p:spPr>
        <p:txBody>
          <a:bodyPr>
            <a:normAutofit/>
          </a:bodyPr>
          <a:lstStyle/>
          <a:p>
            <a:pPr marL="0" indent="0">
              <a:buNone/>
            </a:pPr>
            <a:r>
              <a:rPr lang="en-NZ" sz="2400" b="1" dirty="0">
                <a:solidFill>
                  <a:schemeClr val="bg1"/>
                </a:solidFill>
                <a:latin typeface="Calibri" panose="020F0502020204030204" pitchFamily="34" charset="0"/>
                <a:cs typeface="Calibri" panose="020F0502020204030204" pitchFamily="34" charset="0"/>
              </a:rPr>
              <a:t>Phase 1 report:</a:t>
            </a:r>
          </a:p>
          <a:p>
            <a:pPr marL="790575" indent="-342900">
              <a:buFontTx/>
              <a:buChar char="-"/>
            </a:pPr>
            <a:r>
              <a:rPr lang="en-NZ" sz="2400" b="1" dirty="0">
                <a:solidFill>
                  <a:schemeClr val="tx2"/>
                </a:solidFill>
                <a:latin typeface="Calibri" panose="020F0502020204030204" pitchFamily="34" charset="0"/>
                <a:cs typeface="Calibri" panose="020F0502020204030204" pitchFamily="34" charset="0"/>
              </a:rPr>
              <a:t>Overview of key findings and perspectives</a:t>
            </a:r>
          </a:p>
          <a:p>
            <a:pPr marL="790575" indent="-342900">
              <a:buFontTx/>
              <a:buChar char="-"/>
            </a:pPr>
            <a:r>
              <a:rPr lang="en-NZ" sz="2400" b="1" dirty="0">
                <a:solidFill>
                  <a:schemeClr val="tx2"/>
                </a:solidFill>
                <a:latin typeface="Calibri" panose="020F0502020204030204" pitchFamily="34" charset="0"/>
                <a:cs typeface="Calibri" panose="020F0502020204030204" pitchFamily="34" charset="0"/>
              </a:rPr>
              <a:t>Recap of future system objectives and principles </a:t>
            </a:r>
          </a:p>
          <a:p>
            <a:pPr marL="0" indent="0">
              <a:buNone/>
            </a:pPr>
            <a:endParaRPr lang="en-NZ" sz="2400" b="1" dirty="0">
              <a:solidFill>
                <a:schemeClr val="tx2"/>
              </a:solidFill>
              <a:latin typeface="Calibri" panose="020F0502020204030204" pitchFamily="34" charset="0"/>
              <a:cs typeface="Calibri" panose="020F0502020204030204" pitchFamily="34" charset="0"/>
            </a:endParaRPr>
          </a:p>
          <a:p>
            <a:pPr marL="0" indent="0">
              <a:buNone/>
            </a:pPr>
            <a:r>
              <a:rPr lang="en-NZ" sz="2400" b="1" dirty="0">
                <a:solidFill>
                  <a:schemeClr val="bg1"/>
                </a:solidFill>
                <a:latin typeface="Calibri" panose="020F0502020204030204" pitchFamily="34" charset="0"/>
                <a:cs typeface="Calibri" panose="020F0502020204030204" pitchFamily="34" charset="0"/>
              </a:rPr>
              <a:t>Direction for Phase 2:</a:t>
            </a:r>
          </a:p>
          <a:p>
            <a:pPr marL="704850" indent="-342900">
              <a:buFontTx/>
              <a:buChar char="-"/>
            </a:pPr>
            <a:r>
              <a:rPr lang="en-NZ" sz="2400" b="1" dirty="0">
                <a:solidFill>
                  <a:schemeClr val="tx2"/>
                </a:solidFill>
                <a:latin typeface="Calibri" panose="020F0502020204030204" pitchFamily="34" charset="0"/>
                <a:cs typeface="Calibri" panose="020F0502020204030204" pitchFamily="34" charset="0"/>
              </a:rPr>
              <a:t>Key focus areas</a:t>
            </a:r>
          </a:p>
          <a:p>
            <a:pPr marL="704850" indent="-342900">
              <a:buFontTx/>
              <a:buChar char="-"/>
            </a:pPr>
            <a:r>
              <a:rPr lang="en-NZ" sz="2400" b="1" dirty="0">
                <a:solidFill>
                  <a:schemeClr val="tx2"/>
                </a:solidFill>
                <a:latin typeface="Calibri" panose="020F0502020204030204" pitchFamily="34" charset="0"/>
                <a:cs typeface="Calibri" panose="020F0502020204030204" pitchFamily="34" charset="0"/>
              </a:rPr>
              <a:t>Next steps for engagement</a:t>
            </a:r>
          </a:p>
          <a:p>
            <a:pPr marL="0" indent="0">
              <a:buNone/>
            </a:pPr>
            <a:endParaRPr lang="en-NZ" sz="2400" b="1" i="1" dirty="0">
              <a:solidFill>
                <a:schemeClr val="tx2"/>
              </a:solidFill>
              <a:latin typeface="Calibri" panose="020F0502020204030204" pitchFamily="34" charset="0"/>
              <a:cs typeface="Calibri" panose="020F0502020204030204" pitchFamily="34" charset="0"/>
            </a:endParaRPr>
          </a:p>
          <a:p>
            <a:pPr marL="0" indent="0">
              <a:buNone/>
            </a:pPr>
            <a:r>
              <a:rPr lang="en-NZ" sz="2400" b="1" dirty="0">
                <a:solidFill>
                  <a:schemeClr val="bg1"/>
                </a:solidFill>
                <a:latin typeface="Calibri" panose="020F0502020204030204" pitchFamily="34" charset="0"/>
                <a:cs typeface="Calibri" panose="020F0502020204030204" pitchFamily="34" charset="0"/>
              </a:rPr>
              <a:t>Q&amp;A / Feedback</a:t>
            </a:r>
            <a:endParaRPr lang="en-NZ" sz="1400" b="1" i="1" dirty="0">
              <a:solidFill>
                <a:schemeClr val="bg1"/>
              </a:solidFill>
              <a:latin typeface="Calibri" panose="020F0502020204030204" pitchFamily="34" charset="0"/>
              <a:cs typeface="Calibri" panose="020F0502020204030204" pitchFamily="34" charset="0"/>
            </a:endParaRPr>
          </a:p>
          <a:p>
            <a:pPr>
              <a:buFontTx/>
              <a:buChar char="-"/>
            </a:pPr>
            <a:endParaRPr lang="en-NZ" sz="1400" b="1" i="1" dirty="0">
              <a:solidFill>
                <a:schemeClr val="tx2"/>
              </a:solidFill>
            </a:endParaRPr>
          </a:p>
          <a:p>
            <a:pPr>
              <a:buFontTx/>
              <a:buChar char="-"/>
            </a:pPr>
            <a:endParaRPr lang="en-NZ" sz="1400" b="1" i="1" dirty="0">
              <a:solidFill>
                <a:schemeClr val="tx2"/>
              </a:solidFill>
            </a:endParaRPr>
          </a:p>
          <a:p>
            <a:pPr>
              <a:buFontTx/>
              <a:buChar char="-"/>
            </a:pPr>
            <a:endParaRPr lang="en-NZ" b="1" dirty="0">
              <a:solidFill>
                <a:schemeClr val="tx2"/>
              </a:solidFill>
            </a:endParaRPr>
          </a:p>
          <a:p>
            <a:endParaRPr lang="en-NZ" b="1" dirty="0">
              <a:solidFill>
                <a:schemeClr val="tx2"/>
              </a:solidFill>
            </a:endParaRPr>
          </a:p>
        </p:txBody>
      </p:sp>
    </p:spTree>
    <p:extLst>
      <p:ext uri="{BB962C8B-B14F-4D97-AF65-F5344CB8AC3E}">
        <p14:creationId xmlns:p14="http://schemas.microsoft.com/office/powerpoint/2010/main" val="1365355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4000" r="-4000"/>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9443C0-DD43-B14A-45AF-73BAFE2E2C3C}"/>
              </a:ext>
            </a:extLst>
          </p:cNvPr>
          <p:cNvSpPr>
            <a:spLocks noGrp="1"/>
          </p:cNvSpPr>
          <p:nvPr>
            <p:ph type="title"/>
          </p:nvPr>
        </p:nvSpPr>
        <p:spPr>
          <a:xfrm>
            <a:off x="266699" y="4914900"/>
            <a:ext cx="4695825" cy="1400173"/>
          </a:xfrm>
        </p:spPr>
        <p:txBody>
          <a:bodyPr vert="horz" lIns="91440" tIns="45720" rIns="91440" bIns="45720" rtlCol="0" anchor="b">
            <a:normAutofit fontScale="90000"/>
          </a:bodyPr>
          <a:lstStyle/>
          <a:p>
            <a:r>
              <a:rPr lang="en-US" sz="4800" dirty="0">
                <a:solidFill>
                  <a:schemeClr val="bg1"/>
                </a:solidFill>
                <a:latin typeface="Calibri Light" panose="020F0302020204030204" pitchFamily="34" charset="0"/>
                <a:cs typeface="Calibri Light" panose="020F0302020204030204" pitchFamily="34" charset="0"/>
              </a:rPr>
              <a:t>phase 1: KEY Findings</a:t>
            </a:r>
          </a:p>
        </p:txBody>
      </p:sp>
    </p:spTree>
    <p:extLst>
      <p:ext uri="{BB962C8B-B14F-4D97-AF65-F5344CB8AC3E}">
        <p14:creationId xmlns:p14="http://schemas.microsoft.com/office/powerpoint/2010/main" val="252853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5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98ED-9610-4D9F-9C9F-B2088FC99D98}"/>
              </a:ext>
            </a:extLst>
          </p:cNvPr>
          <p:cNvSpPr>
            <a:spLocks noGrp="1"/>
          </p:cNvSpPr>
          <p:nvPr>
            <p:ph type="title"/>
          </p:nvPr>
        </p:nvSpPr>
        <p:spPr>
          <a:xfrm>
            <a:off x="616226" y="558938"/>
            <a:ext cx="11042374" cy="460375"/>
          </a:xfrm>
        </p:spPr>
        <p:txBody>
          <a:bodyPr>
            <a:noAutofit/>
          </a:bodyPr>
          <a:lstStyle/>
          <a:p>
            <a:r>
              <a:rPr lang="en-NZ" sz="4000" b="1" dirty="0">
                <a:solidFill>
                  <a:schemeClr val="accent5">
                    <a:lumMod val="75000"/>
                  </a:schemeClr>
                </a:solidFill>
                <a:latin typeface="Calibri Light" panose="020F0302020204030204" pitchFamily="34" charset="0"/>
                <a:cs typeface="Calibri Light" panose="020F0302020204030204" pitchFamily="34" charset="0"/>
              </a:rPr>
              <a:t>The current system has served NZ well</a:t>
            </a:r>
            <a:br>
              <a:rPr lang="en-NZ" sz="4000" b="1" dirty="0">
                <a:solidFill>
                  <a:schemeClr val="accent5">
                    <a:lumMod val="75000"/>
                  </a:schemeClr>
                </a:solidFill>
                <a:latin typeface="Calibri Light" panose="020F0302020204030204" pitchFamily="34" charset="0"/>
                <a:cs typeface="Calibri Light" panose="020F0302020204030204" pitchFamily="34" charset="0"/>
              </a:rPr>
            </a:br>
            <a:endParaRPr lang="en-NZ" sz="4000" b="0"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A95EDCEB-5E35-4F87-BA1D-83F9032BFE8F}"/>
              </a:ext>
            </a:extLst>
          </p:cNvPr>
          <p:cNvSpPr>
            <a:spLocks noGrp="1"/>
          </p:cNvSpPr>
          <p:nvPr>
            <p:ph type="body" sz="quarter" idx="13"/>
          </p:nvPr>
        </p:nvSpPr>
        <p:spPr>
          <a:xfrm>
            <a:off x="813832" y="1350707"/>
            <a:ext cx="9848850" cy="4718050"/>
          </a:xfrm>
        </p:spPr>
        <p:txBody>
          <a:bodyPr>
            <a:normAutofit/>
          </a:bodyPr>
          <a:lstStyle/>
          <a:p>
            <a:pPr marL="255588" lvl="1" indent="0">
              <a:buNone/>
            </a:pPr>
            <a:endParaRPr lang="en-NZ" sz="2800" b="1" dirty="0">
              <a:solidFill>
                <a:schemeClr val="accent5">
                  <a:lumMod val="75000"/>
                </a:schemeClr>
              </a:solidFill>
            </a:endParaRPr>
          </a:p>
          <a:p>
            <a:pPr lvl="1"/>
            <a:r>
              <a:rPr lang="en-NZ" sz="2400" b="1" dirty="0">
                <a:solidFill>
                  <a:schemeClr val="accent5">
                    <a:lumMod val="75000"/>
                  </a:schemeClr>
                </a:solidFill>
                <a:latin typeface="Calibri" panose="020F0502020204030204" pitchFamily="34" charset="0"/>
                <a:cs typeface="Calibri" panose="020F0502020204030204" pitchFamily="34" charset="0"/>
              </a:rPr>
              <a:t>It’s safe</a:t>
            </a:r>
          </a:p>
          <a:p>
            <a:pPr lvl="1"/>
            <a:r>
              <a:rPr lang="en-NZ" sz="2400" b="1" dirty="0">
                <a:solidFill>
                  <a:schemeClr val="accent5">
                    <a:lumMod val="75000"/>
                  </a:schemeClr>
                </a:solidFill>
                <a:latin typeface="Calibri" panose="020F0502020204030204" pitchFamily="34" charset="0"/>
                <a:cs typeface="Calibri" panose="020F0502020204030204" pitchFamily="34" charset="0"/>
              </a:rPr>
              <a:t>The system is critical national infrastructure, contributes to a wide range of benefits and delivers essential services</a:t>
            </a:r>
          </a:p>
          <a:p>
            <a:pPr lvl="1"/>
            <a:r>
              <a:rPr lang="en-NZ" sz="2400" b="1" dirty="0">
                <a:solidFill>
                  <a:schemeClr val="accent5">
                    <a:lumMod val="75000"/>
                  </a:schemeClr>
                </a:solidFill>
                <a:latin typeface="Calibri" panose="020F0502020204030204" pitchFamily="34" charset="0"/>
                <a:cs typeface="Calibri" panose="020F0502020204030204" pitchFamily="34" charset="0"/>
              </a:rPr>
              <a:t>It’s well respected internationally</a:t>
            </a:r>
          </a:p>
          <a:p>
            <a:pPr lvl="1"/>
            <a:r>
              <a:rPr lang="en-NZ" sz="2400" b="1" dirty="0">
                <a:solidFill>
                  <a:schemeClr val="accent5">
                    <a:lumMod val="75000"/>
                  </a:schemeClr>
                </a:solidFill>
                <a:latin typeface="Calibri" panose="020F0502020204030204" pitchFamily="34" charset="0"/>
                <a:cs typeface="Calibri" panose="020F0502020204030204" pitchFamily="34" charset="0"/>
              </a:rPr>
              <a:t>There’s a sound base for future development – and huge potential for benefits to the system and NZ Inc.</a:t>
            </a:r>
            <a:endParaRPr lang="en-NZ" sz="2400" b="1" dirty="0">
              <a:latin typeface="Calibri" panose="020F0502020204030204" pitchFamily="34" charset="0"/>
              <a:cs typeface="Calibri" panose="020F0502020204030204" pitchFamily="34" charset="0"/>
            </a:endParaRPr>
          </a:p>
          <a:p>
            <a:pPr marL="255588" lvl="1" indent="0">
              <a:buNone/>
            </a:pPr>
            <a:endParaRPr lang="en-NZ" b="1" dirty="0">
              <a:latin typeface="Calibri" panose="020F0502020204030204" pitchFamily="34" charset="0"/>
              <a:cs typeface="Calibri" panose="020F0502020204030204" pitchFamily="34" charset="0"/>
            </a:endParaRPr>
          </a:p>
          <a:p>
            <a:pPr marL="255588" lvl="1" indent="0">
              <a:buNone/>
            </a:pPr>
            <a:endParaRPr lang="en-NZ" b="1" dirty="0">
              <a:latin typeface="Calibri" panose="020F0502020204030204" pitchFamily="34" charset="0"/>
              <a:cs typeface="Calibri" panose="020F0502020204030204" pitchFamily="34" charset="0"/>
            </a:endParaRPr>
          </a:p>
          <a:p>
            <a:pPr lvl="1"/>
            <a:endParaRPr lang="en-NZ" b="1" dirty="0">
              <a:latin typeface="Calibri" panose="020F0502020204030204" pitchFamily="34" charset="0"/>
              <a:cs typeface="Calibri" panose="020F0502020204030204" pitchFamily="34" charset="0"/>
            </a:endParaRPr>
          </a:p>
          <a:p>
            <a:pPr lvl="1"/>
            <a:endParaRPr lang="en-NZ" b="1" dirty="0"/>
          </a:p>
          <a:p>
            <a:pPr lvl="1"/>
            <a:endParaRPr lang="en-NZ" b="1" dirty="0"/>
          </a:p>
          <a:p>
            <a:pPr lvl="1"/>
            <a:endParaRPr lang="en-NZ" b="1" dirty="0"/>
          </a:p>
          <a:p>
            <a:pPr lvl="1"/>
            <a:endParaRPr lang="en-NZ" b="1" dirty="0"/>
          </a:p>
        </p:txBody>
      </p:sp>
    </p:spTree>
    <p:extLst>
      <p:ext uri="{BB962C8B-B14F-4D97-AF65-F5344CB8AC3E}">
        <p14:creationId xmlns:p14="http://schemas.microsoft.com/office/powerpoint/2010/main" val="174582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5000"/>
            <a:lum/>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020F-07C4-B2AA-56A9-B3D414532983}"/>
              </a:ext>
            </a:extLst>
          </p:cNvPr>
          <p:cNvSpPr>
            <a:spLocks noGrp="1"/>
          </p:cNvSpPr>
          <p:nvPr>
            <p:ph type="title"/>
          </p:nvPr>
        </p:nvSpPr>
        <p:spPr/>
        <p:txBody>
          <a:bodyPr>
            <a:normAutofit fontScale="90000"/>
          </a:bodyPr>
          <a:lstStyle/>
          <a:p>
            <a:r>
              <a:rPr lang="en-NZ" sz="3200" dirty="0">
                <a:latin typeface="Calibri Light" panose="020F0302020204030204" pitchFamily="34" charset="0"/>
                <a:cs typeface="Calibri Light" panose="020F0302020204030204" pitchFamily="34" charset="0"/>
              </a:rPr>
              <a:t>But the operating environment is now beset by rapid and disruptive change</a:t>
            </a:r>
          </a:p>
        </p:txBody>
      </p:sp>
      <p:sp>
        <p:nvSpPr>
          <p:cNvPr id="3" name="Text Placeholder 2">
            <a:extLst>
              <a:ext uri="{FF2B5EF4-FFF2-40B4-BE49-F238E27FC236}">
                <a16:creationId xmlns:a16="http://schemas.microsoft.com/office/drawing/2014/main" id="{2419C56A-4DAF-6253-0AED-C3FE236BB17A}"/>
              </a:ext>
            </a:extLst>
          </p:cNvPr>
          <p:cNvSpPr>
            <a:spLocks noGrp="1"/>
          </p:cNvSpPr>
          <p:nvPr>
            <p:ph type="body" sz="quarter" idx="13"/>
          </p:nvPr>
        </p:nvSpPr>
        <p:spPr>
          <a:xfrm>
            <a:off x="1066798" y="1819274"/>
            <a:ext cx="10286999" cy="4362451"/>
          </a:xfrm>
        </p:spPr>
        <p:txBody>
          <a:bodyPr>
            <a:normAutofit/>
          </a:bodyPr>
          <a:lstStyle/>
          <a:p>
            <a:pPr marL="401637" indent="-447675">
              <a:tabLst>
                <a:tab pos="714375" algn="l"/>
              </a:tabLst>
            </a:pPr>
            <a:r>
              <a:rPr lang="en-NZ" sz="2400" b="1" dirty="0">
                <a:solidFill>
                  <a:schemeClr val="bg1"/>
                </a:solidFill>
                <a:latin typeface="Calibri" panose="020F0502020204030204" pitchFamily="34" charset="0"/>
                <a:cs typeface="Calibri" panose="020F0502020204030204" pitchFamily="34" charset="0"/>
              </a:rPr>
              <a:t>These forces for change create both risk and opportunity for NZ</a:t>
            </a:r>
          </a:p>
          <a:p>
            <a:pPr marL="401637" indent="-447675">
              <a:tabLst>
                <a:tab pos="714375" algn="l"/>
              </a:tabLst>
            </a:pPr>
            <a:r>
              <a:rPr lang="en-NZ" sz="2400" b="1" dirty="0">
                <a:solidFill>
                  <a:schemeClr val="accent5"/>
                </a:solidFill>
                <a:latin typeface="Calibri" panose="020F0502020204030204" pitchFamily="34" charset="0"/>
                <a:cs typeface="Calibri" panose="020F0502020204030204" pitchFamily="34" charset="0"/>
              </a:rPr>
              <a:t>Disruptive technological change and innovation – AI, digital tech, automation</a:t>
            </a:r>
          </a:p>
          <a:p>
            <a:pPr marL="401637" indent="-447675">
              <a:tabLst>
                <a:tab pos="714375" algn="l"/>
              </a:tabLst>
            </a:pPr>
            <a:r>
              <a:rPr lang="en-NZ" sz="2400" b="1" dirty="0">
                <a:solidFill>
                  <a:schemeClr val="accent5"/>
                </a:solidFill>
                <a:latin typeface="Calibri" panose="020F0502020204030204" pitchFamily="34" charset="0"/>
                <a:cs typeface="Calibri" panose="020F0502020204030204" pitchFamily="34" charset="0"/>
              </a:rPr>
              <a:t>Decarbonisation and adaptation in response to climate change</a:t>
            </a:r>
          </a:p>
          <a:p>
            <a:pPr marL="401637" indent="-447675">
              <a:tabLst>
                <a:tab pos="714375" algn="l"/>
              </a:tabLst>
            </a:pPr>
            <a:r>
              <a:rPr lang="en-NZ" sz="2400" b="1" dirty="0">
                <a:solidFill>
                  <a:schemeClr val="accent5"/>
                </a:solidFill>
                <a:latin typeface="Calibri" panose="020F0502020204030204" pitchFamily="34" charset="0"/>
                <a:cs typeface="Calibri" panose="020F0502020204030204" pitchFamily="34" charset="0"/>
              </a:rPr>
              <a:t>Increased cybersecurity risks in the digital age</a:t>
            </a:r>
          </a:p>
          <a:p>
            <a:pPr marL="401637" indent="-447675">
              <a:tabLst>
                <a:tab pos="714375" algn="l"/>
              </a:tabLst>
            </a:pPr>
            <a:r>
              <a:rPr lang="en-NZ" sz="2400" b="1" dirty="0">
                <a:solidFill>
                  <a:schemeClr val="accent5"/>
                </a:solidFill>
                <a:latin typeface="Calibri" panose="020F0502020204030204" pitchFamily="34" charset="0"/>
                <a:cs typeface="Calibri" panose="020F0502020204030204" pitchFamily="34" charset="0"/>
              </a:rPr>
              <a:t>Geopolitical shifts impacting on national and regional security</a:t>
            </a:r>
          </a:p>
          <a:p>
            <a:pPr marL="401637" indent="-447675">
              <a:tabLst>
                <a:tab pos="714375" algn="l"/>
              </a:tabLst>
            </a:pPr>
            <a:r>
              <a:rPr lang="en-NZ" sz="2400" b="1" dirty="0">
                <a:solidFill>
                  <a:schemeClr val="accent5"/>
                </a:solidFill>
                <a:latin typeface="Calibri" panose="020F0502020204030204" pitchFamily="34" charset="0"/>
                <a:cs typeface="Calibri" panose="020F0502020204030204" pitchFamily="34" charset="0"/>
              </a:rPr>
              <a:t>Social licence and workforce implications from integration of new market entrants and technologies</a:t>
            </a:r>
          </a:p>
          <a:p>
            <a:pPr marL="401637" indent="-447675">
              <a:tabLst>
                <a:tab pos="714375" algn="l"/>
              </a:tabLst>
            </a:pPr>
            <a:r>
              <a:rPr lang="en-NZ" sz="2400" b="1" dirty="0">
                <a:solidFill>
                  <a:schemeClr val="accent5"/>
                </a:solidFill>
                <a:latin typeface="Calibri" panose="020F0502020204030204" pitchFamily="34" charset="0"/>
                <a:cs typeface="Calibri" panose="020F0502020204030204" pitchFamily="34" charset="0"/>
              </a:rPr>
              <a:t>Increasing overlap with other domains and regulatory regimes </a:t>
            </a:r>
          </a:p>
          <a:p>
            <a:pPr marL="401637" indent="-447675">
              <a:tabLst>
                <a:tab pos="714375" algn="l"/>
              </a:tabLst>
            </a:pPr>
            <a:r>
              <a:rPr lang="en-NZ" sz="2400" b="1" dirty="0">
                <a:solidFill>
                  <a:schemeClr val="accent5"/>
                </a:solidFill>
                <a:latin typeface="Calibri" panose="020F0502020204030204" pitchFamily="34" charset="0"/>
                <a:cs typeface="Calibri" panose="020F0502020204030204" pitchFamily="34" charset="0"/>
              </a:rPr>
              <a:t>Shocks that have exposed challenges with resiliency; pandemic etc</a:t>
            </a:r>
          </a:p>
          <a:p>
            <a:pPr lvl="1"/>
            <a:endParaRPr lang="en-NZ" sz="2400" b="1" dirty="0">
              <a:solidFill>
                <a:schemeClr val="bg2">
                  <a:lumMod val="75000"/>
                </a:schemeClr>
              </a:solidFill>
              <a:latin typeface="Calibri" panose="020F0502020204030204" pitchFamily="34" charset="0"/>
              <a:cs typeface="Calibri" panose="020F0502020204030204" pitchFamily="34" charset="0"/>
            </a:endParaRPr>
          </a:p>
          <a:p>
            <a:pPr lvl="1"/>
            <a:endParaRPr lang="en-NZ" sz="2400" b="1" dirty="0">
              <a:solidFill>
                <a:schemeClr val="accent5"/>
              </a:solidFill>
            </a:endParaRPr>
          </a:p>
        </p:txBody>
      </p:sp>
    </p:spTree>
    <p:extLst>
      <p:ext uri="{BB962C8B-B14F-4D97-AF65-F5344CB8AC3E}">
        <p14:creationId xmlns:p14="http://schemas.microsoft.com/office/powerpoint/2010/main" val="35412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F745E7-223B-62DA-A51B-02E61DB55359}"/>
              </a:ext>
            </a:extLst>
          </p:cNvPr>
          <p:cNvSpPr>
            <a:spLocks noGrp="1"/>
          </p:cNvSpPr>
          <p:nvPr>
            <p:ph type="title"/>
          </p:nvPr>
        </p:nvSpPr>
        <p:spPr>
          <a:xfrm>
            <a:off x="685799" y="1150076"/>
            <a:ext cx="3659389" cy="4557849"/>
          </a:xfrm>
        </p:spPr>
        <p:txBody>
          <a:bodyPr>
            <a:normAutofit/>
          </a:bodyPr>
          <a:lstStyle/>
          <a:p>
            <a:pPr algn="r"/>
            <a:r>
              <a:rPr lang="en-NZ" dirty="0"/>
              <a:t>And this is a system that will have some challenges in responding to change</a:t>
            </a:r>
            <a:br>
              <a:rPr lang="en-NZ" dirty="0"/>
            </a:br>
            <a:br>
              <a:rPr lang="en-NZ" dirty="0"/>
            </a:br>
            <a:endParaRPr lang="en-NZ" dirty="0"/>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008B8DB-1FF1-F6B9-62FC-1BD3DFC814CF}"/>
              </a:ext>
            </a:extLst>
          </p:cNvPr>
          <p:cNvSpPr>
            <a:spLocks noGrp="1"/>
          </p:cNvSpPr>
          <p:nvPr>
            <p:ph idx="1"/>
          </p:nvPr>
        </p:nvSpPr>
        <p:spPr>
          <a:xfrm>
            <a:off x="4988658" y="1150076"/>
            <a:ext cx="6517543" cy="5051941"/>
          </a:xfrm>
        </p:spPr>
        <p:txBody>
          <a:bodyPr>
            <a:normAutofit/>
          </a:bodyPr>
          <a:lstStyle/>
          <a:p>
            <a:r>
              <a:rPr lang="en-NZ" sz="1900" dirty="0"/>
              <a:t>It doesn’t see itself as a system: players often look to their silos rather than across the system</a:t>
            </a:r>
          </a:p>
          <a:p>
            <a:r>
              <a:rPr lang="en-NZ" sz="1900" dirty="0"/>
              <a:t>It’s diverse and disparate, with multiple size and information asymmetries</a:t>
            </a:r>
          </a:p>
          <a:p>
            <a:r>
              <a:rPr lang="en-NZ" sz="1900" dirty="0"/>
              <a:t>Its culture is conservative and its workforce non diverse</a:t>
            </a:r>
          </a:p>
          <a:p>
            <a:r>
              <a:rPr lang="en-NZ" sz="1900" dirty="0"/>
              <a:t>It has a high cost and inflexible physical asset base</a:t>
            </a:r>
          </a:p>
          <a:p>
            <a:r>
              <a:rPr lang="en-NZ" sz="1900" dirty="0"/>
              <a:t>Iwi Māori and other Māori interests in the system are unexplored</a:t>
            </a:r>
          </a:p>
          <a:p>
            <a:r>
              <a:rPr lang="en-NZ" sz="1900" dirty="0"/>
              <a:t>The user pays funding model makes it challenging to invest in long run infrastructure assets, R &amp; D and innovation</a:t>
            </a:r>
          </a:p>
          <a:p>
            <a:r>
              <a:rPr lang="en-NZ" sz="1900" dirty="0"/>
              <a:t>The public good elements of the system are neither explicit nor fully funded</a:t>
            </a:r>
          </a:p>
          <a:p>
            <a:r>
              <a:rPr lang="en-NZ" sz="1900" dirty="0"/>
              <a:t>There’s no obvious leadership or shared vision for the future</a:t>
            </a:r>
          </a:p>
          <a:p>
            <a:endParaRPr lang="en-NZ" dirty="0"/>
          </a:p>
          <a:p>
            <a:pPr marL="0" indent="0">
              <a:buNone/>
            </a:pPr>
            <a:endParaRPr lang="en-NZ" dirty="0"/>
          </a:p>
          <a:p>
            <a:endParaRPr lang="en-NZ" dirty="0"/>
          </a:p>
        </p:txBody>
      </p:sp>
    </p:spTree>
    <p:extLst>
      <p:ext uri="{BB962C8B-B14F-4D97-AF65-F5344CB8AC3E}">
        <p14:creationId xmlns:p14="http://schemas.microsoft.com/office/powerpoint/2010/main" val="2131800359"/>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ANSR PPT">
      <a:dk1>
        <a:srgbClr val="000000"/>
      </a:dk1>
      <a:lt1>
        <a:srgbClr val="FFFFFF"/>
      </a:lt1>
      <a:dk2>
        <a:srgbClr val="260F9E"/>
      </a:dk2>
      <a:lt2>
        <a:srgbClr val="3DE4A1"/>
      </a:lt2>
      <a:accent1>
        <a:srgbClr val="260F9E"/>
      </a:accent1>
      <a:accent2>
        <a:srgbClr val="3DE4A1"/>
      </a:accent2>
      <a:accent3>
        <a:srgbClr val="58F2B7"/>
      </a:accent3>
      <a:accent4>
        <a:srgbClr val="FFFFFF"/>
      </a:accent4>
      <a:accent5>
        <a:srgbClr val="260F9E"/>
      </a:accent5>
      <a:accent6>
        <a:srgbClr val="000000"/>
      </a:accent6>
      <a:hlink>
        <a:srgbClr val="260F9E"/>
      </a:hlink>
      <a:folHlink>
        <a:srgbClr val="260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R PPT.pptx" id="{A5E276A4-7FF4-4E5C-8FA3-76496C30BA12}" vid="{9683A47E-E8F3-4E1A-9119-E119CFE9276E}"/>
    </a:ext>
  </a:extLst>
</a:theme>
</file>

<file path=ppt/theme/theme3.xml><?xml version="1.0" encoding="utf-8"?>
<a:theme xmlns:a="http://schemas.openxmlformats.org/drawingml/2006/main" name="Office Theme">
  <a:themeElements>
    <a:clrScheme name="ANSR PPT">
      <a:dk1>
        <a:srgbClr val="000000"/>
      </a:dk1>
      <a:lt1>
        <a:srgbClr val="FFFFFF"/>
      </a:lt1>
      <a:dk2>
        <a:srgbClr val="260F9E"/>
      </a:dk2>
      <a:lt2>
        <a:srgbClr val="3DE4A1"/>
      </a:lt2>
      <a:accent1>
        <a:srgbClr val="260F9E"/>
      </a:accent1>
      <a:accent2>
        <a:srgbClr val="3DE4A1"/>
      </a:accent2>
      <a:accent3>
        <a:srgbClr val="58F2B7"/>
      </a:accent3>
      <a:accent4>
        <a:srgbClr val="FFFFFF"/>
      </a:accent4>
      <a:accent5>
        <a:srgbClr val="260F9E"/>
      </a:accent5>
      <a:accent6>
        <a:srgbClr val="000000"/>
      </a:accent6>
      <a:hlink>
        <a:srgbClr val="260F9E"/>
      </a:hlink>
      <a:folHlink>
        <a:srgbClr val="260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R PPT.pptx" id="{A5E276A4-7FF4-4E5C-8FA3-76496C30BA12}" vid="{9683A47E-E8F3-4E1A-9119-E119CFE9276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370F4A1-FC59-4361-989F-6C79533DA565}">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57094B-4684-420B-AFE0-4E41CA2AF714}">
  <ds:schemaRefs>
    <ds:schemaRef ds:uri="http://schemas.microsoft.com/sharepoint/v3/contenttype/forms"/>
  </ds:schemaRefs>
</ds:datastoreItem>
</file>

<file path=customXml/itemProps3.xml><?xml version="1.0" encoding="utf-8"?>
<ds:datastoreItem xmlns:ds="http://schemas.openxmlformats.org/officeDocument/2006/customXml" ds:itemID="{B26D5668-1971-40BB-BC7C-94C9B101AAB7}">
  <ds:schemaRefs>
    <ds:schemaRef ds:uri="http://schemas.openxmlformats.org/package/2006/metadata/core-properties"/>
    <ds:schemaRef ds:uri="http://schemas.microsoft.com/office/2006/documentManagement/types"/>
    <ds:schemaRef ds:uri="http://purl.org/dc/elements/1.1/"/>
    <ds:schemaRef ds:uri="71af3243-3dd4-4a8d-8c0d-dd76da1f02a5"/>
    <ds:schemaRef ds:uri="16c05727-aa75-4e4a-9b5f-8a80a1165891"/>
    <ds:schemaRef ds:uri="http://schemas.microsoft.com/office/infopath/2007/PartnerControls"/>
    <ds:schemaRef ds:uri="http://www.w3.org/XML/1998/namespace"/>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Celestial design</Template>
  <TotalTime>418</TotalTime>
  <Words>1540</Words>
  <Application>Microsoft Office PowerPoint</Application>
  <PresentationFormat>Widescreen</PresentationFormat>
  <Paragraphs>220</Paragraphs>
  <Slides>22</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Courier New</vt:lpstr>
      <vt:lpstr>Celestial</vt:lpstr>
      <vt:lpstr>Office Theme</vt:lpstr>
      <vt:lpstr>Office Theme</vt:lpstr>
      <vt:lpstr>He Arotake i te Pūnaha Tere-Rangi</vt:lpstr>
      <vt:lpstr>karakia </vt:lpstr>
      <vt:lpstr>ANSR Māori reference group </vt:lpstr>
      <vt:lpstr>Where are we now in our Panel process?</vt:lpstr>
      <vt:lpstr>Briefing outline </vt:lpstr>
      <vt:lpstr>phase 1: KEY Findings</vt:lpstr>
      <vt:lpstr>The current system has served NZ well </vt:lpstr>
      <vt:lpstr>But the operating environment is now beset by rapid and disruptive change</vt:lpstr>
      <vt:lpstr>And this is a system that will have some challenges in responding to change  </vt:lpstr>
      <vt:lpstr>But change it must, if it is to be fit for future</vt:lpstr>
      <vt:lpstr>The phase one story</vt:lpstr>
      <vt:lpstr>THAT’S HOW WE LANDED ON THESE</vt:lpstr>
      <vt:lpstr>PHASE Two recommendations for system settings will be assessed Against these high-level OBJECTIVES and principles </vt:lpstr>
      <vt:lpstr>Where to next for phase 2?</vt:lpstr>
      <vt:lpstr>THESE ARE OUR KEY FOCUS AREAS FOR PHASE 2</vt:lpstr>
      <vt:lpstr>System leadership and Workforce</vt:lpstr>
      <vt:lpstr>NATIONAL INTEREST AND TE AO MāORI</vt:lpstr>
      <vt:lpstr>REGULATORY AGILITY AND FUNDING</vt:lpstr>
      <vt:lpstr>OPPORTUNITIES FOR TE AO MĀORI</vt:lpstr>
      <vt:lpstr>NEXT STEPS for PHASE Two</vt:lpstr>
      <vt:lpstr>LET’s HEAR FROM YOU</vt:lpstr>
      <vt:lpstr>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 3</dc:title>
  <dc:creator>debbie francis</dc:creator>
  <cp:keywords>169029218</cp:keywords>
  <cp:lastModifiedBy>Brigid Borlase</cp:lastModifiedBy>
  <cp:revision>8</cp:revision>
  <cp:lastPrinted>2022-08-23T20:48:02Z</cp:lastPrinted>
  <dcterms:created xsi:type="dcterms:W3CDTF">2022-07-05T02:32:19Z</dcterms:created>
  <dcterms:modified xsi:type="dcterms:W3CDTF">2022-12-08T21:22:50Z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