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55" r:id="rId5"/>
    <p:sldMasterId id="2147483681" r:id="rId6"/>
    <p:sldMasterId id="2147483682" r:id="rId7"/>
  </p:sldMasterIdLst>
  <p:notesMasterIdLst>
    <p:notesMasterId r:id="rId38"/>
  </p:notesMasterIdLst>
  <p:sldIdLst>
    <p:sldId id="2750" r:id="rId8"/>
    <p:sldId id="2751" r:id="rId9"/>
    <p:sldId id="2745" r:id="rId10"/>
    <p:sldId id="2769" r:id="rId11"/>
    <p:sldId id="2746" r:id="rId12"/>
    <p:sldId id="2759" r:id="rId13"/>
    <p:sldId id="2758" r:id="rId14"/>
    <p:sldId id="2771" r:id="rId15"/>
    <p:sldId id="2772" r:id="rId16"/>
    <p:sldId id="2774" r:id="rId17"/>
    <p:sldId id="2775" r:id="rId18"/>
    <p:sldId id="2779" r:id="rId19"/>
    <p:sldId id="2783" r:id="rId20"/>
    <p:sldId id="2776" r:id="rId21"/>
    <p:sldId id="2777" r:id="rId22"/>
    <p:sldId id="2778" r:id="rId23"/>
    <p:sldId id="2762" r:id="rId24"/>
    <p:sldId id="2764" r:id="rId25"/>
    <p:sldId id="2765" r:id="rId26"/>
    <p:sldId id="2780" r:id="rId27"/>
    <p:sldId id="2781" r:id="rId28"/>
    <p:sldId id="2767" r:id="rId29"/>
    <p:sldId id="289" r:id="rId30"/>
    <p:sldId id="2755" r:id="rId31"/>
    <p:sldId id="290" r:id="rId32"/>
    <p:sldId id="2782" r:id="rId33"/>
    <p:sldId id="747" r:id="rId34"/>
    <p:sldId id="2720" r:id="rId35"/>
    <p:sldId id="336" r:id="rId36"/>
    <p:sldId id="282" r:id="rId3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EED8F3"/>
    <a:srgbClr val="FFFF66"/>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6968" autoAdjust="0"/>
  </p:normalViewPr>
  <p:slideViewPr>
    <p:cSldViewPr snapToGrid="0">
      <p:cViewPr varScale="1">
        <p:scale>
          <a:sx n="88" d="100"/>
          <a:sy n="88" d="100"/>
        </p:scale>
        <p:origin x="129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10912-194B-41CE-B112-463398E608C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NZ"/>
        </a:p>
      </dgm:t>
    </dgm:pt>
    <dgm:pt modelId="{A43AF3DB-7E43-4151-99F4-A8C650BBC910}">
      <dgm:prSet phldrT="[Text]"/>
      <dgm:spPr/>
      <dgm:t>
        <a:bodyPr/>
        <a:lstStyle/>
        <a:p>
          <a:r>
            <a:rPr lang="en-NZ" dirty="0"/>
            <a:t>Primary purpose </a:t>
          </a:r>
        </a:p>
      </dgm:t>
    </dgm:pt>
    <dgm:pt modelId="{D09F63A0-B829-4E58-BB9D-C2C8398E67FF}" type="parTrans" cxnId="{29ED37E8-8B32-4440-8286-4C20480E8C62}">
      <dgm:prSet/>
      <dgm:spPr/>
      <dgm:t>
        <a:bodyPr/>
        <a:lstStyle/>
        <a:p>
          <a:endParaRPr lang="en-NZ"/>
        </a:p>
      </dgm:t>
    </dgm:pt>
    <dgm:pt modelId="{1206CDAC-9C5D-4F0F-BFAE-64AC6C67ED5F}" type="sibTrans" cxnId="{29ED37E8-8B32-4440-8286-4C20480E8C62}">
      <dgm:prSet/>
      <dgm:spPr/>
      <dgm:t>
        <a:bodyPr/>
        <a:lstStyle/>
        <a:p>
          <a:endParaRPr lang="en-NZ"/>
        </a:p>
      </dgm:t>
    </dgm:pt>
    <dgm:pt modelId="{C85836DE-D2AF-4411-8A51-36CE66653B71}">
      <dgm:prSet phldrT="[Text]"/>
      <dgm:spPr/>
      <dgm:t>
        <a:bodyPr/>
        <a:lstStyle/>
        <a:p>
          <a:r>
            <a:rPr lang="en-NZ" dirty="0"/>
            <a:t>Safety. Always</a:t>
          </a:r>
        </a:p>
      </dgm:t>
    </dgm:pt>
    <dgm:pt modelId="{5577D82B-1431-481E-8F57-1C2B7C5876BE}" type="parTrans" cxnId="{5A0DA8E4-D731-4C25-9494-B5F0D986EB1D}">
      <dgm:prSet/>
      <dgm:spPr/>
      <dgm:t>
        <a:bodyPr/>
        <a:lstStyle/>
        <a:p>
          <a:endParaRPr lang="en-NZ"/>
        </a:p>
      </dgm:t>
    </dgm:pt>
    <dgm:pt modelId="{971791C7-65AD-40FF-BEF2-4DE5F9C48E28}" type="sibTrans" cxnId="{5A0DA8E4-D731-4C25-9494-B5F0D986EB1D}">
      <dgm:prSet/>
      <dgm:spPr/>
      <dgm:t>
        <a:bodyPr/>
        <a:lstStyle/>
        <a:p>
          <a:endParaRPr lang="en-NZ"/>
        </a:p>
      </dgm:t>
    </dgm:pt>
    <dgm:pt modelId="{0F71D3D2-EABA-42DB-8F44-77E70FCBC9B4}">
      <dgm:prSet phldrT="[Text]"/>
      <dgm:spPr/>
      <dgm:t>
        <a:bodyPr/>
        <a:lstStyle/>
        <a:p>
          <a:r>
            <a:rPr lang="en-NZ" dirty="0"/>
            <a:t>Path to the future </a:t>
          </a:r>
        </a:p>
      </dgm:t>
    </dgm:pt>
    <dgm:pt modelId="{36BCCBAE-81A0-4B3D-9FB3-43ECB01B59E6}" type="parTrans" cxnId="{55BCD6DB-F989-437B-A89D-5D5A837A3191}">
      <dgm:prSet/>
      <dgm:spPr/>
      <dgm:t>
        <a:bodyPr/>
        <a:lstStyle/>
        <a:p>
          <a:endParaRPr lang="en-NZ"/>
        </a:p>
      </dgm:t>
    </dgm:pt>
    <dgm:pt modelId="{0BCA8ACE-71F6-428F-B32B-085E2FB359B0}" type="sibTrans" cxnId="{55BCD6DB-F989-437B-A89D-5D5A837A3191}">
      <dgm:prSet/>
      <dgm:spPr/>
      <dgm:t>
        <a:bodyPr/>
        <a:lstStyle/>
        <a:p>
          <a:endParaRPr lang="en-NZ"/>
        </a:p>
      </dgm:t>
    </dgm:pt>
    <dgm:pt modelId="{E9C4E673-1CE4-4CA0-96A6-8FC60C363E19}">
      <dgm:prSet phldrT="[Text]"/>
      <dgm:spPr/>
      <dgm:t>
        <a:bodyPr/>
        <a:lstStyle/>
        <a:p>
          <a:r>
            <a:rPr lang="en-NZ" dirty="0"/>
            <a:t>An enduring strategic direction</a:t>
          </a:r>
        </a:p>
      </dgm:t>
    </dgm:pt>
    <dgm:pt modelId="{8314C552-426D-401B-BA4F-BA2FB1E321B9}" type="parTrans" cxnId="{C2B1D5F6-DD86-499F-A304-730EF0B7CBB7}">
      <dgm:prSet/>
      <dgm:spPr/>
      <dgm:t>
        <a:bodyPr/>
        <a:lstStyle/>
        <a:p>
          <a:endParaRPr lang="en-NZ"/>
        </a:p>
      </dgm:t>
    </dgm:pt>
    <dgm:pt modelId="{90ABAC43-47CF-46E0-9106-CA354671E5C3}" type="sibTrans" cxnId="{C2B1D5F6-DD86-499F-A304-730EF0B7CBB7}">
      <dgm:prSet/>
      <dgm:spPr/>
      <dgm:t>
        <a:bodyPr/>
        <a:lstStyle/>
        <a:p>
          <a:endParaRPr lang="en-NZ"/>
        </a:p>
      </dgm:t>
    </dgm:pt>
    <dgm:pt modelId="{40B1567A-AB49-4C99-9E97-583B551363A1}">
      <dgm:prSet phldrT="[Text]"/>
      <dgm:spPr/>
      <dgm:t>
        <a:bodyPr/>
        <a:lstStyle/>
        <a:p>
          <a:r>
            <a:rPr lang="en-NZ" dirty="0"/>
            <a:t>Strengthen the settings </a:t>
          </a:r>
        </a:p>
      </dgm:t>
    </dgm:pt>
    <dgm:pt modelId="{0D664DFB-13B8-44FB-9C4A-BA4317F69637}" type="parTrans" cxnId="{1116DA35-FB92-48EE-ADCE-1827161BB3CB}">
      <dgm:prSet/>
      <dgm:spPr/>
      <dgm:t>
        <a:bodyPr/>
        <a:lstStyle/>
        <a:p>
          <a:endParaRPr lang="en-NZ"/>
        </a:p>
      </dgm:t>
    </dgm:pt>
    <dgm:pt modelId="{B8BFC8BD-8D84-4760-AD26-61C9FCF26843}" type="sibTrans" cxnId="{1116DA35-FB92-48EE-ADCE-1827161BB3CB}">
      <dgm:prSet/>
      <dgm:spPr/>
      <dgm:t>
        <a:bodyPr/>
        <a:lstStyle/>
        <a:p>
          <a:endParaRPr lang="en-NZ"/>
        </a:p>
      </dgm:t>
    </dgm:pt>
    <dgm:pt modelId="{8B112390-C36C-4871-9C52-DB869093208F}">
      <dgm:prSet phldrT="[Text]" custT="1"/>
      <dgm:spPr/>
      <dgm:t>
        <a:bodyPr/>
        <a:lstStyle/>
        <a:p>
          <a:pPr marL="228600" lvl="1" indent="-228600" algn="l" defTabSz="889000">
            <a:lnSpc>
              <a:spcPct val="90000"/>
            </a:lnSpc>
            <a:spcBef>
              <a:spcPct val="0"/>
            </a:spcBef>
            <a:spcAft>
              <a:spcPct val="15000"/>
            </a:spcAft>
            <a:buChar char="•"/>
          </a:pPr>
          <a:r>
            <a:rPr lang="en-NZ" sz="2000" u="sng" kern="1200" dirty="0">
              <a:solidFill>
                <a:srgbClr val="000000">
                  <a:hueOff val="0"/>
                  <a:satOff val="0"/>
                  <a:lumOff val="0"/>
                  <a:alphaOff val="0"/>
                </a:srgbClr>
              </a:solidFill>
              <a:latin typeface="Arial" panose="020B0604020202020204"/>
              <a:ea typeface="+mn-ea"/>
              <a:cs typeface="+mn-cs"/>
            </a:rPr>
            <a:t>Enable </a:t>
          </a:r>
          <a:r>
            <a:rPr lang="en-NZ" sz="2000" kern="1200" dirty="0">
              <a:solidFill>
                <a:srgbClr val="000000">
                  <a:hueOff val="0"/>
                  <a:satOff val="0"/>
                  <a:lumOff val="0"/>
                  <a:alphaOff val="0"/>
                </a:srgbClr>
              </a:solidFill>
              <a:latin typeface="Arial" panose="020B0604020202020204"/>
              <a:ea typeface="+mn-ea"/>
              <a:cs typeface="+mn-cs"/>
            </a:rPr>
            <a:t>delivery of the </a:t>
          </a:r>
          <a:r>
            <a:rPr lang="en-NZ" sz="2000" b="1" kern="1200" dirty="0">
              <a:solidFill>
                <a:srgbClr val="000000">
                  <a:hueOff val="0"/>
                  <a:satOff val="0"/>
                  <a:lumOff val="0"/>
                  <a:alphaOff val="0"/>
                </a:srgbClr>
              </a:solidFill>
              <a:latin typeface="Arial" panose="020B0604020202020204"/>
              <a:ea typeface="+mn-ea"/>
              <a:cs typeface="+mn-cs"/>
            </a:rPr>
            <a:t>what </a:t>
          </a:r>
          <a:r>
            <a:rPr lang="en-NZ" sz="2000" kern="1200" dirty="0">
              <a:solidFill>
                <a:srgbClr val="000000">
                  <a:hueOff val="0"/>
                  <a:satOff val="0"/>
                  <a:lumOff val="0"/>
                  <a:alphaOff val="0"/>
                </a:srgbClr>
              </a:solidFill>
              <a:latin typeface="Arial" panose="020B0604020202020204"/>
              <a:ea typeface="+mn-ea"/>
              <a:cs typeface="+mn-cs"/>
            </a:rPr>
            <a:t>and the </a:t>
          </a:r>
          <a:r>
            <a:rPr lang="en-NZ" sz="2000" b="1" kern="1200" dirty="0">
              <a:solidFill>
                <a:srgbClr val="000000">
                  <a:hueOff val="0"/>
                  <a:satOff val="0"/>
                  <a:lumOff val="0"/>
                  <a:alphaOff val="0"/>
                </a:srgbClr>
              </a:solidFill>
              <a:latin typeface="Arial" panose="020B0604020202020204"/>
              <a:ea typeface="+mn-ea"/>
              <a:cs typeface="+mn-cs"/>
            </a:rPr>
            <a:t>how, </a:t>
          </a:r>
          <a:r>
            <a:rPr lang="en-NZ" sz="2000" b="0" kern="1200" dirty="0">
              <a:solidFill>
                <a:srgbClr val="000000">
                  <a:hueOff val="0"/>
                  <a:satOff val="0"/>
                  <a:lumOff val="0"/>
                  <a:alphaOff val="0"/>
                </a:srgbClr>
              </a:solidFill>
              <a:latin typeface="Arial" panose="020B0604020202020204"/>
              <a:ea typeface="+mn-ea"/>
              <a:cs typeface="+mn-cs"/>
            </a:rPr>
            <a:t>and the </a:t>
          </a:r>
          <a:r>
            <a:rPr lang="en-NZ" sz="2000" b="1" kern="1200" dirty="0">
              <a:solidFill>
                <a:srgbClr val="000000">
                  <a:hueOff val="0"/>
                  <a:satOff val="0"/>
                  <a:lumOff val="0"/>
                  <a:alphaOff val="0"/>
                </a:srgbClr>
              </a:solidFill>
              <a:latin typeface="Arial" panose="020B0604020202020204"/>
              <a:ea typeface="+mn-ea"/>
              <a:cs typeface="+mn-cs"/>
            </a:rPr>
            <a:t>who </a:t>
          </a:r>
        </a:p>
      </dgm:t>
    </dgm:pt>
    <dgm:pt modelId="{842161FE-D81D-43CB-9CEF-08C6F12D12CD}" type="parTrans" cxnId="{3B22849F-EABD-4C89-A726-CE04903CFE2B}">
      <dgm:prSet/>
      <dgm:spPr/>
      <dgm:t>
        <a:bodyPr/>
        <a:lstStyle/>
        <a:p>
          <a:endParaRPr lang="en-NZ"/>
        </a:p>
      </dgm:t>
    </dgm:pt>
    <dgm:pt modelId="{A0AB039B-3712-470D-9862-5B1532A7AB45}" type="sibTrans" cxnId="{3B22849F-EABD-4C89-A726-CE04903CFE2B}">
      <dgm:prSet/>
      <dgm:spPr/>
      <dgm:t>
        <a:bodyPr/>
        <a:lstStyle/>
        <a:p>
          <a:endParaRPr lang="en-NZ"/>
        </a:p>
      </dgm:t>
    </dgm:pt>
    <dgm:pt modelId="{7F2C92A4-F528-4703-916A-256B6F821D08}">
      <dgm:prSet phldrT="[Text]"/>
      <dgm:spPr/>
      <dgm:t>
        <a:bodyPr/>
        <a:lstStyle/>
        <a:p>
          <a:r>
            <a:rPr lang="en-NZ" dirty="0"/>
            <a:t>Establish the </a:t>
          </a:r>
          <a:r>
            <a:rPr lang="en-NZ" b="1" dirty="0"/>
            <a:t>why</a:t>
          </a:r>
        </a:p>
      </dgm:t>
    </dgm:pt>
    <dgm:pt modelId="{D486D536-26FC-4F02-8F35-6CF1364053B8}" type="parTrans" cxnId="{7EAF07CC-3B28-4175-895D-2A2668C82818}">
      <dgm:prSet/>
      <dgm:spPr/>
      <dgm:t>
        <a:bodyPr/>
        <a:lstStyle/>
        <a:p>
          <a:endParaRPr lang="en-NZ"/>
        </a:p>
      </dgm:t>
    </dgm:pt>
    <dgm:pt modelId="{C7F40ADA-5CC0-4364-B74D-AB6B936CE19C}" type="sibTrans" cxnId="{7EAF07CC-3B28-4175-895D-2A2668C82818}">
      <dgm:prSet/>
      <dgm:spPr/>
      <dgm:t>
        <a:bodyPr/>
        <a:lstStyle/>
        <a:p>
          <a:endParaRPr lang="en-NZ"/>
        </a:p>
      </dgm:t>
    </dgm:pt>
    <dgm:pt modelId="{70CC8992-0C93-4485-979C-4388D6DA03C3}" type="pres">
      <dgm:prSet presAssocID="{C4910912-194B-41CE-B112-463398E608C1}" presName="rootnode" presStyleCnt="0">
        <dgm:presLayoutVars>
          <dgm:chMax/>
          <dgm:chPref/>
          <dgm:dir/>
          <dgm:animLvl val="lvl"/>
        </dgm:presLayoutVars>
      </dgm:prSet>
      <dgm:spPr/>
    </dgm:pt>
    <dgm:pt modelId="{435CE993-A322-4686-8B4E-2689DF5AC805}" type="pres">
      <dgm:prSet presAssocID="{A43AF3DB-7E43-4151-99F4-A8C650BBC910}" presName="composite" presStyleCnt="0"/>
      <dgm:spPr/>
    </dgm:pt>
    <dgm:pt modelId="{03EC2A8C-460A-44EE-8AD1-697C8DC2EC86}" type="pres">
      <dgm:prSet presAssocID="{A43AF3DB-7E43-4151-99F4-A8C650BBC910}" presName="bentUpArrow1" presStyleLbl="alignImgPlace1" presStyleIdx="0" presStyleCnt="2"/>
      <dgm:spPr/>
    </dgm:pt>
    <dgm:pt modelId="{593077D5-42CC-4323-94A8-1B0C48524ECB}" type="pres">
      <dgm:prSet presAssocID="{A43AF3DB-7E43-4151-99F4-A8C650BBC910}" presName="ParentText" presStyleLbl="node1" presStyleIdx="0" presStyleCnt="3">
        <dgm:presLayoutVars>
          <dgm:chMax val="1"/>
          <dgm:chPref val="1"/>
          <dgm:bulletEnabled val="1"/>
        </dgm:presLayoutVars>
      </dgm:prSet>
      <dgm:spPr/>
    </dgm:pt>
    <dgm:pt modelId="{B8328B88-61DB-47DD-9A17-B49847FB6B19}" type="pres">
      <dgm:prSet presAssocID="{A43AF3DB-7E43-4151-99F4-A8C650BBC910}" presName="ChildText" presStyleLbl="revTx" presStyleIdx="0" presStyleCnt="3" custScaleX="151630" custLinFactNeighborX="30318" custLinFactNeighborY="0">
        <dgm:presLayoutVars>
          <dgm:chMax val="0"/>
          <dgm:chPref val="0"/>
          <dgm:bulletEnabled val="1"/>
        </dgm:presLayoutVars>
      </dgm:prSet>
      <dgm:spPr/>
    </dgm:pt>
    <dgm:pt modelId="{5D013431-129F-4D4B-9A9B-C66C73EFF772}" type="pres">
      <dgm:prSet presAssocID="{1206CDAC-9C5D-4F0F-BFAE-64AC6C67ED5F}" presName="sibTrans" presStyleCnt="0"/>
      <dgm:spPr/>
    </dgm:pt>
    <dgm:pt modelId="{C9DE42EE-FCC4-4593-B147-77303B5063D7}" type="pres">
      <dgm:prSet presAssocID="{0F71D3D2-EABA-42DB-8F44-77E70FCBC9B4}" presName="composite" presStyleCnt="0"/>
      <dgm:spPr/>
    </dgm:pt>
    <dgm:pt modelId="{2E90D316-CCB0-4B37-B524-4E72637F042D}" type="pres">
      <dgm:prSet presAssocID="{0F71D3D2-EABA-42DB-8F44-77E70FCBC9B4}" presName="bentUpArrow1" presStyleLbl="alignImgPlace1" presStyleIdx="1" presStyleCnt="2"/>
      <dgm:spPr/>
    </dgm:pt>
    <dgm:pt modelId="{5A6FC45C-192D-4F58-863C-711BCC7C1ED8}" type="pres">
      <dgm:prSet presAssocID="{0F71D3D2-EABA-42DB-8F44-77E70FCBC9B4}" presName="ParentText" presStyleLbl="node1" presStyleIdx="1" presStyleCnt="3">
        <dgm:presLayoutVars>
          <dgm:chMax val="1"/>
          <dgm:chPref val="1"/>
          <dgm:bulletEnabled val="1"/>
        </dgm:presLayoutVars>
      </dgm:prSet>
      <dgm:spPr/>
    </dgm:pt>
    <dgm:pt modelId="{28627DD5-717C-4DA5-9101-76D0DD72C1B6}" type="pres">
      <dgm:prSet presAssocID="{0F71D3D2-EABA-42DB-8F44-77E70FCBC9B4}" presName="ChildText" presStyleLbl="revTx" presStyleIdx="1" presStyleCnt="3" custScaleX="307065" custLinFactX="19675" custLinFactNeighborX="100000" custLinFactNeighborY="-5150">
        <dgm:presLayoutVars>
          <dgm:chMax val="0"/>
          <dgm:chPref val="0"/>
          <dgm:bulletEnabled val="1"/>
        </dgm:presLayoutVars>
      </dgm:prSet>
      <dgm:spPr/>
    </dgm:pt>
    <dgm:pt modelId="{EC465B3C-01E0-43B4-8631-EE1B9F780CBA}" type="pres">
      <dgm:prSet presAssocID="{0BCA8ACE-71F6-428F-B32B-085E2FB359B0}" presName="sibTrans" presStyleCnt="0"/>
      <dgm:spPr/>
    </dgm:pt>
    <dgm:pt modelId="{B205A5BB-53A1-47BD-B7F1-E831B084FDE5}" type="pres">
      <dgm:prSet presAssocID="{40B1567A-AB49-4C99-9E97-583B551363A1}" presName="composite" presStyleCnt="0"/>
      <dgm:spPr/>
    </dgm:pt>
    <dgm:pt modelId="{0955B1C7-D098-4188-8B19-BEC9AF193E2D}" type="pres">
      <dgm:prSet presAssocID="{40B1567A-AB49-4C99-9E97-583B551363A1}" presName="ParentText" presStyleLbl="node1" presStyleIdx="2" presStyleCnt="3">
        <dgm:presLayoutVars>
          <dgm:chMax val="1"/>
          <dgm:chPref val="1"/>
          <dgm:bulletEnabled val="1"/>
        </dgm:presLayoutVars>
      </dgm:prSet>
      <dgm:spPr/>
    </dgm:pt>
    <dgm:pt modelId="{B6B7CD61-F579-49CC-B142-69B836B44557}" type="pres">
      <dgm:prSet presAssocID="{40B1567A-AB49-4C99-9E97-583B551363A1}" presName="FinalChildText" presStyleLbl="revTx" presStyleIdx="2" presStyleCnt="3" custScaleX="188821" custLinFactNeighborX="54078" custLinFactNeighborY="-4291">
        <dgm:presLayoutVars>
          <dgm:chMax val="0"/>
          <dgm:chPref val="0"/>
          <dgm:bulletEnabled val="1"/>
        </dgm:presLayoutVars>
      </dgm:prSet>
      <dgm:spPr/>
    </dgm:pt>
  </dgm:ptLst>
  <dgm:cxnLst>
    <dgm:cxn modelId="{2DCC0F29-88C6-4EF3-BF36-EE451EEC12A2}" type="presOf" srcId="{40B1567A-AB49-4C99-9E97-583B551363A1}" destId="{0955B1C7-D098-4188-8B19-BEC9AF193E2D}" srcOrd="0" destOrd="0" presId="urn:microsoft.com/office/officeart/2005/8/layout/StepDownProcess"/>
    <dgm:cxn modelId="{1116DA35-FB92-48EE-ADCE-1827161BB3CB}" srcId="{C4910912-194B-41CE-B112-463398E608C1}" destId="{40B1567A-AB49-4C99-9E97-583B551363A1}" srcOrd="2" destOrd="0" parTransId="{0D664DFB-13B8-44FB-9C4A-BA4317F69637}" sibTransId="{B8BFC8BD-8D84-4760-AD26-61C9FCF26843}"/>
    <dgm:cxn modelId="{F1539D43-52DC-4563-8C88-65F733BF5FE1}" type="presOf" srcId="{C4910912-194B-41CE-B112-463398E608C1}" destId="{70CC8992-0C93-4485-979C-4388D6DA03C3}" srcOrd="0" destOrd="0" presId="urn:microsoft.com/office/officeart/2005/8/layout/StepDownProcess"/>
    <dgm:cxn modelId="{D5D90B4F-A981-4E69-91C3-C2E178D7D581}" type="presOf" srcId="{A43AF3DB-7E43-4151-99F4-A8C650BBC910}" destId="{593077D5-42CC-4323-94A8-1B0C48524ECB}" srcOrd="0" destOrd="0" presId="urn:microsoft.com/office/officeart/2005/8/layout/StepDownProcess"/>
    <dgm:cxn modelId="{04A0F552-420A-4D51-9FBC-97257DB85D92}" type="presOf" srcId="{0F71D3D2-EABA-42DB-8F44-77E70FCBC9B4}" destId="{5A6FC45C-192D-4F58-863C-711BCC7C1ED8}" srcOrd="0" destOrd="0" presId="urn:microsoft.com/office/officeart/2005/8/layout/StepDownProcess"/>
    <dgm:cxn modelId="{40559254-B85E-48C1-8AC9-751E0A36931C}" type="presOf" srcId="{8B112390-C36C-4871-9C52-DB869093208F}" destId="{B6B7CD61-F579-49CC-B142-69B836B44557}" srcOrd="0" destOrd="0" presId="urn:microsoft.com/office/officeart/2005/8/layout/StepDownProcess"/>
    <dgm:cxn modelId="{3B22849F-EABD-4C89-A726-CE04903CFE2B}" srcId="{40B1567A-AB49-4C99-9E97-583B551363A1}" destId="{8B112390-C36C-4871-9C52-DB869093208F}" srcOrd="0" destOrd="0" parTransId="{842161FE-D81D-43CB-9CEF-08C6F12D12CD}" sibTransId="{A0AB039B-3712-470D-9862-5B1532A7AB45}"/>
    <dgm:cxn modelId="{DD37A5B7-5C06-45C4-B211-560A27066CB6}" type="presOf" srcId="{7F2C92A4-F528-4703-916A-256B6F821D08}" destId="{28627DD5-717C-4DA5-9101-76D0DD72C1B6}" srcOrd="0" destOrd="1" presId="urn:microsoft.com/office/officeart/2005/8/layout/StepDownProcess"/>
    <dgm:cxn modelId="{E63D71C8-A3A5-45CA-BB31-A5D00241648C}" type="presOf" srcId="{C85836DE-D2AF-4411-8A51-36CE66653B71}" destId="{B8328B88-61DB-47DD-9A17-B49847FB6B19}" srcOrd="0" destOrd="0" presId="urn:microsoft.com/office/officeart/2005/8/layout/StepDownProcess"/>
    <dgm:cxn modelId="{7EAF07CC-3B28-4175-895D-2A2668C82818}" srcId="{0F71D3D2-EABA-42DB-8F44-77E70FCBC9B4}" destId="{7F2C92A4-F528-4703-916A-256B6F821D08}" srcOrd="1" destOrd="0" parTransId="{D486D536-26FC-4F02-8F35-6CF1364053B8}" sibTransId="{C7F40ADA-5CC0-4364-B74D-AB6B936CE19C}"/>
    <dgm:cxn modelId="{D7EFF4D3-19A4-4377-B647-83D2B77BA539}" type="presOf" srcId="{E9C4E673-1CE4-4CA0-96A6-8FC60C363E19}" destId="{28627DD5-717C-4DA5-9101-76D0DD72C1B6}" srcOrd="0" destOrd="0" presId="urn:microsoft.com/office/officeart/2005/8/layout/StepDownProcess"/>
    <dgm:cxn modelId="{55BCD6DB-F989-437B-A89D-5D5A837A3191}" srcId="{C4910912-194B-41CE-B112-463398E608C1}" destId="{0F71D3D2-EABA-42DB-8F44-77E70FCBC9B4}" srcOrd="1" destOrd="0" parTransId="{36BCCBAE-81A0-4B3D-9FB3-43ECB01B59E6}" sibTransId="{0BCA8ACE-71F6-428F-B32B-085E2FB359B0}"/>
    <dgm:cxn modelId="{5A0DA8E4-D731-4C25-9494-B5F0D986EB1D}" srcId="{A43AF3DB-7E43-4151-99F4-A8C650BBC910}" destId="{C85836DE-D2AF-4411-8A51-36CE66653B71}" srcOrd="0" destOrd="0" parTransId="{5577D82B-1431-481E-8F57-1C2B7C5876BE}" sibTransId="{971791C7-65AD-40FF-BEF2-4DE5F9C48E28}"/>
    <dgm:cxn modelId="{29ED37E8-8B32-4440-8286-4C20480E8C62}" srcId="{C4910912-194B-41CE-B112-463398E608C1}" destId="{A43AF3DB-7E43-4151-99F4-A8C650BBC910}" srcOrd="0" destOrd="0" parTransId="{D09F63A0-B829-4E58-BB9D-C2C8398E67FF}" sibTransId="{1206CDAC-9C5D-4F0F-BFAE-64AC6C67ED5F}"/>
    <dgm:cxn modelId="{C2B1D5F6-DD86-499F-A304-730EF0B7CBB7}" srcId="{0F71D3D2-EABA-42DB-8F44-77E70FCBC9B4}" destId="{E9C4E673-1CE4-4CA0-96A6-8FC60C363E19}" srcOrd="0" destOrd="0" parTransId="{8314C552-426D-401B-BA4F-BA2FB1E321B9}" sibTransId="{90ABAC43-47CF-46E0-9106-CA354671E5C3}"/>
    <dgm:cxn modelId="{30EADC7D-4A53-4DB1-8985-D3182EC4220D}" type="presParOf" srcId="{70CC8992-0C93-4485-979C-4388D6DA03C3}" destId="{435CE993-A322-4686-8B4E-2689DF5AC805}" srcOrd="0" destOrd="0" presId="urn:microsoft.com/office/officeart/2005/8/layout/StepDownProcess"/>
    <dgm:cxn modelId="{2357FB59-7941-4704-9878-47C61D4A3462}" type="presParOf" srcId="{435CE993-A322-4686-8B4E-2689DF5AC805}" destId="{03EC2A8C-460A-44EE-8AD1-697C8DC2EC86}" srcOrd="0" destOrd="0" presId="urn:microsoft.com/office/officeart/2005/8/layout/StepDownProcess"/>
    <dgm:cxn modelId="{B6404E20-69C8-4EF2-B898-9ED30225DF9A}" type="presParOf" srcId="{435CE993-A322-4686-8B4E-2689DF5AC805}" destId="{593077D5-42CC-4323-94A8-1B0C48524ECB}" srcOrd="1" destOrd="0" presId="urn:microsoft.com/office/officeart/2005/8/layout/StepDownProcess"/>
    <dgm:cxn modelId="{615605B3-AF2C-45CB-AF35-E5C83A6CAE87}" type="presParOf" srcId="{435CE993-A322-4686-8B4E-2689DF5AC805}" destId="{B8328B88-61DB-47DD-9A17-B49847FB6B19}" srcOrd="2" destOrd="0" presId="urn:microsoft.com/office/officeart/2005/8/layout/StepDownProcess"/>
    <dgm:cxn modelId="{01F09AD8-DE3E-4343-8D37-EAE170D8E5C1}" type="presParOf" srcId="{70CC8992-0C93-4485-979C-4388D6DA03C3}" destId="{5D013431-129F-4D4B-9A9B-C66C73EFF772}" srcOrd="1" destOrd="0" presId="urn:microsoft.com/office/officeart/2005/8/layout/StepDownProcess"/>
    <dgm:cxn modelId="{86BAC4C7-AAFA-415D-BB84-79FA3ED986D9}" type="presParOf" srcId="{70CC8992-0C93-4485-979C-4388D6DA03C3}" destId="{C9DE42EE-FCC4-4593-B147-77303B5063D7}" srcOrd="2" destOrd="0" presId="urn:microsoft.com/office/officeart/2005/8/layout/StepDownProcess"/>
    <dgm:cxn modelId="{DCF3CB28-DEBF-4804-83B8-F52D1F27DC73}" type="presParOf" srcId="{C9DE42EE-FCC4-4593-B147-77303B5063D7}" destId="{2E90D316-CCB0-4B37-B524-4E72637F042D}" srcOrd="0" destOrd="0" presId="urn:microsoft.com/office/officeart/2005/8/layout/StepDownProcess"/>
    <dgm:cxn modelId="{D0CA6088-3F76-4982-AEAF-B415738319DC}" type="presParOf" srcId="{C9DE42EE-FCC4-4593-B147-77303B5063D7}" destId="{5A6FC45C-192D-4F58-863C-711BCC7C1ED8}" srcOrd="1" destOrd="0" presId="urn:microsoft.com/office/officeart/2005/8/layout/StepDownProcess"/>
    <dgm:cxn modelId="{C879F60B-45A4-46BB-835E-D72FD0023496}" type="presParOf" srcId="{C9DE42EE-FCC4-4593-B147-77303B5063D7}" destId="{28627DD5-717C-4DA5-9101-76D0DD72C1B6}" srcOrd="2" destOrd="0" presId="urn:microsoft.com/office/officeart/2005/8/layout/StepDownProcess"/>
    <dgm:cxn modelId="{182971C4-4693-408C-9D47-40B75747B439}" type="presParOf" srcId="{70CC8992-0C93-4485-979C-4388D6DA03C3}" destId="{EC465B3C-01E0-43B4-8631-EE1B9F780CBA}" srcOrd="3" destOrd="0" presId="urn:microsoft.com/office/officeart/2005/8/layout/StepDownProcess"/>
    <dgm:cxn modelId="{A36EB689-B083-41DF-B331-A5FDCDF97506}" type="presParOf" srcId="{70CC8992-0C93-4485-979C-4388D6DA03C3}" destId="{B205A5BB-53A1-47BD-B7F1-E831B084FDE5}" srcOrd="4" destOrd="0" presId="urn:microsoft.com/office/officeart/2005/8/layout/StepDownProcess"/>
    <dgm:cxn modelId="{7A16DEAE-F52B-4EC2-ABBF-E4FA58B2AF72}" type="presParOf" srcId="{B205A5BB-53A1-47BD-B7F1-E831B084FDE5}" destId="{0955B1C7-D098-4188-8B19-BEC9AF193E2D}" srcOrd="0" destOrd="0" presId="urn:microsoft.com/office/officeart/2005/8/layout/StepDownProcess"/>
    <dgm:cxn modelId="{2C06D3F6-50DE-4039-BDAD-5494329F6386}" type="presParOf" srcId="{B205A5BB-53A1-47BD-B7F1-E831B084FDE5}" destId="{B6B7CD61-F579-49CC-B142-69B836B44557}" srcOrd="1"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8DAD50-E1DD-48B8-9B6A-FEFCB503298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FE2D422-CF82-4CA1-9BCA-8970342A7B15}">
      <dgm:prSet custT="1"/>
      <dgm:spPr/>
      <dgm:t>
        <a:bodyPr/>
        <a:lstStyle/>
        <a:p>
          <a:pPr>
            <a:lnSpc>
              <a:spcPct val="100000"/>
            </a:lnSpc>
          </a:pPr>
          <a:r>
            <a:rPr lang="en-US" sz="2000" dirty="0"/>
            <a:t>Got feedback on the </a:t>
          </a:r>
          <a:r>
            <a:rPr lang="en-US" sz="2000" b="1" dirty="0"/>
            <a:t>strategic objectives and principles? </a:t>
          </a:r>
        </a:p>
        <a:p>
          <a:pPr>
            <a:lnSpc>
              <a:spcPct val="100000"/>
            </a:lnSpc>
          </a:pPr>
          <a:r>
            <a:rPr lang="en-US" sz="2400" b="1" dirty="0">
              <a:solidFill>
                <a:srgbClr val="33CCFF"/>
              </a:solidFill>
            </a:rPr>
            <a:t>Send to us by 2 September</a:t>
          </a:r>
        </a:p>
      </dgm:t>
    </dgm:pt>
    <dgm:pt modelId="{378C39FC-DD3F-4B75-AFD8-1BD2B81D5FBD}" type="parTrans" cxnId="{B6294459-B21B-41F1-AB3E-9CF54320DF5A}">
      <dgm:prSet/>
      <dgm:spPr/>
      <dgm:t>
        <a:bodyPr/>
        <a:lstStyle/>
        <a:p>
          <a:endParaRPr lang="en-US"/>
        </a:p>
      </dgm:t>
    </dgm:pt>
    <dgm:pt modelId="{604412A9-1503-4785-B61C-292D8730BE14}" type="sibTrans" cxnId="{B6294459-B21B-41F1-AB3E-9CF54320DF5A}">
      <dgm:prSet/>
      <dgm:spPr/>
      <dgm:t>
        <a:bodyPr/>
        <a:lstStyle/>
        <a:p>
          <a:pPr>
            <a:lnSpc>
              <a:spcPct val="100000"/>
            </a:lnSpc>
          </a:pPr>
          <a:endParaRPr lang="en-US"/>
        </a:p>
      </dgm:t>
    </dgm:pt>
    <dgm:pt modelId="{C5A579E8-5E76-4671-B3A1-6795CE886CC0}">
      <dgm:prSet/>
      <dgm:spPr/>
      <dgm:t>
        <a:bodyPr/>
        <a:lstStyle/>
        <a:p>
          <a:pPr>
            <a:lnSpc>
              <a:spcPct val="100000"/>
            </a:lnSpc>
          </a:pPr>
          <a:r>
            <a:rPr lang="en-US" dirty="0"/>
            <a:t>We’ll refine the report to the Associate Minister </a:t>
          </a:r>
        </a:p>
      </dgm:t>
    </dgm:pt>
    <dgm:pt modelId="{6B80F620-C826-48AB-9FAA-B81BAE454F4C}" type="parTrans" cxnId="{2F52917E-7FDC-4ED8-A4FE-D759CF0A17E4}">
      <dgm:prSet/>
      <dgm:spPr/>
      <dgm:t>
        <a:bodyPr/>
        <a:lstStyle/>
        <a:p>
          <a:endParaRPr lang="en-US"/>
        </a:p>
      </dgm:t>
    </dgm:pt>
    <dgm:pt modelId="{650D1ACA-8B62-401C-9541-887BCD303F3B}" type="sibTrans" cxnId="{2F52917E-7FDC-4ED8-A4FE-D759CF0A17E4}">
      <dgm:prSet/>
      <dgm:spPr/>
      <dgm:t>
        <a:bodyPr/>
        <a:lstStyle/>
        <a:p>
          <a:pPr>
            <a:lnSpc>
              <a:spcPct val="100000"/>
            </a:lnSpc>
          </a:pPr>
          <a:endParaRPr lang="en-US"/>
        </a:p>
      </dgm:t>
    </dgm:pt>
    <dgm:pt modelId="{1788574D-7B1F-40DE-B301-CCEBE75E6EE7}">
      <dgm:prSet/>
      <dgm:spPr/>
      <dgm:t>
        <a:bodyPr/>
        <a:lstStyle/>
        <a:p>
          <a:pPr>
            <a:lnSpc>
              <a:spcPct val="100000"/>
            </a:lnSpc>
          </a:pPr>
          <a:r>
            <a:rPr lang="en-US" dirty="0"/>
            <a:t>We’ll share the report once it has been noted by Cabinet in mid-October </a:t>
          </a:r>
        </a:p>
      </dgm:t>
    </dgm:pt>
    <dgm:pt modelId="{A5D8B08F-0AEF-4F37-B36D-B8FE2E6EA7B7}" type="parTrans" cxnId="{5BC35040-2744-4E74-9BEF-198A54FBDDAC}">
      <dgm:prSet/>
      <dgm:spPr/>
      <dgm:t>
        <a:bodyPr/>
        <a:lstStyle/>
        <a:p>
          <a:endParaRPr lang="en-US"/>
        </a:p>
      </dgm:t>
    </dgm:pt>
    <dgm:pt modelId="{9B19089F-039C-4F97-8AE8-102A50D99A8C}" type="sibTrans" cxnId="{5BC35040-2744-4E74-9BEF-198A54FBDDAC}">
      <dgm:prSet/>
      <dgm:spPr/>
      <dgm:t>
        <a:bodyPr/>
        <a:lstStyle/>
        <a:p>
          <a:pPr>
            <a:lnSpc>
              <a:spcPct val="100000"/>
            </a:lnSpc>
          </a:pPr>
          <a:endParaRPr lang="en-US"/>
        </a:p>
      </dgm:t>
    </dgm:pt>
    <dgm:pt modelId="{1C1F0475-AA98-4629-9374-22A909EE0EFC}">
      <dgm:prSet/>
      <dgm:spPr/>
      <dgm:t>
        <a:bodyPr/>
        <a:lstStyle/>
        <a:p>
          <a:pPr>
            <a:lnSpc>
              <a:spcPct val="100000"/>
            </a:lnSpc>
          </a:pPr>
          <a:r>
            <a:rPr lang="en-US" dirty="0"/>
            <a:t>We’ll share our approach to Phase 2 </a:t>
          </a:r>
        </a:p>
      </dgm:t>
    </dgm:pt>
    <dgm:pt modelId="{8F61F6BB-6D86-4750-86A6-212894D1CDCE}" type="parTrans" cxnId="{74FDE42D-54AE-49EE-984F-51EE5896BD9D}">
      <dgm:prSet/>
      <dgm:spPr/>
      <dgm:t>
        <a:bodyPr/>
        <a:lstStyle/>
        <a:p>
          <a:endParaRPr lang="en-US"/>
        </a:p>
      </dgm:t>
    </dgm:pt>
    <dgm:pt modelId="{18F47628-F407-42D0-9831-F75F9ACA17A1}" type="sibTrans" cxnId="{74FDE42D-54AE-49EE-984F-51EE5896BD9D}">
      <dgm:prSet/>
      <dgm:spPr/>
      <dgm:t>
        <a:bodyPr/>
        <a:lstStyle/>
        <a:p>
          <a:endParaRPr lang="en-US"/>
        </a:p>
      </dgm:t>
    </dgm:pt>
    <dgm:pt modelId="{20ABA1FA-5C94-4985-A03F-0F10632EA4CD}" type="pres">
      <dgm:prSet presAssocID="{2C8DAD50-E1DD-48B8-9B6A-FEFCB503298F}" presName="root" presStyleCnt="0">
        <dgm:presLayoutVars>
          <dgm:dir/>
          <dgm:resizeHandles val="exact"/>
        </dgm:presLayoutVars>
      </dgm:prSet>
      <dgm:spPr/>
    </dgm:pt>
    <dgm:pt modelId="{8D0D2166-4745-40EC-A056-577F95A4A78D}" type="pres">
      <dgm:prSet presAssocID="{2C8DAD50-E1DD-48B8-9B6A-FEFCB503298F}" presName="container" presStyleCnt="0">
        <dgm:presLayoutVars>
          <dgm:dir/>
          <dgm:resizeHandles val="exact"/>
        </dgm:presLayoutVars>
      </dgm:prSet>
      <dgm:spPr/>
    </dgm:pt>
    <dgm:pt modelId="{F3B242C1-BAFA-457C-A7C5-42F7C456D597}" type="pres">
      <dgm:prSet presAssocID="{DFE2D422-CF82-4CA1-9BCA-8970342A7B15}" presName="compNode" presStyleCnt="0"/>
      <dgm:spPr/>
    </dgm:pt>
    <dgm:pt modelId="{BC86D371-635E-4BCC-AF95-855253848F76}" type="pres">
      <dgm:prSet presAssocID="{DFE2D422-CF82-4CA1-9BCA-8970342A7B15}" presName="iconBgRect" presStyleLbl="bgShp" presStyleIdx="0" presStyleCnt="4"/>
      <dgm:spPr/>
    </dgm:pt>
    <dgm:pt modelId="{F0D71539-8CFE-415A-A5B4-EB7A09139A02}" type="pres">
      <dgm:prSet presAssocID="{DFE2D422-CF82-4CA1-9BCA-8970342A7B15}"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46E7AC7D-8CBE-4020-8F33-2F1E2F622D5F}" type="pres">
      <dgm:prSet presAssocID="{DFE2D422-CF82-4CA1-9BCA-8970342A7B15}" presName="spaceRect" presStyleCnt="0"/>
      <dgm:spPr/>
    </dgm:pt>
    <dgm:pt modelId="{676125F3-AE1B-4098-A433-6803BF32D0F8}" type="pres">
      <dgm:prSet presAssocID="{DFE2D422-CF82-4CA1-9BCA-8970342A7B15}" presName="textRect" presStyleLbl="revTx" presStyleIdx="0" presStyleCnt="4" custScaleY="188021">
        <dgm:presLayoutVars>
          <dgm:chMax val="1"/>
          <dgm:chPref val="1"/>
        </dgm:presLayoutVars>
      </dgm:prSet>
      <dgm:spPr/>
    </dgm:pt>
    <dgm:pt modelId="{CC93EA20-975B-4D76-B72A-36F1CDC9A468}" type="pres">
      <dgm:prSet presAssocID="{604412A9-1503-4785-B61C-292D8730BE14}" presName="sibTrans" presStyleLbl="sibTrans2D1" presStyleIdx="0" presStyleCnt="0"/>
      <dgm:spPr/>
    </dgm:pt>
    <dgm:pt modelId="{CACC458C-7639-4978-9EEE-306BC13506C1}" type="pres">
      <dgm:prSet presAssocID="{C5A579E8-5E76-4671-B3A1-6795CE886CC0}" presName="compNode" presStyleCnt="0"/>
      <dgm:spPr/>
    </dgm:pt>
    <dgm:pt modelId="{C8E1294B-0F98-4BE4-A11B-42F06EA97EE9}" type="pres">
      <dgm:prSet presAssocID="{C5A579E8-5E76-4671-B3A1-6795CE886CC0}" presName="iconBgRect" presStyleLbl="bgShp" presStyleIdx="1" presStyleCnt="4"/>
      <dgm:spPr/>
    </dgm:pt>
    <dgm:pt modelId="{949317DC-F6E5-4757-8D7B-0B90DE92D188}" type="pres">
      <dgm:prSet presAssocID="{C5A579E8-5E76-4671-B3A1-6795CE886CC0}"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75E607A3-CB8F-42BF-A80B-D926996BF3FE}" type="pres">
      <dgm:prSet presAssocID="{C5A579E8-5E76-4671-B3A1-6795CE886CC0}" presName="spaceRect" presStyleCnt="0"/>
      <dgm:spPr/>
    </dgm:pt>
    <dgm:pt modelId="{C5452A27-4BBC-423A-BE51-3C1255D374AE}" type="pres">
      <dgm:prSet presAssocID="{C5A579E8-5E76-4671-B3A1-6795CE886CC0}" presName="textRect" presStyleLbl="revTx" presStyleIdx="1" presStyleCnt="4">
        <dgm:presLayoutVars>
          <dgm:chMax val="1"/>
          <dgm:chPref val="1"/>
        </dgm:presLayoutVars>
      </dgm:prSet>
      <dgm:spPr/>
    </dgm:pt>
    <dgm:pt modelId="{CD8A10AF-56FE-4CDA-BA3A-6A533006BE06}" type="pres">
      <dgm:prSet presAssocID="{650D1ACA-8B62-401C-9541-887BCD303F3B}" presName="sibTrans" presStyleLbl="sibTrans2D1" presStyleIdx="0" presStyleCnt="0"/>
      <dgm:spPr/>
    </dgm:pt>
    <dgm:pt modelId="{50FDD5EF-5ED8-4333-A973-EC0F75A12BB3}" type="pres">
      <dgm:prSet presAssocID="{1788574D-7B1F-40DE-B301-CCEBE75E6EE7}" presName="compNode" presStyleCnt="0"/>
      <dgm:spPr/>
    </dgm:pt>
    <dgm:pt modelId="{A33AEB75-B366-47D8-9376-EA857F040612}" type="pres">
      <dgm:prSet presAssocID="{1788574D-7B1F-40DE-B301-CCEBE75E6EE7}" presName="iconBgRect" presStyleLbl="bgShp" presStyleIdx="2" presStyleCnt="4"/>
      <dgm:spPr/>
    </dgm:pt>
    <dgm:pt modelId="{4EA1188A-7452-4416-A3E4-F864FC8E51E9}" type="pres">
      <dgm:prSet presAssocID="{1788574D-7B1F-40DE-B301-CCEBE75E6EE7}"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22F87D04-82F3-42C7-A70F-39568D48519D}" type="pres">
      <dgm:prSet presAssocID="{1788574D-7B1F-40DE-B301-CCEBE75E6EE7}" presName="spaceRect" presStyleCnt="0"/>
      <dgm:spPr/>
    </dgm:pt>
    <dgm:pt modelId="{43B0454A-804E-4F58-A95E-59D7219C02DE}" type="pres">
      <dgm:prSet presAssocID="{1788574D-7B1F-40DE-B301-CCEBE75E6EE7}" presName="textRect" presStyleLbl="revTx" presStyleIdx="2" presStyleCnt="4">
        <dgm:presLayoutVars>
          <dgm:chMax val="1"/>
          <dgm:chPref val="1"/>
        </dgm:presLayoutVars>
      </dgm:prSet>
      <dgm:spPr/>
    </dgm:pt>
    <dgm:pt modelId="{7330CEC2-6A92-470A-880C-ED70EF61336B}" type="pres">
      <dgm:prSet presAssocID="{9B19089F-039C-4F97-8AE8-102A50D99A8C}" presName="sibTrans" presStyleLbl="sibTrans2D1" presStyleIdx="0" presStyleCnt="0"/>
      <dgm:spPr/>
    </dgm:pt>
    <dgm:pt modelId="{5D79D6AE-DB63-4105-A770-A2F875943A37}" type="pres">
      <dgm:prSet presAssocID="{1C1F0475-AA98-4629-9374-22A909EE0EFC}" presName="compNode" presStyleCnt="0"/>
      <dgm:spPr/>
    </dgm:pt>
    <dgm:pt modelId="{4606CE7D-4643-47BC-BDC9-BA67C1402C37}" type="pres">
      <dgm:prSet presAssocID="{1C1F0475-AA98-4629-9374-22A909EE0EFC}" presName="iconBgRect" presStyleLbl="bgShp" presStyleIdx="3" presStyleCnt="4"/>
      <dgm:spPr/>
    </dgm:pt>
    <dgm:pt modelId="{3B5429D0-48B0-43DE-94BD-56E95F17AAC5}" type="pres">
      <dgm:prSet presAssocID="{1C1F0475-AA98-4629-9374-22A909EE0EFC}"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Brainstorm"/>
        </a:ext>
      </dgm:extLst>
    </dgm:pt>
    <dgm:pt modelId="{98B4097A-F693-4926-8160-033B3F4F271D}" type="pres">
      <dgm:prSet presAssocID="{1C1F0475-AA98-4629-9374-22A909EE0EFC}" presName="spaceRect" presStyleCnt="0"/>
      <dgm:spPr/>
    </dgm:pt>
    <dgm:pt modelId="{58E9FF10-E74E-4E5D-9B6D-3C3A328BF094}" type="pres">
      <dgm:prSet presAssocID="{1C1F0475-AA98-4629-9374-22A909EE0EFC}" presName="textRect" presStyleLbl="revTx" presStyleIdx="3" presStyleCnt="4">
        <dgm:presLayoutVars>
          <dgm:chMax val="1"/>
          <dgm:chPref val="1"/>
        </dgm:presLayoutVars>
      </dgm:prSet>
      <dgm:spPr/>
    </dgm:pt>
  </dgm:ptLst>
  <dgm:cxnLst>
    <dgm:cxn modelId="{74FDE42D-54AE-49EE-984F-51EE5896BD9D}" srcId="{2C8DAD50-E1DD-48B8-9B6A-FEFCB503298F}" destId="{1C1F0475-AA98-4629-9374-22A909EE0EFC}" srcOrd="3" destOrd="0" parTransId="{8F61F6BB-6D86-4750-86A6-212894D1CDCE}" sibTransId="{18F47628-F407-42D0-9831-F75F9ACA17A1}"/>
    <dgm:cxn modelId="{3E6D6B31-9308-4E48-9F52-8A8BD408986D}" type="presOf" srcId="{1C1F0475-AA98-4629-9374-22A909EE0EFC}" destId="{58E9FF10-E74E-4E5D-9B6D-3C3A328BF094}" srcOrd="0" destOrd="0" presId="urn:microsoft.com/office/officeart/2018/2/layout/IconCircleList"/>
    <dgm:cxn modelId="{6605A23F-5370-4575-A030-44BA94748716}" type="presOf" srcId="{DFE2D422-CF82-4CA1-9BCA-8970342A7B15}" destId="{676125F3-AE1B-4098-A433-6803BF32D0F8}" srcOrd="0" destOrd="0" presId="urn:microsoft.com/office/officeart/2018/2/layout/IconCircleList"/>
    <dgm:cxn modelId="{5BC35040-2744-4E74-9BEF-198A54FBDDAC}" srcId="{2C8DAD50-E1DD-48B8-9B6A-FEFCB503298F}" destId="{1788574D-7B1F-40DE-B301-CCEBE75E6EE7}" srcOrd="2" destOrd="0" parTransId="{A5D8B08F-0AEF-4F37-B36D-B8FE2E6EA7B7}" sibTransId="{9B19089F-039C-4F97-8AE8-102A50D99A8C}"/>
    <dgm:cxn modelId="{B6294459-B21B-41F1-AB3E-9CF54320DF5A}" srcId="{2C8DAD50-E1DD-48B8-9B6A-FEFCB503298F}" destId="{DFE2D422-CF82-4CA1-9BCA-8970342A7B15}" srcOrd="0" destOrd="0" parTransId="{378C39FC-DD3F-4B75-AFD8-1BD2B81D5FBD}" sibTransId="{604412A9-1503-4785-B61C-292D8730BE14}"/>
    <dgm:cxn modelId="{2F52917E-7FDC-4ED8-A4FE-D759CF0A17E4}" srcId="{2C8DAD50-E1DD-48B8-9B6A-FEFCB503298F}" destId="{C5A579E8-5E76-4671-B3A1-6795CE886CC0}" srcOrd="1" destOrd="0" parTransId="{6B80F620-C826-48AB-9FAA-B81BAE454F4C}" sibTransId="{650D1ACA-8B62-401C-9541-887BCD303F3B}"/>
    <dgm:cxn modelId="{E1E18B8B-F343-4295-9F80-2CF0D7798820}" type="presOf" srcId="{650D1ACA-8B62-401C-9541-887BCD303F3B}" destId="{CD8A10AF-56FE-4CDA-BA3A-6A533006BE06}" srcOrd="0" destOrd="0" presId="urn:microsoft.com/office/officeart/2018/2/layout/IconCircleList"/>
    <dgm:cxn modelId="{AF4F938D-A490-4601-A39C-BBF3071752B4}" type="presOf" srcId="{2C8DAD50-E1DD-48B8-9B6A-FEFCB503298F}" destId="{20ABA1FA-5C94-4985-A03F-0F10632EA4CD}" srcOrd="0" destOrd="0" presId="urn:microsoft.com/office/officeart/2018/2/layout/IconCircleList"/>
    <dgm:cxn modelId="{99A073AD-DD9F-4DD9-AB0B-507C14BA0299}" type="presOf" srcId="{9B19089F-039C-4F97-8AE8-102A50D99A8C}" destId="{7330CEC2-6A92-470A-880C-ED70EF61336B}" srcOrd="0" destOrd="0" presId="urn:microsoft.com/office/officeart/2018/2/layout/IconCircleList"/>
    <dgm:cxn modelId="{FB4FF3CC-6F56-4CE8-B640-53BF6BD06D94}" type="presOf" srcId="{604412A9-1503-4785-B61C-292D8730BE14}" destId="{CC93EA20-975B-4D76-B72A-36F1CDC9A468}" srcOrd="0" destOrd="0" presId="urn:microsoft.com/office/officeart/2018/2/layout/IconCircleList"/>
    <dgm:cxn modelId="{6BDA80D3-A58C-4423-8104-EE2924DFCB96}" type="presOf" srcId="{C5A579E8-5E76-4671-B3A1-6795CE886CC0}" destId="{C5452A27-4BBC-423A-BE51-3C1255D374AE}" srcOrd="0" destOrd="0" presId="urn:microsoft.com/office/officeart/2018/2/layout/IconCircleList"/>
    <dgm:cxn modelId="{42C930FC-73AD-4D35-83FB-F38CD289D7BA}" type="presOf" srcId="{1788574D-7B1F-40DE-B301-CCEBE75E6EE7}" destId="{43B0454A-804E-4F58-A95E-59D7219C02DE}" srcOrd="0" destOrd="0" presId="urn:microsoft.com/office/officeart/2018/2/layout/IconCircleList"/>
    <dgm:cxn modelId="{80F4887B-254A-4E5B-B81F-2F03F0720AD8}" type="presParOf" srcId="{20ABA1FA-5C94-4985-A03F-0F10632EA4CD}" destId="{8D0D2166-4745-40EC-A056-577F95A4A78D}" srcOrd="0" destOrd="0" presId="urn:microsoft.com/office/officeart/2018/2/layout/IconCircleList"/>
    <dgm:cxn modelId="{29625E82-4EEB-4FBF-BF8A-5658955B59EF}" type="presParOf" srcId="{8D0D2166-4745-40EC-A056-577F95A4A78D}" destId="{F3B242C1-BAFA-457C-A7C5-42F7C456D597}" srcOrd="0" destOrd="0" presId="urn:microsoft.com/office/officeart/2018/2/layout/IconCircleList"/>
    <dgm:cxn modelId="{D408A6EF-3B65-46AD-836B-657338F39362}" type="presParOf" srcId="{F3B242C1-BAFA-457C-A7C5-42F7C456D597}" destId="{BC86D371-635E-4BCC-AF95-855253848F76}" srcOrd="0" destOrd="0" presId="urn:microsoft.com/office/officeart/2018/2/layout/IconCircleList"/>
    <dgm:cxn modelId="{B21C7D92-48F7-4201-B081-108B874ACF06}" type="presParOf" srcId="{F3B242C1-BAFA-457C-A7C5-42F7C456D597}" destId="{F0D71539-8CFE-415A-A5B4-EB7A09139A02}" srcOrd="1" destOrd="0" presId="urn:microsoft.com/office/officeart/2018/2/layout/IconCircleList"/>
    <dgm:cxn modelId="{0C23BA46-5DC3-4B04-AD11-DBE41644A959}" type="presParOf" srcId="{F3B242C1-BAFA-457C-A7C5-42F7C456D597}" destId="{46E7AC7D-8CBE-4020-8F33-2F1E2F622D5F}" srcOrd="2" destOrd="0" presId="urn:microsoft.com/office/officeart/2018/2/layout/IconCircleList"/>
    <dgm:cxn modelId="{31DA1EF7-C66E-4532-8B31-09267FC97C04}" type="presParOf" srcId="{F3B242C1-BAFA-457C-A7C5-42F7C456D597}" destId="{676125F3-AE1B-4098-A433-6803BF32D0F8}" srcOrd="3" destOrd="0" presId="urn:microsoft.com/office/officeart/2018/2/layout/IconCircleList"/>
    <dgm:cxn modelId="{AE6C2434-DB5A-4458-95E8-8569D1DE972C}" type="presParOf" srcId="{8D0D2166-4745-40EC-A056-577F95A4A78D}" destId="{CC93EA20-975B-4D76-B72A-36F1CDC9A468}" srcOrd="1" destOrd="0" presId="urn:microsoft.com/office/officeart/2018/2/layout/IconCircleList"/>
    <dgm:cxn modelId="{A1266D79-CD21-48F9-BB3C-534115E0BEB4}" type="presParOf" srcId="{8D0D2166-4745-40EC-A056-577F95A4A78D}" destId="{CACC458C-7639-4978-9EEE-306BC13506C1}" srcOrd="2" destOrd="0" presId="urn:microsoft.com/office/officeart/2018/2/layout/IconCircleList"/>
    <dgm:cxn modelId="{36D71FEC-0B9A-47B2-92EF-68D4D2822359}" type="presParOf" srcId="{CACC458C-7639-4978-9EEE-306BC13506C1}" destId="{C8E1294B-0F98-4BE4-A11B-42F06EA97EE9}" srcOrd="0" destOrd="0" presId="urn:microsoft.com/office/officeart/2018/2/layout/IconCircleList"/>
    <dgm:cxn modelId="{B4DB2408-974F-4D75-B5FF-3BE94ECFC074}" type="presParOf" srcId="{CACC458C-7639-4978-9EEE-306BC13506C1}" destId="{949317DC-F6E5-4757-8D7B-0B90DE92D188}" srcOrd="1" destOrd="0" presId="urn:microsoft.com/office/officeart/2018/2/layout/IconCircleList"/>
    <dgm:cxn modelId="{52AAC3A9-670D-41EE-8B3B-5345A823A481}" type="presParOf" srcId="{CACC458C-7639-4978-9EEE-306BC13506C1}" destId="{75E607A3-CB8F-42BF-A80B-D926996BF3FE}" srcOrd="2" destOrd="0" presId="urn:microsoft.com/office/officeart/2018/2/layout/IconCircleList"/>
    <dgm:cxn modelId="{FC6CFFEB-F2CC-4D84-A40F-1E1339EC7B12}" type="presParOf" srcId="{CACC458C-7639-4978-9EEE-306BC13506C1}" destId="{C5452A27-4BBC-423A-BE51-3C1255D374AE}" srcOrd="3" destOrd="0" presId="urn:microsoft.com/office/officeart/2018/2/layout/IconCircleList"/>
    <dgm:cxn modelId="{636B5A96-D5CA-4C17-A98E-C5B92E840058}" type="presParOf" srcId="{8D0D2166-4745-40EC-A056-577F95A4A78D}" destId="{CD8A10AF-56FE-4CDA-BA3A-6A533006BE06}" srcOrd="3" destOrd="0" presId="urn:microsoft.com/office/officeart/2018/2/layout/IconCircleList"/>
    <dgm:cxn modelId="{7DF2ADE0-6F9A-4E5F-AB3B-D6455EFE2C0B}" type="presParOf" srcId="{8D0D2166-4745-40EC-A056-577F95A4A78D}" destId="{50FDD5EF-5ED8-4333-A973-EC0F75A12BB3}" srcOrd="4" destOrd="0" presId="urn:microsoft.com/office/officeart/2018/2/layout/IconCircleList"/>
    <dgm:cxn modelId="{23CD3579-51A5-418C-A9A1-060D90EE6D1E}" type="presParOf" srcId="{50FDD5EF-5ED8-4333-A973-EC0F75A12BB3}" destId="{A33AEB75-B366-47D8-9376-EA857F040612}" srcOrd="0" destOrd="0" presId="urn:microsoft.com/office/officeart/2018/2/layout/IconCircleList"/>
    <dgm:cxn modelId="{06BEE014-B976-4040-855C-83EE154EF873}" type="presParOf" srcId="{50FDD5EF-5ED8-4333-A973-EC0F75A12BB3}" destId="{4EA1188A-7452-4416-A3E4-F864FC8E51E9}" srcOrd="1" destOrd="0" presId="urn:microsoft.com/office/officeart/2018/2/layout/IconCircleList"/>
    <dgm:cxn modelId="{F38240B6-7431-4BEA-9D79-633F2DD4E2DE}" type="presParOf" srcId="{50FDD5EF-5ED8-4333-A973-EC0F75A12BB3}" destId="{22F87D04-82F3-42C7-A70F-39568D48519D}" srcOrd="2" destOrd="0" presId="urn:microsoft.com/office/officeart/2018/2/layout/IconCircleList"/>
    <dgm:cxn modelId="{C9983C7A-CD1F-4DDC-A0B3-626333C7FC11}" type="presParOf" srcId="{50FDD5EF-5ED8-4333-A973-EC0F75A12BB3}" destId="{43B0454A-804E-4F58-A95E-59D7219C02DE}" srcOrd="3" destOrd="0" presId="urn:microsoft.com/office/officeart/2018/2/layout/IconCircleList"/>
    <dgm:cxn modelId="{709F2FA9-F97C-417C-9FEA-3358FB1B5B07}" type="presParOf" srcId="{8D0D2166-4745-40EC-A056-577F95A4A78D}" destId="{7330CEC2-6A92-470A-880C-ED70EF61336B}" srcOrd="5" destOrd="0" presId="urn:microsoft.com/office/officeart/2018/2/layout/IconCircleList"/>
    <dgm:cxn modelId="{05EA7454-3E72-4F3A-93C0-657780DC5CFF}" type="presParOf" srcId="{8D0D2166-4745-40EC-A056-577F95A4A78D}" destId="{5D79D6AE-DB63-4105-A770-A2F875943A37}" srcOrd="6" destOrd="0" presId="urn:microsoft.com/office/officeart/2018/2/layout/IconCircleList"/>
    <dgm:cxn modelId="{A41D7544-C4A9-4A30-9E0D-35C50BC4635D}" type="presParOf" srcId="{5D79D6AE-DB63-4105-A770-A2F875943A37}" destId="{4606CE7D-4643-47BC-BDC9-BA67C1402C37}" srcOrd="0" destOrd="0" presId="urn:microsoft.com/office/officeart/2018/2/layout/IconCircleList"/>
    <dgm:cxn modelId="{7A974A1C-AA80-4372-BB88-77C497E58D04}" type="presParOf" srcId="{5D79D6AE-DB63-4105-A770-A2F875943A37}" destId="{3B5429D0-48B0-43DE-94BD-56E95F17AAC5}" srcOrd="1" destOrd="0" presId="urn:microsoft.com/office/officeart/2018/2/layout/IconCircleList"/>
    <dgm:cxn modelId="{DD47E238-7C08-4730-8AA4-3F61F30762FA}" type="presParOf" srcId="{5D79D6AE-DB63-4105-A770-A2F875943A37}" destId="{98B4097A-F693-4926-8160-033B3F4F271D}" srcOrd="2" destOrd="0" presId="urn:microsoft.com/office/officeart/2018/2/layout/IconCircleList"/>
    <dgm:cxn modelId="{5B2C7BCE-5C87-45D7-B78C-79269AE0CAE5}" type="presParOf" srcId="{5D79D6AE-DB63-4105-A770-A2F875943A37}" destId="{58E9FF10-E74E-4E5D-9B6D-3C3A328BF09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C2A8C-460A-44EE-8AD1-697C8DC2EC86}">
      <dsp:nvSpPr>
        <dsp:cNvPr id="0" name=""/>
        <dsp:cNvSpPr/>
      </dsp:nvSpPr>
      <dsp:spPr>
        <a:xfrm rot="5400000">
          <a:off x="2217533" y="1317553"/>
          <a:ext cx="1165262" cy="132661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3077D5-42CC-4323-94A8-1B0C48524ECB}">
      <dsp:nvSpPr>
        <dsp:cNvPr id="0" name=""/>
        <dsp:cNvSpPr/>
      </dsp:nvSpPr>
      <dsp:spPr>
        <a:xfrm>
          <a:off x="1908809" y="25836"/>
          <a:ext cx="1961616" cy="137306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NZ" sz="2600" kern="1200" dirty="0"/>
            <a:t>Primary purpose </a:t>
          </a:r>
        </a:p>
      </dsp:txBody>
      <dsp:txXfrm>
        <a:off x="1975849" y="92876"/>
        <a:ext cx="1827536" cy="1238987"/>
      </dsp:txXfrm>
    </dsp:sp>
    <dsp:sp modelId="{B8328B88-61DB-47DD-9A17-B49847FB6B19}">
      <dsp:nvSpPr>
        <dsp:cNvPr id="0" name=""/>
        <dsp:cNvSpPr/>
      </dsp:nvSpPr>
      <dsp:spPr>
        <a:xfrm>
          <a:off x="3934669" y="156790"/>
          <a:ext cx="2163294" cy="11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r>
            <a:rPr lang="en-NZ" sz="2000" kern="1200" dirty="0"/>
            <a:t>Safety. Always</a:t>
          </a:r>
        </a:p>
      </dsp:txBody>
      <dsp:txXfrm>
        <a:off x="3934669" y="156790"/>
        <a:ext cx="2163294" cy="1109774"/>
      </dsp:txXfrm>
    </dsp:sp>
    <dsp:sp modelId="{2E90D316-CCB0-4B37-B524-4E72637F042D}">
      <dsp:nvSpPr>
        <dsp:cNvPr id="0" name=""/>
        <dsp:cNvSpPr/>
      </dsp:nvSpPr>
      <dsp:spPr>
        <a:xfrm rot="5400000">
          <a:off x="4020705" y="2859962"/>
          <a:ext cx="1165262" cy="1326610"/>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6FC45C-192D-4F58-863C-711BCC7C1ED8}">
      <dsp:nvSpPr>
        <dsp:cNvPr id="0" name=""/>
        <dsp:cNvSpPr/>
      </dsp:nvSpPr>
      <dsp:spPr>
        <a:xfrm>
          <a:off x="3711982" y="1568245"/>
          <a:ext cx="1961616" cy="137306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NZ" sz="2600" kern="1200" dirty="0"/>
            <a:t>Path to the future </a:t>
          </a:r>
        </a:p>
      </dsp:txBody>
      <dsp:txXfrm>
        <a:off x="3779022" y="1635285"/>
        <a:ext cx="1827536" cy="1238987"/>
      </dsp:txXfrm>
    </dsp:sp>
    <dsp:sp modelId="{28627DD5-717C-4DA5-9101-76D0DD72C1B6}">
      <dsp:nvSpPr>
        <dsp:cNvPr id="0" name=""/>
        <dsp:cNvSpPr/>
      </dsp:nvSpPr>
      <dsp:spPr>
        <a:xfrm>
          <a:off x="5903902" y="1642045"/>
          <a:ext cx="4380874" cy="11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r>
            <a:rPr lang="en-NZ" sz="2000" kern="1200" dirty="0"/>
            <a:t>An enduring strategic direction</a:t>
          </a:r>
        </a:p>
        <a:p>
          <a:pPr marL="228600" lvl="1" indent="-228600" algn="l" defTabSz="889000">
            <a:lnSpc>
              <a:spcPct val="90000"/>
            </a:lnSpc>
            <a:spcBef>
              <a:spcPct val="0"/>
            </a:spcBef>
            <a:spcAft>
              <a:spcPct val="15000"/>
            </a:spcAft>
            <a:buChar char="•"/>
          </a:pPr>
          <a:r>
            <a:rPr lang="en-NZ" sz="2000" kern="1200" dirty="0"/>
            <a:t>Establish the </a:t>
          </a:r>
          <a:r>
            <a:rPr lang="en-NZ" sz="2000" b="1" kern="1200" dirty="0"/>
            <a:t>why</a:t>
          </a:r>
        </a:p>
      </dsp:txBody>
      <dsp:txXfrm>
        <a:off x="5903902" y="1642045"/>
        <a:ext cx="4380874" cy="1109774"/>
      </dsp:txXfrm>
    </dsp:sp>
    <dsp:sp modelId="{0955B1C7-D098-4188-8B19-BEC9AF193E2D}">
      <dsp:nvSpPr>
        <dsp:cNvPr id="0" name=""/>
        <dsp:cNvSpPr/>
      </dsp:nvSpPr>
      <dsp:spPr>
        <a:xfrm>
          <a:off x="5515154" y="3110653"/>
          <a:ext cx="1961616" cy="137306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NZ" sz="2600" kern="1200" dirty="0"/>
            <a:t>Strengthen the settings </a:t>
          </a:r>
        </a:p>
      </dsp:txBody>
      <dsp:txXfrm>
        <a:off x="5582194" y="3177693"/>
        <a:ext cx="1827536" cy="1238987"/>
      </dsp:txXfrm>
    </dsp:sp>
    <dsp:sp modelId="{B6B7CD61-F579-49CC-B142-69B836B44557}">
      <dsp:nvSpPr>
        <dsp:cNvPr id="0" name=""/>
        <dsp:cNvSpPr/>
      </dsp:nvSpPr>
      <dsp:spPr>
        <a:xfrm>
          <a:off x="7614696" y="3193986"/>
          <a:ext cx="2693895" cy="1109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NZ" sz="2000" u="sng" kern="1200" dirty="0">
              <a:solidFill>
                <a:srgbClr val="000000">
                  <a:hueOff val="0"/>
                  <a:satOff val="0"/>
                  <a:lumOff val="0"/>
                  <a:alphaOff val="0"/>
                </a:srgbClr>
              </a:solidFill>
              <a:latin typeface="Arial" panose="020B0604020202020204"/>
              <a:ea typeface="+mn-ea"/>
              <a:cs typeface="+mn-cs"/>
            </a:rPr>
            <a:t>Enable </a:t>
          </a:r>
          <a:r>
            <a:rPr lang="en-NZ" sz="2000" kern="1200" dirty="0">
              <a:solidFill>
                <a:srgbClr val="000000">
                  <a:hueOff val="0"/>
                  <a:satOff val="0"/>
                  <a:lumOff val="0"/>
                  <a:alphaOff val="0"/>
                </a:srgbClr>
              </a:solidFill>
              <a:latin typeface="Arial" panose="020B0604020202020204"/>
              <a:ea typeface="+mn-ea"/>
              <a:cs typeface="+mn-cs"/>
            </a:rPr>
            <a:t>delivery of the </a:t>
          </a:r>
          <a:r>
            <a:rPr lang="en-NZ" sz="2000" b="1" kern="1200" dirty="0">
              <a:solidFill>
                <a:srgbClr val="000000">
                  <a:hueOff val="0"/>
                  <a:satOff val="0"/>
                  <a:lumOff val="0"/>
                  <a:alphaOff val="0"/>
                </a:srgbClr>
              </a:solidFill>
              <a:latin typeface="Arial" panose="020B0604020202020204"/>
              <a:ea typeface="+mn-ea"/>
              <a:cs typeface="+mn-cs"/>
            </a:rPr>
            <a:t>what </a:t>
          </a:r>
          <a:r>
            <a:rPr lang="en-NZ" sz="2000" kern="1200" dirty="0">
              <a:solidFill>
                <a:srgbClr val="000000">
                  <a:hueOff val="0"/>
                  <a:satOff val="0"/>
                  <a:lumOff val="0"/>
                  <a:alphaOff val="0"/>
                </a:srgbClr>
              </a:solidFill>
              <a:latin typeface="Arial" panose="020B0604020202020204"/>
              <a:ea typeface="+mn-ea"/>
              <a:cs typeface="+mn-cs"/>
            </a:rPr>
            <a:t>and the </a:t>
          </a:r>
          <a:r>
            <a:rPr lang="en-NZ" sz="2000" b="1" kern="1200" dirty="0">
              <a:solidFill>
                <a:srgbClr val="000000">
                  <a:hueOff val="0"/>
                  <a:satOff val="0"/>
                  <a:lumOff val="0"/>
                  <a:alphaOff val="0"/>
                </a:srgbClr>
              </a:solidFill>
              <a:latin typeface="Arial" panose="020B0604020202020204"/>
              <a:ea typeface="+mn-ea"/>
              <a:cs typeface="+mn-cs"/>
            </a:rPr>
            <a:t>how, </a:t>
          </a:r>
          <a:r>
            <a:rPr lang="en-NZ" sz="2000" b="0" kern="1200" dirty="0">
              <a:solidFill>
                <a:srgbClr val="000000">
                  <a:hueOff val="0"/>
                  <a:satOff val="0"/>
                  <a:lumOff val="0"/>
                  <a:alphaOff val="0"/>
                </a:srgbClr>
              </a:solidFill>
              <a:latin typeface="Arial" panose="020B0604020202020204"/>
              <a:ea typeface="+mn-ea"/>
              <a:cs typeface="+mn-cs"/>
            </a:rPr>
            <a:t>and the </a:t>
          </a:r>
          <a:r>
            <a:rPr lang="en-NZ" sz="2000" b="1" kern="1200" dirty="0">
              <a:solidFill>
                <a:srgbClr val="000000">
                  <a:hueOff val="0"/>
                  <a:satOff val="0"/>
                  <a:lumOff val="0"/>
                  <a:alphaOff val="0"/>
                </a:srgbClr>
              </a:solidFill>
              <a:latin typeface="Arial" panose="020B0604020202020204"/>
              <a:ea typeface="+mn-ea"/>
              <a:cs typeface="+mn-cs"/>
            </a:rPr>
            <a:t>who </a:t>
          </a:r>
        </a:p>
      </dsp:txBody>
      <dsp:txXfrm>
        <a:off x="7614696" y="3193986"/>
        <a:ext cx="2693895" cy="1109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6D371-635E-4BCC-AF95-855253848F76}">
      <dsp:nvSpPr>
        <dsp:cNvPr id="0" name=""/>
        <dsp:cNvSpPr/>
      </dsp:nvSpPr>
      <dsp:spPr>
        <a:xfrm>
          <a:off x="1122605" y="532645"/>
          <a:ext cx="1135249" cy="113524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D71539-8CFE-415A-A5B4-EB7A09139A02}">
      <dsp:nvSpPr>
        <dsp:cNvPr id="0" name=""/>
        <dsp:cNvSpPr/>
      </dsp:nvSpPr>
      <dsp:spPr>
        <a:xfrm>
          <a:off x="1361008" y="771047"/>
          <a:ext cx="658444" cy="658444"/>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76125F3-AE1B-4098-A433-6803BF32D0F8}">
      <dsp:nvSpPr>
        <dsp:cNvPr id="0" name=""/>
        <dsp:cNvSpPr/>
      </dsp:nvSpPr>
      <dsp:spPr>
        <a:xfrm>
          <a:off x="2501123" y="33016"/>
          <a:ext cx="2675945" cy="2134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Got feedback on the </a:t>
          </a:r>
          <a:r>
            <a:rPr lang="en-US" sz="2000" b="1" kern="1200" dirty="0"/>
            <a:t>strategic objectives and principles? </a:t>
          </a:r>
        </a:p>
        <a:p>
          <a:pPr marL="0" lvl="0" indent="0" algn="l" defTabSz="889000">
            <a:lnSpc>
              <a:spcPct val="100000"/>
            </a:lnSpc>
            <a:spcBef>
              <a:spcPct val="0"/>
            </a:spcBef>
            <a:spcAft>
              <a:spcPct val="35000"/>
            </a:spcAft>
            <a:buNone/>
          </a:pPr>
          <a:r>
            <a:rPr lang="en-US" sz="2400" b="1" kern="1200" dirty="0">
              <a:solidFill>
                <a:srgbClr val="33CCFF"/>
              </a:solidFill>
            </a:rPr>
            <a:t>Send to us by 2 September</a:t>
          </a:r>
        </a:p>
      </dsp:txBody>
      <dsp:txXfrm>
        <a:off x="2501123" y="33016"/>
        <a:ext cx="2675945" cy="2134507"/>
      </dsp:txXfrm>
    </dsp:sp>
    <dsp:sp modelId="{C8E1294B-0F98-4BE4-A11B-42F06EA97EE9}">
      <dsp:nvSpPr>
        <dsp:cNvPr id="0" name=""/>
        <dsp:cNvSpPr/>
      </dsp:nvSpPr>
      <dsp:spPr>
        <a:xfrm>
          <a:off x="5643331" y="532645"/>
          <a:ext cx="1135249" cy="113524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9317DC-F6E5-4757-8D7B-0B90DE92D188}">
      <dsp:nvSpPr>
        <dsp:cNvPr id="0" name=""/>
        <dsp:cNvSpPr/>
      </dsp:nvSpPr>
      <dsp:spPr>
        <a:xfrm>
          <a:off x="5881733" y="771047"/>
          <a:ext cx="658444" cy="658444"/>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5452A27-4BBC-423A-BE51-3C1255D374AE}">
      <dsp:nvSpPr>
        <dsp:cNvPr id="0" name=""/>
        <dsp:cNvSpPr/>
      </dsp:nvSpPr>
      <dsp:spPr>
        <a:xfrm>
          <a:off x="7021848" y="532645"/>
          <a:ext cx="2675945" cy="113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We’ll refine the report to the Associate Minister </a:t>
          </a:r>
        </a:p>
      </dsp:txBody>
      <dsp:txXfrm>
        <a:off x="7021848" y="532645"/>
        <a:ext cx="2675945" cy="1135249"/>
      </dsp:txXfrm>
    </dsp:sp>
    <dsp:sp modelId="{A33AEB75-B366-47D8-9376-EA857F040612}">
      <dsp:nvSpPr>
        <dsp:cNvPr id="0" name=""/>
        <dsp:cNvSpPr/>
      </dsp:nvSpPr>
      <dsp:spPr>
        <a:xfrm>
          <a:off x="1122605" y="2850757"/>
          <a:ext cx="1135249" cy="113524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A1188A-7452-4416-A3E4-F864FC8E51E9}">
      <dsp:nvSpPr>
        <dsp:cNvPr id="0" name=""/>
        <dsp:cNvSpPr/>
      </dsp:nvSpPr>
      <dsp:spPr>
        <a:xfrm>
          <a:off x="1361008" y="3089159"/>
          <a:ext cx="658444" cy="658444"/>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B0454A-804E-4F58-A95E-59D7219C02DE}">
      <dsp:nvSpPr>
        <dsp:cNvPr id="0" name=""/>
        <dsp:cNvSpPr/>
      </dsp:nvSpPr>
      <dsp:spPr>
        <a:xfrm>
          <a:off x="2501123" y="2850757"/>
          <a:ext cx="2675945" cy="113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We’ll share the report once it has been noted by Cabinet in mid-October </a:t>
          </a:r>
        </a:p>
      </dsp:txBody>
      <dsp:txXfrm>
        <a:off x="2501123" y="2850757"/>
        <a:ext cx="2675945" cy="1135249"/>
      </dsp:txXfrm>
    </dsp:sp>
    <dsp:sp modelId="{4606CE7D-4643-47BC-BDC9-BA67C1402C37}">
      <dsp:nvSpPr>
        <dsp:cNvPr id="0" name=""/>
        <dsp:cNvSpPr/>
      </dsp:nvSpPr>
      <dsp:spPr>
        <a:xfrm>
          <a:off x="5643331" y="2850757"/>
          <a:ext cx="1135249" cy="113524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5429D0-48B0-43DE-94BD-56E95F17AAC5}">
      <dsp:nvSpPr>
        <dsp:cNvPr id="0" name=""/>
        <dsp:cNvSpPr/>
      </dsp:nvSpPr>
      <dsp:spPr>
        <a:xfrm>
          <a:off x="5881733" y="3089159"/>
          <a:ext cx="658444" cy="658444"/>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E9FF10-E74E-4E5D-9B6D-3C3A328BF094}">
      <dsp:nvSpPr>
        <dsp:cNvPr id="0" name=""/>
        <dsp:cNvSpPr/>
      </dsp:nvSpPr>
      <dsp:spPr>
        <a:xfrm>
          <a:off x="7021848" y="2850757"/>
          <a:ext cx="2675945" cy="1135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We’ll share our approach to Phase 2 </a:t>
          </a:r>
        </a:p>
      </dsp:txBody>
      <dsp:txXfrm>
        <a:off x="7021848" y="2850757"/>
        <a:ext cx="2675945" cy="113524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81EC09C-9CDC-48F0-BB82-ED223F986966}" type="datetimeFigureOut">
              <a:rPr lang="en-US" smtClean="0"/>
              <a:t>8/25/2022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946CEE3-4835-4F73-BA0B-02C09C038718}" type="slidenum">
              <a:rPr lang="en-US" smtClean="0"/>
              <a:t>‹#›</a:t>
            </a:fld>
            <a:endParaRPr lang="en-US" dirty="0"/>
          </a:p>
        </p:txBody>
      </p:sp>
    </p:spTree>
    <p:extLst>
      <p:ext uri="{BB962C8B-B14F-4D97-AF65-F5344CB8AC3E}">
        <p14:creationId xmlns:p14="http://schemas.microsoft.com/office/powerpoint/2010/main" val="357908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9946CEE3-4835-4F73-BA0B-02C09C038718}" type="slidenum">
              <a:rPr lang="en-US" smtClean="0"/>
              <a:t>1</a:t>
            </a:fld>
            <a:endParaRPr lang="en-US" dirty="0"/>
          </a:p>
        </p:txBody>
      </p:sp>
    </p:spTree>
    <p:extLst>
      <p:ext uri="{BB962C8B-B14F-4D97-AF65-F5344CB8AC3E}">
        <p14:creationId xmlns:p14="http://schemas.microsoft.com/office/powerpoint/2010/main" val="3406764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9946CEE3-4835-4F73-BA0B-02C09C038718}" type="slidenum">
              <a:rPr lang="en-US" smtClean="0"/>
              <a:t>10</a:t>
            </a:fld>
            <a:endParaRPr lang="en-US" dirty="0"/>
          </a:p>
        </p:txBody>
      </p:sp>
    </p:spTree>
    <p:extLst>
      <p:ext uri="{BB962C8B-B14F-4D97-AF65-F5344CB8AC3E}">
        <p14:creationId xmlns:p14="http://schemas.microsoft.com/office/powerpoint/2010/main" val="889724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9946CEE3-4835-4F73-BA0B-02C09C038718}" type="slidenum">
              <a:rPr lang="en-US" smtClean="0"/>
              <a:t>11</a:t>
            </a:fld>
            <a:endParaRPr lang="en-US" dirty="0"/>
          </a:p>
        </p:txBody>
      </p:sp>
    </p:spTree>
    <p:extLst>
      <p:ext uri="{BB962C8B-B14F-4D97-AF65-F5344CB8AC3E}">
        <p14:creationId xmlns:p14="http://schemas.microsoft.com/office/powerpoint/2010/main" val="1752840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9946CEE3-4835-4F73-BA0B-02C09C038718}" type="slidenum">
              <a:rPr lang="en-US" smtClean="0"/>
              <a:t>12</a:t>
            </a:fld>
            <a:endParaRPr lang="en-US" dirty="0"/>
          </a:p>
        </p:txBody>
      </p:sp>
    </p:spTree>
    <p:extLst>
      <p:ext uri="{BB962C8B-B14F-4D97-AF65-F5344CB8AC3E}">
        <p14:creationId xmlns:p14="http://schemas.microsoft.com/office/powerpoint/2010/main" val="223512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is the narrative structure in the Phase 1 report for the emerging strategic themes:</a:t>
            </a:r>
          </a:p>
          <a:p>
            <a:pPr marL="171450" indent="-171450">
              <a:buFontTx/>
              <a:buChar char="-"/>
            </a:pPr>
            <a:r>
              <a:rPr lang="en-NZ" dirty="0"/>
              <a:t>Primary purpose</a:t>
            </a:r>
          </a:p>
          <a:p>
            <a:pPr marL="171450" indent="-171450">
              <a:buFontTx/>
              <a:buChar char="-"/>
            </a:pPr>
            <a:r>
              <a:rPr lang="en-NZ" dirty="0"/>
              <a:t>High level direction</a:t>
            </a:r>
          </a:p>
          <a:p>
            <a:pPr marL="171450" indent="-171450">
              <a:buFontTx/>
              <a:buChar char="-"/>
            </a:pPr>
            <a:r>
              <a:rPr lang="en-NZ" dirty="0"/>
              <a:t>Workstreams / focus areas </a:t>
            </a:r>
          </a:p>
        </p:txBody>
      </p:sp>
      <p:sp>
        <p:nvSpPr>
          <p:cNvPr id="4" name="Slide Number Placeholder 3"/>
          <p:cNvSpPr>
            <a:spLocks noGrp="1"/>
          </p:cNvSpPr>
          <p:nvPr>
            <p:ph type="sldNum" sz="quarter" idx="5"/>
          </p:nvPr>
        </p:nvSpPr>
        <p:spPr/>
        <p:txBody>
          <a:bodyPr/>
          <a:lstStyle/>
          <a:p>
            <a:fld id="{9946CEE3-4835-4F73-BA0B-02C09C038718}" type="slidenum">
              <a:rPr lang="en-US" smtClean="0"/>
              <a:t>13</a:t>
            </a:fld>
            <a:endParaRPr lang="en-US" dirty="0"/>
          </a:p>
        </p:txBody>
      </p:sp>
    </p:spTree>
    <p:extLst>
      <p:ext uri="{BB962C8B-B14F-4D97-AF65-F5344CB8AC3E}">
        <p14:creationId xmlns:p14="http://schemas.microsoft.com/office/powerpoint/2010/main" val="2514549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0" dirty="0"/>
          </a:p>
        </p:txBody>
      </p:sp>
      <p:sp>
        <p:nvSpPr>
          <p:cNvPr id="4" name="Slide Number Placeholder 3"/>
          <p:cNvSpPr>
            <a:spLocks noGrp="1"/>
          </p:cNvSpPr>
          <p:nvPr>
            <p:ph type="sldNum" sz="quarter" idx="5"/>
          </p:nvPr>
        </p:nvSpPr>
        <p:spPr/>
        <p:txBody>
          <a:bodyPr/>
          <a:lstStyle/>
          <a:p>
            <a:fld id="{9946CEE3-4835-4F73-BA0B-02C09C038718}" type="slidenum">
              <a:rPr lang="en-US" smtClean="0"/>
              <a:t>14</a:t>
            </a:fld>
            <a:endParaRPr lang="en-US" dirty="0"/>
          </a:p>
        </p:txBody>
      </p:sp>
    </p:spTree>
    <p:extLst>
      <p:ext uri="{BB962C8B-B14F-4D97-AF65-F5344CB8AC3E}">
        <p14:creationId xmlns:p14="http://schemas.microsoft.com/office/powerpoint/2010/main" val="705192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9946CEE3-4835-4F73-BA0B-02C09C038718}" type="slidenum">
              <a:rPr lang="en-US" smtClean="0"/>
              <a:t>15</a:t>
            </a:fld>
            <a:endParaRPr lang="en-US" dirty="0"/>
          </a:p>
        </p:txBody>
      </p:sp>
    </p:spTree>
    <p:extLst>
      <p:ext uri="{BB962C8B-B14F-4D97-AF65-F5344CB8AC3E}">
        <p14:creationId xmlns:p14="http://schemas.microsoft.com/office/powerpoint/2010/main" val="3779077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946CEE3-4835-4F73-BA0B-02C09C038718}" type="slidenum">
              <a:rPr lang="en-US" smtClean="0"/>
              <a:t>16</a:t>
            </a:fld>
            <a:endParaRPr lang="en-US" dirty="0"/>
          </a:p>
        </p:txBody>
      </p:sp>
    </p:spTree>
    <p:extLst>
      <p:ext uri="{BB962C8B-B14F-4D97-AF65-F5344CB8AC3E}">
        <p14:creationId xmlns:p14="http://schemas.microsoft.com/office/powerpoint/2010/main" val="2162673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9946CEE3-4835-4F73-BA0B-02C09C038718}" type="slidenum">
              <a:rPr lang="en-US" smtClean="0"/>
              <a:t>17</a:t>
            </a:fld>
            <a:endParaRPr lang="en-US" dirty="0"/>
          </a:p>
        </p:txBody>
      </p:sp>
    </p:spTree>
    <p:extLst>
      <p:ext uri="{BB962C8B-B14F-4D97-AF65-F5344CB8AC3E}">
        <p14:creationId xmlns:p14="http://schemas.microsoft.com/office/powerpoint/2010/main" val="1389496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p>
        </p:txBody>
      </p:sp>
      <p:sp>
        <p:nvSpPr>
          <p:cNvPr id="4" name="Slide Number Placeholder 3"/>
          <p:cNvSpPr>
            <a:spLocks noGrp="1"/>
          </p:cNvSpPr>
          <p:nvPr>
            <p:ph type="sldNum" sz="quarter" idx="5"/>
          </p:nvPr>
        </p:nvSpPr>
        <p:spPr/>
        <p:txBody>
          <a:bodyPr/>
          <a:lstStyle/>
          <a:p>
            <a:fld id="{9946CEE3-4835-4F73-BA0B-02C09C038718}" type="slidenum">
              <a:rPr lang="en-US" smtClean="0"/>
              <a:t>18</a:t>
            </a:fld>
            <a:endParaRPr lang="en-US" dirty="0"/>
          </a:p>
        </p:txBody>
      </p:sp>
    </p:spTree>
    <p:extLst>
      <p:ext uri="{BB962C8B-B14F-4D97-AF65-F5344CB8AC3E}">
        <p14:creationId xmlns:p14="http://schemas.microsoft.com/office/powerpoint/2010/main" val="3088579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0" dirty="0"/>
          </a:p>
        </p:txBody>
      </p:sp>
      <p:sp>
        <p:nvSpPr>
          <p:cNvPr id="4" name="Slide Number Placeholder 3"/>
          <p:cNvSpPr>
            <a:spLocks noGrp="1"/>
          </p:cNvSpPr>
          <p:nvPr>
            <p:ph type="sldNum" sz="quarter" idx="5"/>
          </p:nvPr>
        </p:nvSpPr>
        <p:spPr/>
        <p:txBody>
          <a:bodyPr/>
          <a:lstStyle/>
          <a:p>
            <a:fld id="{9946CEE3-4835-4F73-BA0B-02C09C038718}" type="slidenum">
              <a:rPr lang="en-US" smtClean="0"/>
              <a:t>19</a:t>
            </a:fld>
            <a:endParaRPr lang="en-US" dirty="0"/>
          </a:p>
        </p:txBody>
      </p:sp>
    </p:spTree>
    <p:extLst>
      <p:ext uri="{BB962C8B-B14F-4D97-AF65-F5344CB8AC3E}">
        <p14:creationId xmlns:p14="http://schemas.microsoft.com/office/powerpoint/2010/main" val="4540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9946CEE3-4835-4F73-BA0B-02C09C038718}" type="slidenum">
              <a:rPr lang="en-US" smtClean="0"/>
              <a:t>2</a:t>
            </a:fld>
            <a:endParaRPr lang="en-US" dirty="0"/>
          </a:p>
        </p:txBody>
      </p:sp>
    </p:spTree>
    <p:extLst>
      <p:ext uri="{BB962C8B-B14F-4D97-AF65-F5344CB8AC3E}">
        <p14:creationId xmlns:p14="http://schemas.microsoft.com/office/powerpoint/2010/main" val="329141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NZ" b="1" dirty="0"/>
          </a:p>
        </p:txBody>
      </p:sp>
      <p:sp>
        <p:nvSpPr>
          <p:cNvPr id="4" name="Slide Number Placeholder 3"/>
          <p:cNvSpPr>
            <a:spLocks noGrp="1"/>
          </p:cNvSpPr>
          <p:nvPr>
            <p:ph type="sldNum" sz="quarter" idx="5"/>
          </p:nvPr>
        </p:nvSpPr>
        <p:spPr/>
        <p:txBody>
          <a:bodyPr/>
          <a:lstStyle/>
          <a:p>
            <a:fld id="{9946CEE3-4835-4F73-BA0B-02C09C038718}" type="slidenum">
              <a:rPr lang="en-US" smtClean="0"/>
              <a:t>20</a:t>
            </a:fld>
            <a:endParaRPr lang="en-US" dirty="0"/>
          </a:p>
        </p:txBody>
      </p:sp>
    </p:spTree>
    <p:extLst>
      <p:ext uri="{BB962C8B-B14F-4D97-AF65-F5344CB8AC3E}">
        <p14:creationId xmlns:p14="http://schemas.microsoft.com/office/powerpoint/2010/main" val="879662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Brigid</a:t>
            </a:r>
          </a:p>
          <a:p>
            <a:endParaRPr lang="en-NZ" b="1" dirty="0"/>
          </a:p>
          <a:p>
            <a:endParaRPr lang="en-NZ" b="1" dirty="0"/>
          </a:p>
        </p:txBody>
      </p:sp>
      <p:sp>
        <p:nvSpPr>
          <p:cNvPr id="4" name="Slide Number Placeholder 3"/>
          <p:cNvSpPr>
            <a:spLocks noGrp="1"/>
          </p:cNvSpPr>
          <p:nvPr>
            <p:ph type="sldNum" sz="quarter" idx="5"/>
          </p:nvPr>
        </p:nvSpPr>
        <p:spPr/>
        <p:txBody>
          <a:bodyPr/>
          <a:lstStyle/>
          <a:p>
            <a:fld id="{9946CEE3-4835-4F73-BA0B-02C09C038718}" type="slidenum">
              <a:rPr lang="en-US" smtClean="0"/>
              <a:t>21</a:t>
            </a:fld>
            <a:endParaRPr lang="en-US" dirty="0"/>
          </a:p>
        </p:txBody>
      </p:sp>
    </p:spTree>
    <p:extLst>
      <p:ext uri="{BB962C8B-B14F-4D97-AF65-F5344CB8AC3E}">
        <p14:creationId xmlns:p14="http://schemas.microsoft.com/office/powerpoint/2010/main" val="2539359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Danny</a:t>
            </a:r>
          </a:p>
        </p:txBody>
      </p:sp>
      <p:sp>
        <p:nvSpPr>
          <p:cNvPr id="4" name="Slide Number Placeholder 3"/>
          <p:cNvSpPr>
            <a:spLocks noGrp="1"/>
          </p:cNvSpPr>
          <p:nvPr>
            <p:ph type="sldNum" sz="quarter" idx="5"/>
          </p:nvPr>
        </p:nvSpPr>
        <p:spPr/>
        <p:txBody>
          <a:bodyPr/>
          <a:lstStyle/>
          <a:p>
            <a:fld id="{9946CEE3-4835-4F73-BA0B-02C09C038718}" type="slidenum">
              <a:rPr lang="en-US" smtClean="0"/>
              <a:t>22</a:t>
            </a:fld>
            <a:endParaRPr lang="en-US" dirty="0"/>
          </a:p>
        </p:txBody>
      </p:sp>
    </p:spTree>
    <p:extLst>
      <p:ext uri="{BB962C8B-B14F-4D97-AF65-F5344CB8AC3E}">
        <p14:creationId xmlns:p14="http://schemas.microsoft.com/office/powerpoint/2010/main" val="931459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9946CEE3-4835-4F73-BA0B-02C09C038718}" type="slidenum">
              <a:rPr lang="en-US" smtClean="0"/>
              <a:t>23</a:t>
            </a:fld>
            <a:endParaRPr lang="en-US" dirty="0"/>
          </a:p>
        </p:txBody>
      </p:sp>
    </p:spTree>
    <p:extLst>
      <p:ext uri="{BB962C8B-B14F-4D97-AF65-F5344CB8AC3E}">
        <p14:creationId xmlns:p14="http://schemas.microsoft.com/office/powerpoint/2010/main" val="2588767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Can’t and won’t do everything </a:t>
            </a:r>
          </a:p>
          <a:p>
            <a:r>
              <a:rPr lang="en-NZ" dirty="0"/>
              <a:t>There will be prioritisation and trade-offs</a:t>
            </a:r>
          </a:p>
          <a:p>
            <a:endParaRPr lang="en-NZ" dirty="0"/>
          </a:p>
        </p:txBody>
      </p:sp>
      <p:sp>
        <p:nvSpPr>
          <p:cNvPr id="4" name="Slide Number Placeholder 3"/>
          <p:cNvSpPr>
            <a:spLocks noGrp="1"/>
          </p:cNvSpPr>
          <p:nvPr>
            <p:ph type="sldNum" sz="quarter" idx="5"/>
          </p:nvPr>
        </p:nvSpPr>
        <p:spPr/>
        <p:txBody>
          <a:bodyPr/>
          <a:lstStyle/>
          <a:p>
            <a:fld id="{9946CEE3-4835-4F73-BA0B-02C09C038718}" type="slidenum">
              <a:rPr lang="en-US" smtClean="0"/>
              <a:t>24</a:t>
            </a:fld>
            <a:endParaRPr lang="en-US" dirty="0"/>
          </a:p>
        </p:txBody>
      </p:sp>
    </p:spTree>
    <p:extLst>
      <p:ext uri="{BB962C8B-B14F-4D97-AF65-F5344CB8AC3E}">
        <p14:creationId xmlns:p14="http://schemas.microsoft.com/office/powerpoint/2010/main" val="1689036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9946CEE3-4835-4F73-BA0B-02C09C038718}" type="slidenum">
              <a:rPr lang="en-US" smtClean="0"/>
              <a:t>25</a:t>
            </a:fld>
            <a:endParaRPr lang="en-US" dirty="0"/>
          </a:p>
        </p:txBody>
      </p:sp>
    </p:spTree>
    <p:extLst>
      <p:ext uri="{BB962C8B-B14F-4D97-AF65-F5344CB8AC3E}">
        <p14:creationId xmlns:p14="http://schemas.microsoft.com/office/powerpoint/2010/main" val="4176941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946CEE3-4835-4F73-BA0B-02C09C038718}" type="slidenum">
              <a:rPr lang="en-US" smtClean="0"/>
              <a:t>26</a:t>
            </a:fld>
            <a:endParaRPr lang="en-US" dirty="0"/>
          </a:p>
        </p:txBody>
      </p:sp>
    </p:spTree>
    <p:extLst>
      <p:ext uri="{BB962C8B-B14F-4D97-AF65-F5344CB8AC3E}">
        <p14:creationId xmlns:p14="http://schemas.microsoft.com/office/powerpoint/2010/main" val="1138698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9946CEE3-4835-4F73-BA0B-02C09C038718}" type="slidenum">
              <a:rPr lang="en-US" smtClean="0"/>
              <a:t>27</a:t>
            </a:fld>
            <a:endParaRPr lang="en-US" dirty="0"/>
          </a:p>
        </p:txBody>
      </p:sp>
    </p:spTree>
    <p:extLst>
      <p:ext uri="{BB962C8B-B14F-4D97-AF65-F5344CB8AC3E}">
        <p14:creationId xmlns:p14="http://schemas.microsoft.com/office/powerpoint/2010/main" val="1600228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946CEE3-4835-4F73-BA0B-02C09C038718}" type="slidenum">
              <a:rPr lang="en-US" smtClean="0"/>
              <a:t>28</a:t>
            </a:fld>
            <a:endParaRPr lang="en-US" dirty="0"/>
          </a:p>
        </p:txBody>
      </p:sp>
    </p:spTree>
    <p:extLst>
      <p:ext uri="{BB962C8B-B14F-4D97-AF65-F5344CB8AC3E}">
        <p14:creationId xmlns:p14="http://schemas.microsoft.com/office/powerpoint/2010/main" val="1913787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9946CEE3-4835-4F73-BA0B-02C09C038718}" type="slidenum">
              <a:rPr lang="en-US" smtClean="0"/>
              <a:t>29</a:t>
            </a:fld>
            <a:endParaRPr lang="en-US" dirty="0"/>
          </a:p>
        </p:txBody>
      </p:sp>
    </p:spTree>
    <p:extLst>
      <p:ext uri="{BB962C8B-B14F-4D97-AF65-F5344CB8AC3E}">
        <p14:creationId xmlns:p14="http://schemas.microsoft.com/office/powerpoint/2010/main" val="3512167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9946CEE3-4835-4F73-BA0B-02C09C038718}" type="slidenum">
              <a:rPr lang="en-US" smtClean="0"/>
              <a:t>3</a:t>
            </a:fld>
            <a:endParaRPr lang="en-US" dirty="0"/>
          </a:p>
        </p:txBody>
      </p:sp>
    </p:spTree>
    <p:extLst>
      <p:ext uri="{BB962C8B-B14F-4D97-AF65-F5344CB8AC3E}">
        <p14:creationId xmlns:p14="http://schemas.microsoft.com/office/powerpoint/2010/main" val="307049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9946CEE3-4835-4F73-BA0B-02C09C038718}" type="slidenum">
              <a:rPr lang="en-US" smtClean="0"/>
              <a:t>30</a:t>
            </a:fld>
            <a:endParaRPr lang="en-US" dirty="0"/>
          </a:p>
        </p:txBody>
      </p:sp>
    </p:spTree>
    <p:extLst>
      <p:ext uri="{BB962C8B-B14F-4D97-AF65-F5344CB8AC3E}">
        <p14:creationId xmlns:p14="http://schemas.microsoft.com/office/powerpoint/2010/main" val="326334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946CEE3-4835-4F73-BA0B-02C09C038718}" type="slidenum">
              <a:rPr lang="en-US" smtClean="0"/>
              <a:t>4</a:t>
            </a:fld>
            <a:endParaRPr lang="en-US" dirty="0"/>
          </a:p>
        </p:txBody>
      </p:sp>
    </p:spTree>
    <p:extLst>
      <p:ext uri="{BB962C8B-B14F-4D97-AF65-F5344CB8AC3E}">
        <p14:creationId xmlns:p14="http://schemas.microsoft.com/office/powerpoint/2010/main" val="110471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946CEE3-4835-4F73-BA0B-02C09C038718}" type="slidenum">
              <a:rPr lang="en-US" smtClean="0"/>
              <a:t>5</a:t>
            </a:fld>
            <a:endParaRPr lang="en-US" dirty="0"/>
          </a:p>
        </p:txBody>
      </p:sp>
    </p:spTree>
    <p:extLst>
      <p:ext uri="{BB962C8B-B14F-4D97-AF65-F5344CB8AC3E}">
        <p14:creationId xmlns:p14="http://schemas.microsoft.com/office/powerpoint/2010/main" val="3402374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9946CEE3-4835-4F73-BA0B-02C09C038718}" type="slidenum">
              <a:rPr lang="en-US" smtClean="0"/>
              <a:t>6</a:t>
            </a:fld>
            <a:endParaRPr lang="en-US" dirty="0"/>
          </a:p>
        </p:txBody>
      </p:sp>
    </p:spTree>
    <p:extLst>
      <p:ext uri="{BB962C8B-B14F-4D97-AF65-F5344CB8AC3E}">
        <p14:creationId xmlns:p14="http://schemas.microsoft.com/office/powerpoint/2010/main" val="3592522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9946CEE3-4835-4F73-BA0B-02C09C038718}" type="slidenum">
              <a:rPr lang="en-US" smtClean="0"/>
              <a:t>7</a:t>
            </a:fld>
            <a:endParaRPr lang="en-US" dirty="0"/>
          </a:p>
        </p:txBody>
      </p:sp>
    </p:spTree>
    <p:extLst>
      <p:ext uri="{BB962C8B-B14F-4D97-AF65-F5344CB8AC3E}">
        <p14:creationId xmlns:p14="http://schemas.microsoft.com/office/powerpoint/2010/main" val="2064749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Recurring/common themes, and some examples of your comments. Remember we recorded these verbatim from your post-it notes. </a:t>
            </a:r>
          </a:p>
          <a:p>
            <a:endParaRPr lang="en-NZ" dirty="0"/>
          </a:p>
          <a:p>
            <a:pPr marL="171450" indent="-171450">
              <a:buFontTx/>
              <a:buChar char="-"/>
            </a:pPr>
            <a:r>
              <a:rPr lang="en-NZ" b="1" dirty="0"/>
              <a:t>Safety </a:t>
            </a:r>
            <a:r>
              <a:rPr lang="en-NZ" b="0" dirty="0"/>
              <a:t> is the primary purpose of the system. You talked about needing a</a:t>
            </a:r>
            <a:r>
              <a:rPr lang="en-NZ" b="1" dirty="0"/>
              <a:t> vision </a:t>
            </a:r>
            <a:r>
              <a:rPr lang="en-NZ" b="0" dirty="0"/>
              <a:t>for the system, to get ready for and respond to the </a:t>
            </a:r>
            <a:r>
              <a:rPr lang="en-NZ" b="1" dirty="0"/>
              <a:t>change that is coming</a:t>
            </a:r>
            <a:r>
              <a:rPr lang="en-NZ" b="0" dirty="0"/>
              <a:t>. </a:t>
            </a:r>
            <a:endParaRPr lang="en-NZ" b="1" dirty="0"/>
          </a:p>
          <a:p>
            <a:pPr marL="171450" indent="-171450">
              <a:buFontTx/>
              <a:buChar char="-"/>
            </a:pPr>
            <a:r>
              <a:rPr lang="en-NZ" b="1" dirty="0"/>
              <a:t>Innovation </a:t>
            </a:r>
            <a:r>
              <a:rPr lang="en-NZ" b="0" dirty="0"/>
              <a:t> you expressed in terms of opportunity, and also some </a:t>
            </a:r>
            <a:r>
              <a:rPr lang="en-NZ" b="1" dirty="0"/>
              <a:t>frustration </a:t>
            </a:r>
            <a:r>
              <a:rPr lang="en-NZ" b="0" dirty="0"/>
              <a:t> that the system is not as welcoming, as inclusive as it could be. </a:t>
            </a:r>
            <a:endParaRPr lang="en-NZ" b="1" dirty="0"/>
          </a:p>
          <a:p>
            <a:pPr marL="171450" indent="-171450">
              <a:buFontTx/>
              <a:buChar char="-"/>
            </a:pPr>
            <a:r>
              <a:rPr lang="en-NZ" dirty="0"/>
              <a:t>You identified the system as being </a:t>
            </a:r>
            <a:r>
              <a:rPr lang="en-NZ" b="1" dirty="0"/>
              <a:t>nationally critical</a:t>
            </a:r>
            <a:r>
              <a:rPr lang="en-NZ" dirty="0"/>
              <a:t>, but </a:t>
            </a:r>
            <a:r>
              <a:rPr lang="en-NZ" b="1" dirty="0"/>
              <a:t>without a national interest view</a:t>
            </a:r>
          </a:p>
          <a:p>
            <a:pPr marL="171450" indent="-171450">
              <a:buFontTx/>
              <a:buChar char="-"/>
            </a:pPr>
            <a:r>
              <a:rPr lang="en-NZ" dirty="0"/>
              <a:t>Linked to this are ideas around </a:t>
            </a:r>
            <a:r>
              <a:rPr lang="en-NZ" b="1" dirty="0"/>
              <a:t>Security and resilience, </a:t>
            </a:r>
            <a:r>
              <a:rPr lang="en-NZ" b="0" dirty="0"/>
              <a:t>both in terms of the need for the system to </a:t>
            </a:r>
            <a:r>
              <a:rPr lang="en-NZ" b="1" dirty="0"/>
              <a:t>be secure</a:t>
            </a:r>
            <a:r>
              <a:rPr lang="en-NZ" b="0" dirty="0"/>
              <a:t> and also to contribute to delivery of those outcomes here and in our </a:t>
            </a:r>
            <a:r>
              <a:rPr lang="en-NZ" b="1" dirty="0"/>
              <a:t>wider region </a:t>
            </a:r>
          </a:p>
          <a:p>
            <a:pPr marL="171450" indent="-171450">
              <a:buFontTx/>
              <a:buChar char="-"/>
            </a:pPr>
            <a:r>
              <a:rPr lang="en-NZ" dirty="0"/>
              <a:t>The system is complex and </a:t>
            </a:r>
            <a:r>
              <a:rPr lang="en-NZ" b="1" dirty="0"/>
              <a:t>multidimensional,</a:t>
            </a:r>
            <a:r>
              <a:rPr lang="en-NZ" b="0" dirty="0"/>
              <a:t> and there are </a:t>
            </a:r>
            <a:r>
              <a:rPr lang="en-NZ" b="1" dirty="0"/>
              <a:t>competing drivers</a:t>
            </a:r>
            <a:r>
              <a:rPr lang="en-NZ" b="0" dirty="0"/>
              <a:t>. Systems thinking is somewhat lacking in your view. </a:t>
            </a:r>
            <a:endParaRPr lang="en-NZ" dirty="0"/>
          </a:p>
          <a:p>
            <a:pPr marL="171450" indent="-171450">
              <a:buFontTx/>
              <a:buChar char="-"/>
            </a:pPr>
            <a:r>
              <a:rPr lang="en-NZ" dirty="0"/>
              <a:t>You highlighted capacity and capability issues, including lack of the </a:t>
            </a:r>
            <a:r>
              <a:rPr lang="en-NZ" b="1" dirty="0"/>
              <a:t>skills sets </a:t>
            </a:r>
            <a:r>
              <a:rPr lang="en-NZ" b="0" dirty="0"/>
              <a:t>needed. We heard mention of strategy, policy, regulatory, technical and operational gaps. </a:t>
            </a:r>
            <a:endParaRPr lang="en-NZ" b="1" dirty="0"/>
          </a:p>
          <a:p>
            <a:pPr marL="171450" indent="-171450">
              <a:buFontTx/>
              <a:buChar char="-"/>
            </a:pPr>
            <a:r>
              <a:rPr lang="en-NZ" b="0" dirty="0"/>
              <a:t>Investment in </a:t>
            </a:r>
            <a:r>
              <a:rPr lang="en-NZ" b="1" dirty="0"/>
              <a:t>infrastructure</a:t>
            </a:r>
            <a:r>
              <a:rPr lang="en-NZ" b="0" dirty="0"/>
              <a:t>, and a move toward promoting longer term thinking, particularly when the investments are multi-generational in nature. </a:t>
            </a:r>
          </a:p>
          <a:p>
            <a:pPr marL="171450" indent="-171450">
              <a:buFontTx/>
              <a:buChar char="-"/>
            </a:pPr>
            <a:endParaRPr lang="en-NZ" b="1" dirty="0"/>
          </a:p>
          <a:p>
            <a:pPr marL="0" indent="0">
              <a:buFontTx/>
              <a:buNone/>
            </a:pPr>
            <a:r>
              <a:rPr lang="en-NZ" b="1" dirty="0"/>
              <a:t>This is not a broken system. It comes off a strong base, and you highlighted some key points here, too: making it work, the energy and commitment, and our strong international relationships and reputation. </a:t>
            </a:r>
          </a:p>
          <a:p>
            <a:pPr marL="171450" indent="-171450">
              <a:buFontTx/>
              <a:buChar char="-"/>
            </a:pPr>
            <a:endParaRPr lang="en-NZ" dirty="0"/>
          </a:p>
          <a:p>
            <a:pPr marL="0" indent="0">
              <a:buFontTx/>
              <a:buNone/>
            </a:pPr>
            <a:endParaRPr lang="en-NZ" dirty="0"/>
          </a:p>
        </p:txBody>
      </p:sp>
      <p:sp>
        <p:nvSpPr>
          <p:cNvPr id="4" name="Slide Number Placeholder 3"/>
          <p:cNvSpPr>
            <a:spLocks noGrp="1"/>
          </p:cNvSpPr>
          <p:nvPr>
            <p:ph type="sldNum" sz="quarter" idx="5"/>
          </p:nvPr>
        </p:nvSpPr>
        <p:spPr/>
        <p:txBody>
          <a:bodyPr/>
          <a:lstStyle/>
          <a:p>
            <a:fld id="{9946CEE3-4835-4F73-BA0B-02C09C038718}" type="slidenum">
              <a:rPr lang="en-US" smtClean="0"/>
              <a:t>8</a:t>
            </a:fld>
            <a:endParaRPr lang="en-US" dirty="0"/>
          </a:p>
        </p:txBody>
      </p:sp>
    </p:spTree>
    <p:extLst>
      <p:ext uri="{BB962C8B-B14F-4D97-AF65-F5344CB8AC3E}">
        <p14:creationId xmlns:p14="http://schemas.microsoft.com/office/powerpoint/2010/main" val="76334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solidFill>
                  <a:schemeClr val="accent3"/>
                </a:solidFill>
              </a:rPr>
              <a:t>Safety</a:t>
            </a:r>
            <a:r>
              <a:rPr lang="en-NZ" dirty="0"/>
              <a:t>: still important, and linked with value, trust, and </a:t>
            </a:r>
            <a:r>
              <a:rPr lang="en-NZ" b="0" dirty="0"/>
              <a:t>the system being </a:t>
            </a:r>
            <a:r>
              <a:rPr lang="en-NZ" b="1" dirty="0"/>
              <a:t>valued. </a:t>
            </a:r>
            <a:endParaRPr lang="en-NZ" dirty="0"/>
          </a:p>
          <a:p>
            <a:endParaRPr lang="en-NZ" dirty="0"/>
          </a:p>
          <a:p>
            <a:r>
              <a:rPr lang="en-NZ" b="1" dirty="0"/>
              <a:t>Leadership</a:t>
            </a:r>
            <a:r>
              <a:rPr lang="en-NZ" b="0" dirty="0"/>
              <a:t> is clear, in terms of who has system stewardship in New Zealand, and how we perform on the </a:t>
            </a:r>
            <a:r>
              <a:rPr lang="en-NZ" b="1" dirty="0"/>
              <a:t>global stage</a:t>
            </a:r>
            <a:r>
              <a:rPr lang="en-NZ" b="0" dirty="0"/>
              <a:t>. You also highlight </a:t>
            </a:r>
            <a:r>
              <a:rPr lang="en-NZ" b="1" dirty="0"/>
              <a:t>working together </a:t>
            </a:r>
            <a:r>
              <a:rPr lang="en-NZ" b="0" dirty="0"/>
              <a:t>and taking having </a:t>
            </a:r>
            <a:r>
              <a:rPr lang="en-NZ" b="1" dirty="0"/>
              <a:t>great vision, </a:t>
            </a:r>
            <a:r>
              <a:rPr lang="en-NZ" b="0" dirty="0"/>
              <a:t>over the </a:t>
            </a:r>
            <a:r>
              <a:rPr lang="en-NZ" b="1" dirty="0"/>
              <a:t>right timeframe!</a:t>
            </a:r>
          </a:p>
          <a:p>
            <a:endParaRPr lang="en-NZ" b="0" dirty="0"/>
          </a:p>
          <a:p>
            <a:r>
              <a:rPr lang="en-NZ" b="0" i="0" dirty="0"/>
              <a:t>You are thinking about a system that is </a:t>
            </a:r>
            <a:r>
              <a:rPr lang="en-NZ" b="1" i="0" dirty="0"/>
              <a:t>flexible and adaptive, integration of new technologies, </a:t>
            </a:r>
            <a:r>
              <a:rPr lang="en-NZ" b="0" i="0" dirty="0"/>
              <a:t>with and </a:t>
            </a:r>
            <a:r>
              <a:rPr lang="en-NZ" b="1" i="0" dirty="0"/>
              <a:t>optimisation </a:t>
            </a:r>
            <a:r>
              <a:rPr lang="en-NZ" b="0" i="0" dirty="0"/>
              <a:t>of what we already have, and </a:t>
            </a:r>
            <a:r>
              <a:rPr lang="en-NZ" b="1" i="0" dirty="0"/>
              <a:t>continuous evolution</a:t>
            </a:r>
          </a:p>
          <a:p>
            <a:endParaRPr lang="en-NZ" b="1" i="0" dirty="0"/>
          </a:p>
          <a:p>
            <a:r>
              <a:rPr lang="en-NZ" b="0" i="0" dirty="0"/>
              <a:t>You see a system that is viewed as a </a:t>
            </a:r>
            <a:r>
              <a:rPr lang="en-NZ" b="1" i="0" dirty="0"/>
              <a:t>critical national asset, </a:t>
            </a:r>
            <a:r>
              <a:rPr lang="en-NZ" b="0" i="0" dirty="0"/>
              <a:t>delivering </a:t>
            </a:r>
            <a:r>
              <a:rPr lang="en-NZ" b="1" i="0" dirty="0"/>
              <a:t>national benefits </a:t>
            </a:r>
            <a:r>
              <a:rPr lang="en-NZ" b="0" i="0" dirty="0"/>
              <a:t>and that is secure and resilient, including through technological changes and increasing reliance on </a:t>
            </a:r>
            <a:r>
              <a:rPr lang="en-NZ" b="1" i="0" dirty="0"/>
              <a:t>digitised systems</a:t>
            </a:r>
          </a:p>
          <a:p>
            <a:endParaRPr lang="en-NZ" b="1" i="0" dirty="0"/>
          </a:p>
          <a:p>
            <a:r>
              <a:rPr lang="en-NZ" b="1" i="0" dirty="0"/>
              <a:t>Sustainability </a:t>
            </a:r>
            <a:r>
              <a:rPr lang="en-NZ" b="0" i="0" dirty="0"/>
              <a:t>in terms of </a:t>
            </a:r>
            <a:r>
              <a:rPr lang="en-NZ" b="1" i="0" dirty="0"/>
              <a:t>funding</a:t>
            </a:r>
            <a:r>
              <a:rPr lang="en-NZ" b="0" i="0" dirty="0"/>
              <a:t> and </a:t>
            </a:r>
            <a:r>
              <a:rPr lang="en-NZ" b="1" i="0" dirty="0"/>
              <a:t>environment </a:t>
            </a:r>
            <a:r>
              <a:rPr lang="en-NZ" b="0" i="0" dirty="0"/>
              <a:t> also came through. </a:t>
            </a:r>
            <a:endParaRPr lang="en-NZ" b="1" i="0" dirty="0"/>
          </a:p>
          <a:p>
            <a:endParaRPr lang="en-NZ" b="1" i="0" dirty="0"/>
          </a:p>
          <a:p>
            <a:endParaRPr lang="en-NZ" b="1" dirty="0"/>
          </a:p>
          <a:p>
            <a:endParaRPr lang="en-NZ" b="0" dirty="0"/>
          </a:p>
        </p:txBody>
      </p:sp>
      <p:sp>
        <p:nvSpPr>
          <p:cNvPr id="4" name="Slide Number Placeholder 3"/>
          <p:cNvSpPr>
            <a:spLocks noGrp="1"/>
          </p:cNvSpPr>
          <p:nvPr>
            <p:ph type="sldNum" sz="quarter" idx="5"/>
          </p:nvPr>
        </p:nvSpPr>
        <p:spPr/>
        <p:txBody>
          <a:bodyPr/>
          <a:lstStyle/>
          <a:p>
            <a:fld id="{9946CEE3-4835-4F73-BA0B-02C09C038718}" type="slidenum">
              <a:rPr lang="en-US" smtClean="0"/>
              <a:t>9</a:t>
            </a:fld>
            <a:endParaRPr lang="en-US" dirty="0"/>
          </a:p>
        </p:txBody>
      </p:sp>
    </p:spTree>
    <p:extLst>
      <p:ext uri="{BB962C8B-B14F-4D97-AF65-F5344CB8AC3E}">
        <p14:creationId xmlns:p14="http://schemas.microsoft.com/office/powerpoint/2010/main" val="3282644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9D874152-028B-486A-9CCC-467A5536A7DC}" type="datetime1">
              <a:rPr lang="en-US" smtClean="0"/>
              <a:t>8/25/2022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1558FF-9F53-4DAD-84A1-1EEE4F190FF1}" type="datetime1">
              <a:rPr lang="en-US" smtClean="0"/>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FA1A6-D89D-4E0B-ACDC-F92429034F56}" type="datetime1">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A382F0-6EA8-4D82-951F-1579D6A93CC4}" type="datetime1">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BE913C-F349-4CE3-A910-0EA13427FE0D}" type="datetime1">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D4C5C7-4D27-4EBE-9DB8-92F5F0F40B34}" type="datetime1">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CDAF82-EDB2-4FBF-83F4-247A1B3455CB}" type="datetime1">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E59DB-4C5A-44A3-897C-FF6803F94296}" type="datetime1">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F6B6E0-E0F8-4800-BD74-7D33DFE5ED7E}" type="datetime1">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16731647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5388F8-94ED-41CA-A4EE-E0FA1CAC03B2}"/>
              </a:ext>
              <a:ext uri="{C183D7F6-B498-43B3-948B-1728B52AA6E4}">
                <adec:decorative xmlns:adec="http://schemas.microsoft.com/office/drawing/2017/decorative" val="1"/>
              </a:ext>
            </a:extLst>
          </p:cNvPr>
          <p:cNvSpPr/>
          <p:nvPr userDrawn="1"/>
        </p:nvSpPr>
        <p:spPr>
          <a:xfrm>
            <a:off x="0" y="-1"/>
            <a:ext cx="12192000" cy="609905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 name="Rectangle 5">
            <a:extLst>
              <a:ext uri="{FF2B5EF4-FFF2-40B4-BE49-F238E27FC236}">
                <a16:creationId xmlns:a16="http://schemas.microsoft.com/office/drawing/2014/main" id="{62753702-3230-4BA6-A3F8-5783540BC1F6}"/>
              </a:ext>
              <a:ext uri="{C183D7F6-B498-43B3-948B-1728B52AA6E4}">
                <adec:decorative xmlns:adec="http://schemas.microsoft.com/office/drawing/2017/decorative" val="1"/>
              </a:ext>
            </a:extLst>
          </p:cNvPr>
          <p:cNvSpPr/>
          <p:nvPr userDrawn="1"/>
        </p:nvSpPr>
        <p:spPr>
          <a:xfrm>
            <a:off x="762000" y="758951"/>
            <a:ext cx="10668000" cy="555041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2">
            <a:extLst>
              <a:ext uri="{FF2B5EF4-FFF2-40B4-BE49-F238E27FC236}">
                <a16:creationId xmlns:a16="http://schemas.microsoft.com/office/drawing/2014/main" id="{22B9C48D-0714-4941-A2BB-36340F697D5E}"/>
              </a:ext>
            </a:extLst>
          </p:cNvPr>
          <p:cNvSpPr>
            <a:spLocks noGrp="1"/>
          </p:cNvSpPr>
          <p:nvPr>
            <p:ph type="title"/>
          </p:nvPr>
        </p:nvSpPr>
        <p:spPr>
          <a:xfrm>
            <a:off x="5411874" y="1517903"/>
            <a:ext cx="5250030" cy="1345115"/>
          </a:xfrm>
        </p:spPr>
        <p:txBody>
          <a:bodyPr/>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3A478133-AD69-45A3-8FE5-EBD28FD2FACB}"/>
              </a:ext>
            </a:extLst>
          </p:cNvPr>
          <p:cNvSpPr>
            <a:spLocks noGrp="1"/>
          </p:cNvSpPr>
          <p:nvPr>
            <p:ph type="pic" sz="quarter" idx="13"/>
          </p:nvPr>
        </p:nvSpPr>
        <p:spPr>
          <a:xfrm>
            <a:off x="758952" y="758952"/>
            <a:ext cx="1947672" cy="2670048"/>
          </a:xfrm>
          <a:solidFill>
            <a:schemeClr val="accent6"/>
          </a:solidFill>
        </p:spPr>
        <p:txBody>
          <a:bodyPr/>
          <a:lstStyle/>
          <a:p>
            <a:r>
              <a:rPr lang="en-US" dirty="0"/>
              <a:t>Click icon to add picture</a:t>
            </a:r>
          </a:p>
        </p:txBody>
      </p:sp>
      <p:sp>
        <p:nvSpPr>
          <p:cNvPr id="16" name="Picture Placeholder 13">
            <a:extLst>
              <a:ext uri="{FF2B5EF4-FFF2-40B4-BE49-F238E27FC236}">
                <a16:creationId xmlns:a16="http://schemas.microsoft.com/office/drawing/2014/main" id="{F2E72FA7-6D23-4F38-9A7B-A0EB41E53416}"/>
              </a:ext>
            </a:extLst>
          </p:cNvPr>
          <p:cNvSpPr>
            <a:spLocks noGrp="1"/>
          </p:cNvSpPr>
          <p:nvPr>
            <p:ph type="pic" sz="quarter" idx="15"/>
          </p:nvPr>
        </p:nvSpPr>
        <p:spPr>
          <a:xfrm>
            <a:off x="758952" y="3424237"/>
            <a:ext cx="1947672" cy="2679192"/>
          </a:xfrm>
          <a:solidFill>
            <a:schemeClr val="accent6"/>
          </a:solidFill>
        </p:spPr>
        <p:txBody>
          <a:bodyPr/>
          <a:lstStyle/>
          <a:p>
            <a:r>
              <a:rPr lang="en-US" dirty="0"/>
              <a:t>Click icon to add picture</a:t>
            </a:r>
          </a:p>
        </p:txBody>
      </p:sp>
      <p:sp>
        <p:nvSpPr>
          <p:cNvPr id="15" name="Picture Placeholder 13">
            <a:extLst>
              <a:ext uri="{FF2B5EF4-FFF2-40B4-BE49-F238E27FC236}">
                <a16:creationId xmlns:a16="http://schemas.microsoft.com/office/drawing/2014/main" id="{27DAE17D-48FA-4EE7-9630-D65727343897}"/>
              </a:ext>
            </a:extLst>
          </p:cNvPr>
          <p:cNvSpPr>
            <a:spLocks noGrp="1"/>
          </p:cNvSpPr>
          <p:nvPr>
            <p:ph type="pic" sz="quarter" idx="14"/>
          </p:nvPr>
        </p:nvSpPr>
        <p:spPr>
          <a:xfrm>
            <a:off x="2706624" y="758952"/>
            <a:ext cx="1947672" cy="2670048"/>
          </a:xfrm>
          <a:solidFill>
            <a:schemeClr val="accent6"/>
          </a:solidFill>
        </p:spPr>
        <p:txBody>
          <a:bodyPr/>
          <a:lstStyle/>
          <a:p>
            <a:r>
              <a:rPr lang="en-US" dirty="0"/>
              <a:t>Click icon to add picture</a:t>
            </a:r>
          </a:p>
        </p:txBody>
      </p:sp>
      <p:sp>
        <p:nvSpPr>
          <p:cNvPr id="17" name="Picture Placeholder 13">
            <a:extLst>
              <a:ext uri="{FF2B5EF4-FFF2-40B4-BE49-F238E27FC236}">
                <a16:creationId xmlns:a16="http://schemas.microsoft.com/office/drawing/2014/main" id="{093DB7BE-4947-4B5D-B8E4-59505E49A06A}"/>
              </a:ext>
            </a:extLst>
          </p:cNvPr>
          <p:cNvSpPr>
            <a:spLocks noGrp="1"/>
          </p:cNvSpPr>
          <p:nvPr>
            <p:ph type="pic" sz="quarter" idx="16"/>
          </p:nvPr>
        </p:nvSpPr>
        <p:spPr>
          <a:xfrm>
            <a:off x="2706624" y="3424237"/>
            <a:ext cx="1947672" cy="2679192"/>
          </a:xfrm>
          <a:solidFill>
            <a:schemeClr val="accent6"/>
          </a:solidFill>
        </p:spPr>
        <p:txBody>
          <a:bodyPr/>
          <a:lstStyle/>
          <a:p>
            <a:r>
              <a:rPr lang="en-US" dirty="0"/>
              <a:t>Click icon to add picture</a:t>
            </a:r>
          </a:p>
        </p:txBody>
      </p:sp>
      <p:sp>
        <p:nvSpPr>
          <p:cNvPr id="12" name="Content Placeholder 13">
            <a:extLst>
              <a:ext uri="{FF2B5EF4-FFF2-40B4-BE49-F238E27FC236}">
                <a16:creationId xmlns:a16="http://schemas.microsoft.com/office/drawing/2014/main" id="{D0C77CEA-908E-4A02-B347-F376CEC25E57}"/>
              </a:ext>
            </a:extLst>
          </p:cNvPr>
          <p:cNvSpPr>
            <a:spLocks noGrp="1"/>
          </p:cNvSpPr>
          <p:nvPr>
            <p:ph idx="1"/>
          </p:nvPr>
        </p:nvSpPr>
        <p:spPr>
          <a:xfrm>
            <a:off x="5411874" y="2970222"/>
            <a:ext cx="5250030" cy="3128826"/>
          </a:xfrm>
        </p:spPr>
        <p:txBody>
          <a:bodyPr>
            <a:normAutofit/>
          </a:bodyPr>
          <a:lstStyle>
            <a:lvl1pPr marL="0" indent="0">
              <a:lnSpc>
                <a:spcPct val="100000"/>
              </a:lnSpc>
              <a:spcBef>
                <a:spcPts val="0"/>
              </a:spcBef>
              <a:buNone/>
              <a:defRPr sz="2200"/>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dirty="0"/>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58522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6DC824-D0E7-4046-8B44-4AAD1C4DE2CF}" type="datetime1">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18803272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71515271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lue sky with clouds&#10;&#10;Description automatically generated with medium confidence">
            <a:extLst>
              <a:ext uri="{FF2B5EF4-FFF2-40B4-BE49-F238E27FC236}">
                <a16:creationId xmlns:a16="http://schemas.microsoft.com/office/drawing/2014/main" id="{C7D92839-94C9-9058-1818-EBCCF11070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60E028F-53B4-364E-F020-41796FC01638}"/>
              </a:ext>
            </a:extLst>
          </p:cNvPr>
          <p:cNvSpPr>
            <a:spLocks noGrp="1"/>
          </p:cNvSpPr>
          <p:nvPr>
            <p:ph type="ctrTitle"/>
          </p:nvPr>
        </p:nvSpPr>
        <p:spPr>
          <a:xfrm>
            <a:off x="1074877" y="4898224"/>
            <a:ext cx="9144000" cy="365125"/>
          </a:xfrm>
        </p:spPr>
        <p:txBody>
          <a:bodyPr lIns="0" tIns="0" rIns="0" bIns="0" anchor="b">
            <a:normAutofit/>
          </a:bodyPr>
          <a:lstStyle>
            <a:lvl1pPr algn="l">
              <a:defRPr sz="2400" cap="none" baseline="0">
                <a:solidFill>
                  <a:schemeClr val="tx2"/>
                </a:solidFill>
              </a:defRPr>
            </a:lvl1pPr>
          </a:lstStyle>
          <a:p>
            <a:r>
              <a:rPr lang="en-US"/>
              <a:t>Click to edit Master title style</a:t>
            </a:r>
            <a:endParaRPr lang="en-NZ" dirty="0"/>
          </a:p>
        </p:txBody>
      </p:sp>
      <p:sp>
        <p:nvSpPr>
          <p:cNvPr id="3" name="Subtitle 2">
            <a:extLst>
              <a:ext uri="{FF2B5EF4-FFF2-40B4-BE49-F238E27FC236}">
                <a16:creationId xmlns:a16="http://schemas.microsoft.com/office/drawing/2014/main" id="{4ADCF378-15E2-377A-30D2-B972E0AF1E9F}"/>
              </a:ext>
            </a:extLst>
          </p:cNvPr>
          <p:cNvSpPr>
            <a:spLocks noGrp="1"/>
          </p:cNvSpPr>
          <p:nvPr>
            <p:ph type="subTitle" idx="1"/>
          </p:nvPr>
        </p:nvSpPr>
        <p:spPr>
          <a:xfrm>
            <a:off x="1074877" y="5289436"/>
            <a:ext cx="9144000" cy="365125"/>
          </a:xfrm>
        </p:spPr>
        <p:txBody>
          <a:bodyPr lIns="0" tIns="0" rIns="0" bIns="0"/>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dirty="0"/>
          </a:p>
        </p:txBody>
      </p:sp>
      <p:sp>
        <p:nvSpPr>
          <p:cNvPr id="9" name="Text Placeholder 8">
            <a:extLst>
              <a:ext uri="{FF2B5EF4-FFF2-40B4-BE49-F238E27FC236}">
                <a16:creationId xmlns:a16="http://schemas.microsoft.com/office/drawing/2014/main" id="{1D3E381A-CC8A-2382-BFCF-5695DD63D11C}"/>
              </a:ext>
            </a:extLst>
          </p:cNvPr>
          <p:cNvSpPr>
            <a:spLocks noGrp="1"/>
          </p:cNvSpPr>
          <p:nvPr>
            <p:ph type="body" sz="quarter" idx="10" hasCustomPrompt="1"/>
          </p:nvPr>
        </p:nvSpPr>
        <p:spPr>
          <a:xfrm>
            <a:off x="1074877" y="5803842"/>
            <a:ext cx="9144360" cy="452438"/>
          </a:xfrm>
        </p:spPr>
        <p:txBody>
          <a:bodyPr lIns="0" rIns="0"/>
          <a:lstStyle>
            <a:lvl1pPr marL="0" indent="0">
              <a:buNone/>
              <a:defRPr sz="1400">
                <a:solidFill>
                  <a:schemeClr val="bg1"/>
                </a:solidFill>
              </a:defRPr>
            </a:lvl1pPr>
          </a:lstStyle>
          <a:p>
            <a:pPr lvl="0"/>
            <a:r>
              <a:rPr lang="en-US" dirty="0"/>
              <a:t>May 2022</a:t>
            </a:r>
          </a:p>
          <a:p>
            <a:pPr lvl="1"/>
            <a:endParaRPr lang="en-NZ" dirty="0"/>
          </a:p>
        </p:txBody>
      </p:sp>
    </p:spTree>
    <p:extLst>
      <p:ext uri="{BB962C8B-B14F-4D97-AF65-F5344CB8AC3E}">
        <p14:creationId xmlns:p14="http://schemas.microsoft.com/office/powerpoint/2010/main" val="2241237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3D0962-B9CF-926B-A76C-B29994B41C44}"/>
              </a:ext>
            </a:extLst>
          </p:cNvPr>
          <p:cNvSpPr>
            <a:spLocks noGrp="1"/>
          </p:cNvSpPr>
          <p:nvPr>
            <p:ph type="title" hasCustomPrompt="1"/>
          </p:nvPr>
        </p:nvSpPr>
        <p:spPr/>
        <p:txBody>
          <a:bodyPr/>
          <a:lstStyle>
            <a:lvl1pPr>
              <a:defRPr/>
            </a:lvl1pPr>
          </a:lstStyle>
          <a:p>
            <a:r>
              <a:rPr lang="en-US" dirty="0"/>
              <a:t>Title</a:t>
            </a:r>
            <a:endParaRPr lang="en-NZ" dirty="0"/>
          </a:p>
        </p:txBody>
      </p:sp>
      <p:sp>
        <p:nvSpPr>
          <p:cNvPr id="8" name="Text Placeholder 7">
            <a:extLst>
              <a:ext uri="{FF2B5EF4-FFF2-40B4-BE49-F238E27FC236}">
                <a16:creationId xmlns:a16="http://schemas.microsoft.com/office/drawing/2014/main" id="{D54ED0EB-3C59-F7D0-4BD7-688C35027F2A}"/>
              </a:ext>
            </a:extLst>
          </p:cNvPr>
          <p:cNvSpPr>
            <a:spLocks noGrp="1"/>
          </p:cNvSpPr>
          <p:nvPr>
            <p:ph type="body" sz="quarter" idx="13"/>
          </p:nvPr>
        </p:nvSpPr>
        <p:spPr>
          <a:xfrm>
            <a:off x="1066800" y="1828800"/>
            <a:ext cx="7239000"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Tree>
    <p:extLst>
      <p:ext uri="{BB962C8B-B14F-4D97-AF65-F5344CB8AC3E}">
        <p14:creationId xmlns:p14="http://schemas.microsoft.com/office/powerpoint/2010/main" val="2399926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3D0962-B9CF-926B-A76C-B29994B41C44}"/>
              </a:ext>
            </a:extLst>
          </p:cNvPr>
          <p:cNvSpPr>
            <a:spLocks noGrp="1"/>
          </p:cNvSpPr>
          <p:nvPr>
            <p:ph type="title" hasCustomPrompt="1"/>
          </p:nvPr>
        </p:nvSpPr>
        <p:spPr/>
        <p:txBody>
          <a:bodyPr/>
          <a:lstStyle>
            <a:lvl1pPr>
              <a:defRPr/>
            </a:lvl1pPr>
          </a:lstStyle>
          <a:p>
            <a:r>
              <a:rPr lang="en-US" dirty="0"/>
              <a:t>Title</a:t>
            </a:r>
            <a:endParaRPr lang="en-NZ" dirty="0"/>
          </a:p>
        </p:txBody>
      </p:sp>
      <p:sp>
        <p:nvSpPr>
          <p:cNvPr id="8" name="Text Placeholder 7">
            <a:extLst>
              <a:ext uri="{FF2B5EF4-FFF2-40B4-BE49-F238E27FC236}">
                <a16:creationId xmlns:a16="http://schemas.microsoft.com/office/drawing/2014/main" id="{D54ED0EB-3C59-F7D0-4BD7-688C35027F2A}"/>
              </a:ext>
            </a:extLst>
          </p:cNvPr>
          <p:cNvSpPr>
            <a:spLocks noGrp="1"/>
          </p:cNvSpPr>
          <p:nvPr>
            <p:ph type="body" sz="quarter" idx="13"/>
          </p:nvPr>
        </p:nvSpPr>
        <p:spPr>
          <a:xfrm>
            <a:off x="1066800" y="1828800"/>
            <a:ext cx="7239000"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spTree>
    <p:extLst>
      <p:ext uri="{BB962C8B-B14F-4D97-AF65-F5344CB8AC3E}">
        <p14:creationId xmlns:p14="http://schemas.microsoft.com/office/powerpoint/2010/main" val="2399926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F882F63-75E7-929C-4C98-22389C69F93A}"/>
              </a:ext>
            </a:extLst>
          </p:cNvPr>
          <p:cNvSpPr>
            <a:spLocks noGrp="1"/>
          </p:cNvSpPr>
          <p:nvPr>
            <p:ph type="pic" sz="quarter" idx="14"/>
          </p:nvPr>
        </p:nvSpPr>
        <p:spPr>
          <a:xfrm>
            <a:off x="7519988" y="1463675"/>
            <a:ext cx="3833812" cy="5029200"/>
          </a:xfrm>
        </p:spPr>
        <p:txBody>
          <a:bodyPr/>
          <a:lstStyle/>
          <a:p>
            <a:r>
              <a:rPr lang="en-US"/>
              <a:t>Click icon to add picture</a:t>
            </a:r>
            <a:endParaRPr lang="en-NZ"/>
          </a:p>
        </p:txBody>
      </p:sp>
      <p:sp>
        <p:nvSpPr>
          <p:cNvPr id="6" name="Title 5">
            <a:extLst>
              <a:ext uri="{FF2B5EF4-FFF2-40B4-BE49-F238E27FC236}">
                <a16:creationId xmlns:a16="http://schemas.microsoft.com/office/drawing/2014/main" id="{733D0962-B9CF-926B-A76C-B29994B41C44}"/>
              </a:ext>
            </a:extLst>
          </p:cNvPr>
          <p:cNvSpPr>
            <a:spLocks noGrp="1"/>
          </p:cNvSpPr>
          <p:nvPr>
            <p:ph type="title" hasCustomPrompt="1"/>
          </p:nvPr>
        </p:nvSpPr>
        <p:spPr/>
        <p:txBody>
          <a:bodyPr/>
          <a:lstStyle>
            <a:lvl1pPr>
              <a:defRPr/>
            </a:lvl1pPr>
          </a:lstStyle>
          <a:p>
            <a:r>
              <a:rPr lang="en-US" dirty="0"/>
              <a:t>Title</a:t>
            </a:r>
            <a:endParaRPr lang="en-NZ" dirty="0"/>
          </a:p>
        </p:txBody>
      </p:sp>
      <p:sp>
        <p:nvSpPr>
          <p:cNvPr id="8" name="Text Placeholder 7">
            <a:extLst>
              <a:ext uri="{FF2B5EF4-FFF2-40B4-BE49-F238E27FC236}">
                <a16:creationId xmlns:a16="http://schemas.microsoft.com/office/drawing/2014/main" id="{D54ED0EB-3C59-F7D0-4BD7-688C35027F2A}"/>
              </a:ext>
            </a:extLst>
          </p:cNvPr>
          <p:cNvSpPr>
            <a:spLocks noGrp="1"/>
          </p:cNvSpPr>
          <p:nvPr>
            <p:ph type="body" sz="quarter" idx="13"/>
          </p:nvPr>
        </p:nvSpPr>
        <p:spPr>
          <a:xfrm>
            <a:off x="1066800" y="1828800"/>
            <a:ext cx="5753100" cy="398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448422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FC221C-17A4-4F42-9F54-9F7E03AA1BBB}" type="datetime1">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CD7CBA-5256-42F3-BAB5-33F095514AE3}" type="datetime1">
              <a:rPr lang="en-US" smtClean="0"/>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B80C04-2E33-403B-B014-7E203A57326C}" type="datetime1">
              <a:rPr lang="en-US" smtClean="0"/>
              <a:t>8/25/2022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92A49D-7D7F-4D69-A8AA-65D6B58C15F2}" type="datetime1">
              <a:rPr lang="en-US" smtClean="0"/>
              <a:t>8/25/2022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9E02903-36C1-4F6B-9F27-EA2305255204}" type="datetime1">
              <a:rPr lang="en-US" smtClean="0"/>
              <a:t>8/25/2022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8BBFA8-C775-4121-A7F6-6851C8035873}" type="datetime1">
              <a:rPr lang="en-US" smtClean="0"/>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C01760-8EEC-4A4C-BD0D-3CDAAA80A266}" type="datetime1">
              <a:rPr lang="en-US" smtClean="0"/>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83DE74-4CAD-4852-95E7-A055FD779420}" type="datetime1">
              <a:rPr lang="en-US" smtClean="0"/>
              <a:t>8/25/2022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83" r:id="rId1"/>
    <p:sldLayoutId id="2147483650" r:id="rId2"/>
    <p:sldLayoutId id="2147483651" r:id="rId3"/>
    <p:sldLayoutId id="2147483652" r:id="rId4"/>
    <p:sldLayoutId id="2147483653" r:id="rId5"/>
    <p:sldLayoutId id="2147483654" r:id="rId6"/>
    <p:sldLayoutId id="2147483678" r:id="rId7"/>
    <p:sldLayoutId id="2147483656" r:id="rId8"/>
    <p:sldLayoutId id="2147483660" r:id="rId9"/>
    <p:sldLayoutId id="2147483680" r:id="rId10"/>
    <p:sldLayoutId id="2147483663" r:id="rId11"/>
    <p:sldLayoutId id="2147483664" r:id="rId12"/>
    <p:sldLayoutId id="2147483665" r:id="rId13"/>
    <p:sldLayoutId id="2147483668" r:id="rId14"/>
    <p:sldLayoutId id="2147483667" r:id="rId15"/>
    <p:sldLayoutId id="2147483658" r:id="rId16"/>
    <p:sldLayoutId id="2147483659" r:id="rId17"/>
    <p:sldLayoutId id="2147483669" r:id="rId18"/>
    <p:sldLayoutId id="2147483671" r:id="rId19"/>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77B17-8DA4-F9F8-5796-5247E17B0E2F}"/>
              </a:ext>
            </a:extLst>
          </p:cNvPr>
          <p:cNvSpPr>
            <a:spLocks noGrp="1"/>
          </p:cNvSpPr>
          <p:nvPr>
            <p:ph type="title"/>
          </p:nvPr>
        </p:nvSpPr>
        <p:spPr>
          <a:xfrm>
            <a:off x="1066800" y="365125"/>
            <a:ext cx="10287000" cy="460375"/>
          </a:xfrm>
          <a:prstGeom prst="rect">
            <a:avLst/>
          </a:prstGeom>
        </p:spPr>
        <p:txBody>
          <a:bodyPr vert="horz" lIns="0" tIns="0" rIns="0" bIns="0" rtlCol="0" anchor="t" anchorCtr="0">
            <a:normAutofit/>
          </a:bodyPr>
          <a:lstStyle/>
          <a:p>
            <a:r>
              <a:rPr lang="en-US"/>
              <a:t>Click to edit Master title style</a:t>
            </a:r>
            <a:endParaRPr lang="en-NZ" dirty="0"/>
          </a:p>
        </p:txBody>
      </p:sp>
      <p:sp>
        <p:nvSpPr>
          <p:cNvPr id="3" name="Text Placeholder 2">
            <a:extLst>
              <a:ext uri="{FF2B5EF4-FFF2-40B4-BE49-F238E27FC236}">
                <a16:creationId xmlns:a16="http://schemas.microsoft.com/office/drawing/2014/main" id="{70659175-65F9-3AD9-81A0-C87951596488}"/>
              </a:ext>
            </a:extLst>
          </p:cNvPr>
          <p:cNvSpPr>
            <a:spLocks noGrp="1"/>
          </p:cNvSpPr>
          <p:nvPr>
            <p:ph type="body" idx="1"/>
          </p:nvPr>
        </p:nvSpPr>
        <p:spPr>
          <a:xfrm>
            <a:off x="1066800" y="1825625"/>
            <a:ext cx="10287000" cy="4351338"/>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0" name="Straight Connector 9">
            <a:extLst>
              <a:ext uri="{FF2B5EF4-FFF2-40B4-BE49-F238E27FC236}">
                <a16:creationId xmlns:a16="http://schemas.microsoft.com/office/drawing/2014/main" id="{F70C44A7-A948-4D06-3EEC-84F628A09C80}"/>
              </a:ext>
            </a:extLst>
          </p:cNvPr>
          <p:cNvCxnSpPr/>
          <p:nvPr userDrawn="1"/>
        </p:nvCxnSpPr>
        <p:spPr>
          <a:xfrm>
            <a:off x="1066800" y="1231900"/>
            <a:ext cx="10287000" cy="0"/>
          </a:xfrm>
          <a:prstGeom prst="line">
            <a:avLst/>
          </a:prstGeom>
          <a:ln w="952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64512985"/>
      </p:ext>
    </p:extLst>
  </p:cSld>
  <p:clrMap bg1="lt1" tx1="dk1" bg2="lt2" tx2="dk2" accent1="accent1" accent2="accent2" accent3="accent3" accent4="accent4" accent5="accent5" accent6="accent6" hlink="hlink" folHlink="folHlink"/>
  <p:sldLayoutIdLst>
    <p:sldLayoutId id="2147483673" r:id="rId1"/>
    <p:sldLayoutId id="2147483677" r:id="rId2"/>
    <p:sldLayoutId id="2147483649" r:id="rId3"/>
  </p:sldLayoutIdLst>
  <p:txStyles>
    <p:titleStyle>
      <a:lvl1pPr algn="l" defTabSz="914400" rtl="0" eaLnBrk="1" latinLnBrk="0" hangingPunct="1">
        <a:lnSpc>
          <a:spcPct val="90000"/>
        </a:lnSpc>
        <a:spcBef>
          <a:spcPct val="0"/>
        </a:spcBef>
        <a:buNone/>
        <a:defRPr sz="20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accent6"/>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accent6"/>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tx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bg2"/>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77B17-8DA4-F9F8-5796-5247E17B0E2F}"/>
              </a:ext>
            </a:extLst>
          </p:cNvPr>
          <p:cNvSpPr>
            <a:spLocks noGrp="1"/>
          </p:cNvSpPr>
          <p:nvPr>
            <p:ph type="title"/>
          </p:nvPr>
        </p:nvSpPr>
        <p:spPr>
          <a:xfrm>
            <a:off x="1066800" y="365125"/>
            <a:ext cx="10287000" cy="460375"/>
          </a:xfrm>
          <a:prstGeom prst="rect">
            <a:avLst/>
          </a:prstGeom>
        </p:spPr>
        <p:txBody>
          <a:bodyPr vert="horz" lIns="0" tIns="0" rIns="0" bIns="0" rtlCol="0" anchor="t" anchorCtr="0">
            <a:normAutofit/>
          </a:bodyPr>
          <a:lstStyle/>
          <a:p>
            <a:r>
              <a:rPr lang="en-US"/>
              <a:t>Click to edit Master title style</a:t>
            </a:r>
            <a:endParaRPr lang="en-NZ" dirty="0"/>
          </a:p>
        </p:txBody>
      </p:sp>
      <p:sp>
        <p:nvSpPr>
          <p:cNvPr id="3" name="Text Placeholder 2">
            <a:extLst>
              <a:ext uri="{FF2B5EF4-FFF2-40B4-BE49-F238E27FC236}">
                <a16:creationId xmlns:a16="http://schemas.microsoft.com/office/drawing/2014/main" id="{70659175-65F9-3AD9-81A0-C87951596488}"/>
              </a:ext>
            </a:extLst>
          </p:cNvPr>
          <p:cNvSpPr>
            <a:spLocks noGrp="1"/>
          </p:cNvSpPr>
          <p:nvPr>
            <p:ph type="body" idx="1"/>
          </p:nvPr>
        </p:nvSpPr>
        <p:spPr>
          <a:xfrm>
            <a:off x="1066800" y="1825625"/>
            <a:ext cx="10287000" cy="4351338"/>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0" name="Straight Connector 9">
            <a:extLst>
              <a:ext uri="{FF2B5EF4-FFF2-40B4-BE49-F238E27FC236}">
                <a16:creationId xmlns:a16="http://schemas.microsoft.com/office/drawing/2014/main" id="{F70C44A7-A948-4D06-3EEC-84F628A09C80}"/>
              </a:ext>
            </a:extLst>
          </p:cNvPr>
          <p:cNvCxnSpPr/>
          <p:nvPr userDrawn="1"/>
        </p:nvCxnSpPr>
        <p:spPr>
          <a:xfrm>
            <a:off x="1066800" y="1231900"/>
            <a:ext cx="10287000" cy="0"/>
          </a:xfrm>
          <a:prstGeom prst="line">
            <a:avLst/>
          </a:prstGeom>
          <a:ln w="9525"/>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0765ED3A-5F5E-424B-9661-65F064433A6B}"/>
              </a:ext>
            </a:extLst>
          </p:cNvPr>
          <p:cNvSpPr txBox="1"/>
          <p:nvPr userDrawn="1"/>
        </p:nvSpPr>
        <p:spPr>
          <a:xfrm>
            <a:off x="548640" y="124691"/>
            <a:ext cx="11338560" cy="369332"/>
          </a:xfrm>
          <a:prstGeom prst="rect">
            <a:avLst/>
          </a:prstGeom>
          <a:noFill/>
        </p:spPr>
        <p:txBody>
          <a:bodyPr wrap="square" rtlCol="0">
            <a:spAutoFit/>
          </a:bodyPr>
          <a:lstStyle/>
          <a:p>
            <a:endParaRPr lang="en-NZ" dirty="0"/>
          </a:p>
        </p:txBody>
      </p:sp>
    </p:spTree>
    <p:extLst>
      <p:ext uri="{BB962C8B-B14F-4D97-AF65-F5344CB8AC3E}">
        <p14:creationId xmlns:p14="http://schemas.microsoft.com/office/powerpoint/2010/main" val="1664512985"/>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20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accent6"/>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accent6"/>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tx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bg2"/>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177B17-8DA4-F9F8-5796-5247E17B0E2F}"/>
              </a:ext>
            </a:extLst>
          </p:cNvPr>
          <p:cNvSpPr>
            <a:spLocks noGrp="1"/>
          </p:cNvSpPr>
          <p:nvPr>
            <p:ph type="title"/>
          </p:nvPr>
        </p:nvSpPr>
        <p:spPr>
          <a:xfrm>
            <a:off x="1066800" y="365125"/>
            <a:ext cx="10287000" cy="460375"/>
          </a:xfrm>
          <a:prstGeom prst="rect">
            <a:avLst/>
          </a:prstGeom>
        </p:spPr>
        <p:txBody>
          <a:bodyPr vert="horz" lIns="0" tIns="0" rIns="0" bIns="0" rtlCol="0" anchor="t" anchorCtr="0">
            <a:normAutofit/>
          </a:bodyPr>
          <a:lstStyle/>
          <a:p>
            <a:r>
              <a:rPr lang="en-US"/>
              <a:t>Click to edit Master title style</a:t>
            </a:r>
            <a:endParaRPr lang="en-NZ" dirty="0"/>
          </a:p>
        </p:txBody>
      </p:sp>
      <p:sp>
        <p:nvSpPr>
          <p:cNvPr id="3" name="Text Placeholder 2">
            <a:extLst>
              <a:ext uri="{FF2B5EF4-FFF2-40B4-BE49-F238E27FC236}">
                <a16:creationId xmlns:a16="http://schemas.microsoft.com/office/drawing/2014/main" id="{70659175-65F9-3AD9-81A0-C87951596488}"/>
              </a:ext>
            </a:extLst>
          </p:cNvPr>
          <p:cNvSpPr>
            <a:spLocks noGrp="1"/>
          </p:cNvSpPr>
          <p:nvPr>
            <p:ph type="body" idx="1"/>
          </p:nvPr>
        </p:nvSpPr>
        <p:spPr>
          <a:xfrm>
            <a:off x="1066800" y="1825625"/>
            <a:ext cx="10287000" cy="4351338"/>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0" name="Straight Connector 9">
            <a:extLst>
              <a:ext uri="{FF2B5EF4-FFF2-40B4-BE49-F238E27FC236}">
                <a16:creationId xmlns:a16="http://schemas.microsoft.com/office/drawing/2014/main" id="{F70C44A7-A948-4D06-3EEC-84F628A09C80}"/>
              </a:ext>
            </a:extLst>
          </p:cNvPr>
          <p:cNvCxnSpPr/>
          <p:nvPr userDrawn="1"/>
        </p:nvCxnSpPr>
        <p:spPr>
          <a:xfrm>
            <a:off x="1066800" y="1231900"/>
            <a:ext cx="10287000" cy="0"/>
          </a:xfrm>
          <a:prstGeom prst="line">
            <a:avLst/>
          </a:prstGeom>
          <a:ln w="9525"/>
        </p:spPr>
        <p:style>
          <a:lnRef idx="1">
            <a:schemeClr val="accent2"/>
          </a:lnRef>
          <a:fillRef idx="0">
            <a:schemeClr val="accent2"/>
          </a:fillRef>
          <a:effectRef idx="0">
            <a:schemeClr val="accent2"/>
          </a:effectRef>
          <a:fontRef idx="minor">
            <a:schemeClr val="tx1"/>
          </a:fontRef>
        </p:style>
      </p:cxnSp>
      <p:sp>
        <p:nvSpPr>
          <p:cNvPr id="4" name="TextBox 3">
            <a:extLst>
              <a:ext uri="{FF2B5EF4-FFF2-40B4-BE49-F238E27FC236}">
                <a16:creationId xmlns:a16="http://schemas.microsoft.com/office/drawing/2014/main" id="{0765ED3A-5F5E-424B-9661-65F064433A6B}"/>
              </a:ext>
            </a:extLst>
          </p:cNvPr>
          <p:cNvSpPr txBox="1"/>
          <p:nvPr userDrawn="1"/>
        </p:nvSpPr>
        <p:spPr>
          <a:xfrm>
            <a:off x="548640" y="124691"/>
            <a:ext cx="11338560" cy="369332"/>
          </a:xfrm>
          <a:prstGeom prst="rect">
            <a:avLst/>
          </a:prstGeom>
          <a:noFill/>
        </p:spPr>
        <p:txBody>
          <a:bodyPr wrap="square" rtlCol="0">
            <a:spAutoFit/>
          </a:bodyPr>
          <a:lstStyle/>
          <a:p>
            <a:endParaRPr lang="en-NZ" dirty="0"/>
          </a:p>
        </p:txBody>
      </p:sp>
      <p:sp>
        <p:nvSpPr>
          <p:cNvPr id="5" name="TextBox 4">
            <a:extLst>
              <a:ext uri="{FF2B5EF4-FFF2-40B4-BE49-F238E27FC236}">
                <a16:creationId xmlns:a16="http://schemas.microsoft.com/office/drawing/2014/main" id="{3DCF46FB-D956-4717-B1B3-6F26835C8B22}"/>
              </a:ext>
            </a:extLst>
          </p:cNvPr>
          <p:cNvSpPr txBox="1"/>
          <p:nvPr userDrawn="1"/>
        </p:nvSpPr>
        <p:spPr>
          <a:xfrm>
            <a:off x="606829" y="6367549"/>
            <a:ext cx="11280371" cy="369332"/>
          </a:xfrm>
          <a:prstGeom prst="rect">
            <a:avLst/>
          </a:prstGeom>
          <a:noFill/>
        </p:spPr>
        <p:txBody>
          <a:bodyPr wrap="square" rtlCol="0">
            <a:spAutoFit/>
          </a:bodyPr>
          <a:lstStyle/>
          <a:p>
            <a:pPr algn="ctr"/>
            <a:r>
              <a:rPr lang="en-NZ" b="1" dirty="0">
                <a:solidFill>
                  <a:srgbClr val="7030A0"/>
                </a:solidFill>
              </a:rPr>
              <a:t>ANSR REFERENCE GROUP: SUMMARY OF WORKSHOP FEEDBACK </a:t>
            </a:r>
          </a:p>
        </p:txBody>
      </p:sp>
    </p:spTree>
    <p:extLst>
      <p:ext uri="{BB962C8B-B14F-4D97-AF65-F5344CB8AC3E}">
        <p14:creationId xmlns:p14="http://schemas.microsoft.com/office/powerpoint/2010/main" val="1664512985"/>
      </p:ext>
    </p:extLst>
  </p:cSld>
  <p:clrMap bg1="lt1" tx1="dk1" bg2="lt2" tx2="dk2" accent1="accent1" accent2="accent2" accent3="accent3" accent4="accent4" accent5="accent5" accent6="accent6" hlink="hlink" folHlink="folHlink"/>
  <p:sldLayoutIdLst>
    <p:sldLayoutId id="2147483684" r:id="rId1"/>
    <p:sldLayoutId id="2147483674" r:id="rId2"/>
  </p:sldLayoutIdLst>
  <p:txStyles>
    <p:titleStyle>
      <a:lvl1pPr algn="l" defTabSz="914400" rtl="0" eaLnBrk="1" latinLnBrk="0" hangingPunct="1">
        <a:lnSpc>
          <a:spcPct val="90000"/>
        </a:lnSpc>
        <a:spcBef>
          <a:spcPct val="0"/>
        </a:spcBef>
        <a:buNone/>
        <a:defRPr sz="20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accent6"/>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accent6"/>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tx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bg2"/>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hyperlink" Target="https://www.pexels.com/photo/airplane-runway-592265/" TargetMode="Externa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1.jpg"/><Relationship Id="rId7" Type="http://schemas.openxmlformats.org/officeDocument/2006/relationships/diagramQuickStyle" Target="../diagrams/quickStyle1.xml"/><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21astrans.wordpress.com/2020/09/08/la-era-de-las-conspiraciones-chemtrails-covid-19/" TargetMode="External"/><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hyperlink" Target="https://creativecommons.org/licenses/by-nc/3.0/" TargetMode="External"/><Relationship Id="rId4" Type="http://schemas.openxmlformats.org/officeDocument/2006/relationships/hyperlink" Target="https://freepngimg.com/png/85229-text-photography-question-interrogation-communication-stoc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hyperlink" Target="https://www.flickr.com/photos/nord_modular/5277261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hyperlink" Target="https://www.goodfreephotos.com/new-zealand/wellington/beehive-building-in-wellington-new-zealand.jpg.ph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hyperlink" Target="https://digitalfellows.commons.gc.cuny.edu/2020/12/08/getting-the-most-out-of-working-group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hyperlink" Target="https://www.freeimageslive.co.uk/free_stock_image/giving-money-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hyperlink" Target="https://www.ioer-imrj.com/editorial-board/guidelines-for-editor-and-reviewe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hyperlink" Target="https://www.flickr.com/photos/nzben/2390792881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reativecommons.org/licenses/by-nc-sa/3.0/"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leg4.wikispaces.com/Kotters+8+step+process+for+leading+change" TargetMode="External"/><Relationship Id="rId5" Type="http://schemas.openxmlformats.org/officeDocument/2006/relationships/image" Target="../media/image30.jpe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13c4.wordpress.com/2007/02/24/50-reasons-not-to-change/" TargetMode="External"/><Relationship Id="rId5" Type="http://schemas.openxmlformats.org/officeDocument/2006/relationships/image" Target="../media/image31.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52.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hyperlink" Target="https://www.natureclip.co.uk/2013/11/clouds-and-blue-sky-cc-by-natureclip.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9.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hyperlink" Target="https://thegreenstudy.com/tag/optimis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hyperlink" Target="https://www.flickr.com/photos/b-tal/11622068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3CC5CC-9D9F-2E8B-D4FA-286E420F210F}"/>
              </a:ext>
            </a:extLst>
          </p:cNvPr>
          <p:cNvSpPr>
            <a:spLocks noGrp="1"/>
          </p:cNvSpPr>
          <p:nvPr>
            <p:ph type="ctrTitle"/>
          </p:nvPr>
        </p:nvSpPr>
        <p:spPr>
          <a:xfrm>
            <a:off x="1261490" y="4326590"/>
            <a:ext cx="9144000" cy="365125"/>
          </a:xfrm>
        </p:spPr>
        <p:txBody>
          <a:bodyPr/>
          <a:lstStyle/>
          <a:p>
            <a:r>
              <a:rPr lang="fi-FI" dirty="0"/>
              <a:t>He arotake i te pūnaha Tere-Rangi</a:t>
            </a:r>
            <a:endParaRPr lang="en-NZ" dirty="0"/>
          </a:p>
        </p:txBody>
      </p:sp>
      <p:sp>
        <p:nvSpPr>
          <p:cNvPr id="5" name="Subtitle 4">
            <a:extLst>
              <a:ext uri="{FF2B5EF4-FFF2-40B4-BE49-F238E27FC236}">
                <a16:creationId xmlns:a16="http://schemas.microsoft.com/office/drawing/2014/main" id="{774C4027-6AC7-40E7-3960-6C3BA91C27A3}"/>
              </a:ext>
            </a:extLst>
          </p:cNvPr>
          <p:cNvSpPr>
            <a:spLocks noGrp="1"/>
          </p:cNvSpPr>
          <p:nvPr>
            <p:ph type="subTitle" idx="1"/>
          </p:nvPr>
        </p:nvSpPr>
        <p:spPr>
          <a:xfrm>
            <a:off x="1261490" y="4874278"/>
            <a:ext cx="9144000" cy="365125"/>
          </a:xfrm>
        </p:spPr>
        <p:txBody>
          <a:bodyPr/>
          <a:lstStyle/>
          <a:p>
            <a:r>
              <a:rPr lang="en-US" dirty="0"/>
              <a:t>Air Navigation System Review</a:t>
            </a:r>
            <a:endParaRPr lang="en-NZ" dirty="0"/>
          </a:p>
        </p:txBody>
      </p:sp>
      <p:sp>
        <p:nvSpPr>
          <p:cNvPr id="6" name="Text Placeholder 5">
            <a:extLst>
              <a:ext uri="{FF2B5EF4-FFF2-40B4-BE49-F238E27FC236}">
                <a16:creationId xmlns:a16="http://schemas.microsoft.com/office/drawing/2014/main" id="{EF6FF5C9-BD5D-F2B5-96ED-D2B602200B12}"/>
              </a:ext>
            </a:extLst>
          </p:cNvPr>
          <p:cNvSpPr>
            <a:spLocks noGrp="1"/>
          </p:cNvSpPr>
          <p:nvPr>
            <p:ph type="body" sz="quarter" idx="10"/>
          </p:nvPr>
        </p:nvSpPr>
        <p:spPr>
          <a:xfrm>
            <a:off x="1261130" y="5421966"/>
            <a:ext cx="9144360" cy="452438"/>
          </a:xfrm>
        </p:spPr>
        <p:txBody>
          <a:bodyPr/>
          <a:lstStyle/>
          <a:p>
            <a:r>
              <a:rPr lang="en-NZ" b="1" dirty="0">
                <a:solidFill>
                  <a:schemeClr val="accent5">
                    <a:lumMod val="60000"/>
                    <a:lumOff val="40000"/>
                  </a:schemeClr>
                </a:solidFill>
              </a:rPr>
              <a:t>August 24 2022</a:t>
            </a:r>
          </a:p>
        </p:txBody>
      </p:sp>
      <p:sp>
        <p:nvSpPr>
          <p:cNvPr id="2" name="TextBox 1">
            <a:extLst>
              <a:ext uri="{FF2B5EF4-FFF2-40B4-BE49-F238E27FC236}">
                <a16:creationId xmlns:a16="http://schemas.microsoft.com/office/drawing/2014/main" id="{F5A69B83-3329-4A4A-BC1B-2633D2BD60A7}"/>
              </a:ext>
            </a:extLst>
          </p:cNvPr>
          <p:cNvSpPr txBox="1"/>
          <p:nvPr/>
        </p:nvSpPr>
        <p:spPr>
          <a:xfrm>
            <a:off x="924675" y="2080938"/>
            <a:ext cx="11383765" cy="2696123"/>
          </a:xfrm>
          <a:prstGeom prst="rect">
            <a:avLst/>
          </a:prstGeom>
          <a:noFill/>
        </p:spPr>
        <p:txBody>
          <a:bodyPr wrap="square" rtlCol="0">
            <a:spAutoFit/>
          </a:bodyPr>
          <a:lstStyle/>
          <a:p>
            <a:pPr>
              <a:lnSpc>
                <a:spcPct val="90000"/>
              </a:lnSpc>
              <a:spcBef>
                <a:spcPct val="0"/>
              </a:spcBef>
            </a:pPr>
            <a:r>
              <a:rPr lang="en-NZ" sz="3600" b="1" dirty="0">
                <a:solidFill>
                  <a:schemeClr val="tx2"/>
                </a:solidFill>
                <a:latin typeface="+mj-lt"/>
                <a:ea typeface="+mj-ea"/>
                <a:cs typeface="+mj-cs"/>
              </a:rPr>
              <a:t>AIR NAVIGATION SYSTEM REVIEW SECTOR REFERENCE GROUP</a:t>
            </a:r>
          </a:p>
          <a:p>
            <a:pPr>
              <a:lnSpc>
                <a:spcPct val="90000"/>
              </a:lnSpc>
              <a:spcBef>
                <a:spcPct val="0"/>
              </a:spcBef>
            </a:pPr>
            <a:r>
              <a:rPr lang="en-NZ" sz="3600" b="1" dirty="0">
                <a:solidFill>
                  <a:schemeClr val="accent3">
                    <a:lumMod val="60000"/>
                    <a:lumOff val="40000"/>
                  </a:schemeClr>
                </a:solidFill>
                <a:latin typeface="+mj-lt"/>
                <a:ea typeface="+mj-ea"/>
                <a:cs typeface="+mj-cs"/>
              </a:rPr>
              <a:t>Phase 1: strategic objectives and principles </a:t>
            </a:r>
          </a:p>
          <a:p>
            <a:pPr>
              <a:lnSpc>
                <a:spcPct val="90000"/>
              </a:lnSpc>
              <a:spcBef>
                <a:spcPct val="0"/>
              </a:spcBef>
            </a:pPr>
            <a:r>
              <a:rPr lang="en-NZ" sz="3600" b="1" dirty="0">
                <a:solidFill>
                  <a:schemeClr val="accent3">
                    <a:lumMod val="60000"/>
                    <a:lumOff val="40000"/>
                  </a:schemeClr>
                </a:solidFill>
                <a:latin typeface="+mj-lt"/>
                <a:ea typeface="+mj-ea"/>
                <a:cs typeface="+mj-cs"/>
              </a:rPr>
              <a:t>Signposts for Phase 2</a:t>
            </a:r>
          </a:p>
          <a:p>
            <a:pPr>
              <a:lnSpc>
                <a:spcPct val="90000"/>
              </a:lnSpc>
              <a:spcBef>
                <a:spcPct val="0"/>
              </a:spcBef>
            </a:pPr>
            <a:endParaRPr lang="en-NZ" sz="2400" b="1" dirty="0">
              <a:solidFill>
                <a:schemeClr val="tx2"/>
              </a:solidFill>
              <a:latin typeface="+mj-lt"/>
              <a:ea typeface="+mj-ea"/>
              <a:cs typeface="+mj-cs"/>
            </a:endParaRPr>
          </a:p>
          <a:p>
            <a:endParaRPr lang="en-NZ" dirty="0"/>
          </a:p>
        </p:txBody>
      </p:sp>
    </p:spTree>
    <p:extLst>
      <p:ext uri="{BB962C8B-B14F-4D97-AF65-F5344CB8AC3E}">
        <p14:creationId xmlns:p14="http://schemas.microsoft.com/office/powerpoint/2010/main" val="335997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75C1-FDDA-4DBB-ACCD-C5D2D438F935}"/>
              </a:ext>
            </a:extLst>
          </p:cNvPr>
          <p:cNvSpPr>
            <a:spLocks noGrp="1"/>
          </p:cNvSpPr>
          <p:nvPr>
            <p:ph type="title"/>
          </p:nvPr>
        </p:nvSpPr>
        <p:spPr>
          <a:xfrm>
            <a:off x="706349" y="388963"/>
            <a:ext cx="10131425" cy="1456267"/>
          </a:xfrm>
        </p:spPr>
        <p:txBody>
          <a:bodyPr/>
          <a:lstStyle/>
          <a:p>
            <a:r>
              <a:rPr lang="en-NZ" dirty="0"/>
              <a:t>this bit you did earlier</a:t>
            </a:r>
          </a:p>
        </p:txBody>
      </p:sp>
      <p:pic>
        <p:nvPicPr>
          <p:cNvPr id="4" name="Content Placeholder 3">
            <a:extLst>
              <a:ext uri="{FF2B5EF4-FFF2-40B4-BE49-F238E27FC236}">
                <a16:creationId xmlns:a16="http://schemas.microsoft.com/office/drawing/2014/main" id="{B8C7F384-98C3-45DF-8975-CBA917CB509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05837" y="1628465"/>
            <a:ext cx="9338553" cy="4966741"/>
          </a:xfrm>
          <a:prstGeom prst="rect">
            <a:avLst/>
          </a:prstGeom>
        </p:spPr>
      </p:pic>
      <p:sp>
        <p:nvSpPr>
          <p:cNvPr id="5" name="Rectangle: Rounded Corners 4">
            <a:extLst>
              <a:ext uri="{FF2B5EF4-FFF2-40B4-BE49-F238E27FC236}">
                <a16:creationId xmlns:a16="http://schemas.microsoft.com/office/drawing/2014/main" id="{F33DF05E-5033-46AB-9FAA-9C204545CC2C}"/>
              </a:ext>
            </a:extLst>
          </p:cNvPr>
          <p:cNvSpPr/>
          <p:nvPr/>
        </p:nvSpPr>
        <p:spPr>
          <a:xfrm>
            <a:off x="7286017" y="1819072"/>
            <a:ext cx="2738337" cy="4966741"/>
          </a:xfrm>
          <a:prstGeom prst="roundRect">
            <a:avLst/>
          </a:prstGeom>
          <a:solidFill>
            <a:srgbClr val="EED8F3">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Arrow: Down 5">
            <a:extLst>
              <a:ext uri="{FF2B5EF4-FFF2-40B4-BE49-F238E27FC236}">
                <a16:creationId xmlns:a16="http://schemas.microsoft.com/office/drawing/2014/main" id="{CB4F5717-EBC0-4F53-9953-AEB813D5FCB9}"/>
              </a:ext>
            </a:extLst>
          </p:cNvPr>
          <p:cNvSpPr/>
          <p:nvPr/>
        </p:nvSpPr>
        <p:spPr>
          <a:xfrm rot="2354607">
            <a:off x="9844390" y="482885"/>
            <a:ext cx="861282" cy="15829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82460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pic>
        <p:nvPicPr>
          <p:cNvPr id="5" name="Content Placeholder 4" descr="Gear with compass turning gears without">
            <a:extLst>
              <a:ext uri="{FF2B5EF4-FFF2-40B4-BE49-F238E27FC236}">
                <a16:creationId xmlns:a16="http://schemas.microsoft.com/office/drawing/2014/main" id="{D7CA9D50-2585-8EEE-00E4-CD2CBF438E00}"/>
              </a:ext>
            </a:extLst>
          </p:cNvPr>
          <p:cNvPicPr>
            <a:picLocks noGrp="1" noChangeAspect="1"/>
          </p:cNvPicPr>
          <p:nvPr>
            <p:ph idx="4294967295"/>
          </p:nvPr>
        </p:nvPicPr>
        <p:blipFill rotWithShape="1">
          <a:blip r:embed="rId5" cstate="email">
            <a:extLst>
              <a:ext uri="{28A0092B-C50C-407E-A947-70E740481C1C}">
                <a14:useLocalDpi xmlns:a14="http://schemas.microsoft.com/office/drawing/2010/main"/>
              </a:ext>
            </a:extLst>
          </a:blip>
          <a:srcRect/>
          <a:stretch/>
        </p:blipFill>
        <p:spPr>
          <a:xfrm>
            <a:off x="-3155" y="-20095"/>
            <a:ext cx="12191980" cy="6857990"/>
          </a:xfrm>
          <a:prstGeom prst="rect">
            <a:avLst/>
          </a:prstGeom>
        </p:spPr>
      </p:pic>
      <p:pic>
        <p:nvPicPr>
          <p:cNvPr id="12" name="Picture 11">
            <a:extLst>
              <a:ext uri="{FF2B5EF4-FFF2-40B4-BE49-F238E27FC236}">
                <a16:creationId xmlns:a16="http://schemas.microsoft.com/office/drawing/2014/main" id="{0C8B7D16-051E-4562-B872-ABF369C457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4" name="Freeform 5">
            <a:extLst>
              <a:ext uri="{FF2B5EF4-FFF2-40B4-BE49-F238E27FC236}">
                <a16:creationId xmlns:a16="http://schemas.microsoft.com/office/drawing/2014/main" id="{ED10CF64-F588-4794-80E9-12CBA1784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9D5E4DF2-AE44-9721-EFCA-0FECE75DFF0B}"/>
              </a:ext>
            </a:extLst>
          </p:cNvPr>
          <p:cNvSpPr>
            <a:spLocks noGrp="1"/>
          </p:cNvSpPr>
          <p:nvPr>
            <p:ph type="title" idx="4294967295"/>
          </p:nvPr>
        </p:nvSpPr>
        <p:spPr>
          <a:xfrm>
            <a:off x="1505327" y="2942572"/>
            <a:ext cx="9437159" cy="1227667"/>
          </a:xfrm>
        </p:spPr>
        <p:txBody>
          <a:bodyPr vert="horz" lIns="91440" tIns="45720" rIns="91440" bIns="45720" rtlCol="0" anchor="ctr">
            <a:normAutofit fontScale="90000"/>
          </a:bodyPr>
          <a:lstStyle/>
          <a:p>
            <a:r>
              <a:rPr lang="en-US" dirty="0"/>
              <a:t>These ‘to’ statements, (with a touch of refinement) have informed the panel’s draft strategic objectives and guiding principles for the future state system….</a:t>
            </a:r>
          </a:p>
        </p:txBody>
      </p:sp>
    </p:spTree>
    <p:extLst>
      <p:ext uri="{BB962C8B-B14F-4D97-AF65-F5344CB8AC3E}">
        <p14:creationId xmlns:p14="http://schemas.microsoft.com/office/powerpoint/2010/main" val="108037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5000"/>
            <a:lum/>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C98ED-9610-4D9F-9C9F-B2088FC99D98}"/>
              </a:ext>
            </a:extLst>
          </p:cNvPr>
          <p:cNvSpPr>
            <a:spLocks noGrp="1"/>
          </p:cNvSpPr>
          <p:nvPr>
            <p:ph type="title"/>
          </p:nvPr>
        </p:nvSpPr>
        <p:spPr/>
        <p:txBody>
          <a:bodyPr>
            <a:noAutofit/>
          </a:bodyPr>
          <a:lstStyle/>
          <a:p>
            <a:r>
              <a:rPr lang="en-NZ" sz="4000" b="0" dirty="0"/>
              <a:t>Bearing in mind that… </a:t>
            </a:r>
          </a:p>
        </p:txBody>
      </p:sp>
      <p:sp>
        <p:nvSpPr>
          <p:cNvPr id="3" name="Text Placeholder 2">
            <a:extLst>
              <a:ext uri="{FF2B5EF4-FFF2-40B4-BE49-F238E27FC236}">
                <a16:creationId xmlns:a16="http://schemas.microsoft.com/office/drawing/2014/main" id="{A95EDCEB-5E35-4F87-BA1D-83F9032BFE8F}"/>
              </a:ext>
            </a:extLst>
          </p:cNvPr>
          <p:cNvSpPr>
            <a:spLocks noGrp="1"/>
          </p:cNvSpPr>
          <p:nvPr>
            <p:ph type="body" sz="quarter" idx="13"/>
          </p:nvPr>
        </p:nvSpPr>
        <p:spPr>
          <a:xfrm>
            <a:off x="924296" y="1435100"/>
            <a:ext cx="9848850" cy="3987800"/>
          </a:xfrm>
        </p:spPr>
        <p:txBody>
          <a:bodyPr>
            <a:normAutofit fontScale="92500" lnSpcReduction="20000"/>
          </a:bodyPr>
          <a:lstStyle/>
          <a:p>
            <a:pPr marL="0" indent="0">
              <a:buNone/>
            </a:pPr>
            <a:endParaRPr lang="en-NZ" dirty="0"/>
          </a:p>
          <a:p>
            <a:pPr marL="0" indent="0">
              <a:buNone/>
            </a:pPr>
            <a:endParaRPr lang="en-NZ" sz="2800" dirty="0">
              <a:solidFill>
                <a:schemeClr val="accent1">
                  <a:lumMod val="60000"/>
                  <a:lumOff val="40000"/>
                </a:schemeClr>
              </a:solidFill>
            </a:endParaRPr>
          </a:p>
          <a:p>
            <a:pPr lvl="1"/>
            <a:r>
              <a:rPr lang="en-NZ" sz="2800" b="1" dirty="0">
                <a:solidFill>
                  <a:srgbClr val="00B050"/>
                </a:solidFill>
              </a:rPr>
              <a:t>Safety is paramount </a:t>
            </a:r>
          </a:p>
          <a:p>
            <a:pPr marL="255588" lvl="1" indent="0">
              <a:buNone/>
            </a:pPr>
            <a:endParaRPr lang="en-NZ" sz="2800" b="1" dirty="0">
              <a:solidFill>
                <a:schemeClr val="accent5">
                  <a:lumMod val="75000"/>
                </a:schemeClr>
              </a:solidFill>
            </a:endParaRPr>
          </a:p>
          <a:p>
            <a:pPr lvl="1"/>
            <a:r>
              <a:rPr lang="en-NZ" sz="2800" b="1" dirty="0">
                <a:solidFill>
                  <a:schemeClr val="accent5">
                    <a:lumMod val="75000"/>
                  </a:schemeClr>
                </a:solidFill>
              </a:rPr>
              <a:t>The current system is a sound base for future development</a:t>
            </a:r>
          </a:p>
          <a:p>
            <a:pPr lvl="1"/>
            <a:endParaRPr lang="en-NZ" sz="2800" b="1" dirty="0">
              <a:solidFill>
                <a:schemeClr val="accent5">
                  <a:lumMod val="75000"/>
                </a:schemeClr>
              </a:solidFill>
            </a:endParaRPr>
          </a:p>
          <a:p>
            <a:pPr lvl="1"/>
            <a:r>
              <a:rPr lang="en-NZ" sz="2800" b="1" dirty="0">
                <a:solidFill>
                  <a:schemeClr val="accent5">
                    <a:lumMod val="75000"/>
                  </a:schemeClr>
                </a:solidFill>
              </a:rPr>
              <a:t>What has served us well until now will not be fit for the future</a:t>
            </a:r>
          </a:p>
          <a:p>
            <a:pPr marL="255588" lvl="1" indent="0">
              <a:buNone/>
            </a:pPr>
            <a:endParaRPr lang="en-NZ" sz="2800" b="1" dirty="0">
              <a:solidFill>
                <a:schemeClr val="accent5">
                  <a:lumMod val="75000"/>
                </a:schemeClr>
              </a:solidFill>
            </a:endParaRPr>
          </a:p>
          <a:p>
            <a:pPr lvl="1"/>
            <a:r>
              <a:rPr lang="en-NZ" sz="2800" b="1" dirty="0">
                <a:solidFill>
                  <a:schemeClr val="accent5">
                    <a:lumMod val="75000"/>
                  </a:schemeClr>
                </a:solidFill>
              </a:rPr>
              <a:t>Status quo is an option but means we’d go backwards</a:t>
            </a:r>
          </a:p>
          <a:p>
            <a:pPr lvl="1"/>
            <a:endParaRPr lang="en-NZ" dirty="0"/>
          </a:p>
          <a:p>
            <a:pPr marL="255588" lvl="1" indent="0">
              <a:buNone/>
            </a:pPr>
            <a:endParaRPr lang="en-NZ" dirty="0"/>
          </a:p>
          <a:p>
            <a:pPr marL="255588" lvl="1" indent="0">
              <a:buNone/>
            </a:pPr>
            <a:endParaRPr lang="en-NZ" dirty="0"/>
          </a:p>
          <a:p>
            <a:pPr lvl="1"/>
            <a:endParaRPr lang="en-NZ" dirty="0"/>
          </a:p>
          <a:p>
            <a:pPr lvl="1"/>
            <a:endParaRPr lang="en-NZ" dirty="0"/>
          </a:p>
          <a:p>
            <a:pPr lvl="1"/>
            <a:endParaRPr lang="en-NZ" dirty="0"/>
          </a:p>
          <a:p>
            <a:pPr lvl="1"/>
            <a:endParaRPr lang="en-NZ" dirty="0"/>
          </a:p>
          <a:p>
            <a:pPr lvl="1"/>
            <a:endParaRPr lang="en-NZ" dirty="0"/>
          </a:p>
        </p:txBody>
      </p:sp>
    </p:spTree>
    <p:extLst>
      <p:ext uri="{BB962C8B-B14F-4D97-AF65-F5344CB8AC3E}">
        <p14:creationId xmlns:p14="http://schemas.microsoft.com/office/powerpoint/2010/main" val="2528538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D024-BBDA-46BD-918E-514FD1A5866B}"/>
              </a:ext>
            </a:extLst>
          </p:cNvPr>
          <p:cNvSpPr>
            <a:spLocks noGrp="1"/>
          </p:cNvSpPr>
          <p:nvPr>
            <p:ph type="title"/>
          </p:nvPr>
        </p:nvSpPr>
        <p:spPr/>
        <p:txBody>
          <a:bodyPr>
            <a:noAutofit/>
          </a:bodyPr>
          <a:lstStyle/>
          <a:p>
            <a:r>
              <a:rPr lang="en-NZ" sz="4000" b="0" dirty="0"/>
              <a:t>The proposed flight path</a:t>
            </a:r>
          </a:p>
        </p:txBody>
      </p:sp>
      <p:graphicFrame>
        <p:nvGraphicFramePr>
          <p:cNvPr id="4" name="Diagram 3">
            <a:extLst>
              <a:ext uri="{FF2B5EF4-FFF2-40B4-BE49-F238E27FC236}">
                <a16:creationId xmlns:a16="http://schemas.microsoft.com/office/drawing/2014/main" id="{0AFB0E9B-C1C1-4934-9453-DD963BE0F3E5}"/>
              </a:ext>
            </a:extLst>
          </p:cNvPr>
          <p:cNvGraphicFramePr/>
          <p:nvPr>
            <p:extLst>
              <p:ext uri="{D42A27DB-BD31-4B8C-83A1-F6EECF244321}">
                <p14:modId xmlns:p14="http://schemas.microsoft.com/office/powerpoint/2010/main" val="3658774314"/>
              </p:ext>
            </p:extLst>
          </p:nvPr>
        </p:nvGraphicFramePr>
        <p:xfrm>
          <a:off x="88899" y="1491192"/>
          <a:ext cx="11445875" cy="45095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8013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C668FA-2417-47B5-B454-2D55FC17F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7FEBA57-8992-46BB-BCF0-5A83FE8E01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2B4CDDF6-55C3-415A-8D8B-7E03C3D61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2">
            <a:extLst>
              <a:ext uri="{FF2B5EF4-FFF2-40B4-BE49-F238E27FC236}">
                <a16:creationId xmlns:a16="http://schemas.microsoft.com/office/drawing/2014/main" id="{E711D310-9A43-47A8-9E86-C02128312A35}"/>
              </a:ext>
            </a:extLst>
          </p:cNvPr>
          <p:cNvGraphicFramePr>
            <a:graphicFrameLocks noGrp="1"/>
          </p:cNvGraphicFramePr>
          <p:nvPr>
            <p:extLst>
              <p:ext uri="{D42A27DB-BD31-4B8C-83A1-F6EECF244321}">
                <p14:modId xmlns:p14="http://schemas.microsoft.com/office/powerpoint/2010/main" val="995406954"/>
              </p:ext>
            </p:extLst>
          </p:nvPr>
        </p:nvGraphicFramePr>
        <p:xfrm>
          <a:off x="477013" y="478275"/>
          <a:ext cx="11237976" cy="6239616"/>
        </p:xfrm>
        <a:graphic>
          <a:graphicData uri="http://schemas.openxmlformats.org/drawingml/2006/table">
            <a:tbl>
              <a:tblPr firstRow="1" bandRow="1">
                <a:tableStyleId>{5C22544A-7EE6-4342-B048-85BDC9FD1C3A}</a:tableStyleId>
              </a:tblPr>
              <a:tblGrid>
                <a:gridCol w="11237976">
                  <a:extLst>
                    <a:ext uri="{9D8B030D-6E8A-4147-A177-3AD203B41FA5}">
                      <a16:colId xmlns:a16="http://schemas.microsoft.com/office/drawing/2014/main" val="3952539852"/>
                    </a:ext>
                  </a:extLst>
                </a:gridCol>
              </a:tblGrid>
              <a:tr h="505043">
                <a:tc>
                  <a:txBody>
                    <a:bodyPr/>
                    <a:lstStyle/>
                    <a:p>
                      <a:r>
                        <a:rPr lang="en-NZ" sz="2400" dirty="0"/>
                        <a:t>Strategic objectives</a:t>
                      </a:r>
                    </a:p>
                  </a:txBody>
                  <a:tcPr marL="78688" marR="78688" marT="39344" marB="39344"/>
                </a:tc>
                <a:extLst>
                  <a:ext uri="{0D108BD9-81ED-4DB2-BD59-A6C34878D82A}">
                    <a16:rowId xmlns:a16="http://schemas.microsoft.com/office/drawing/2014/main" val="1155947181"/>
                  </a:ext>
                </a:extLst>
              </a:tr>
              <a:tr h="505043">
                <a:tc>
                  <a:txBody>
                    <a:bodyPr/>
                    <a:lstStyle/>
                    <a:p>
                      <a:r>
                        <a:rPr lang="en-NZ" sz="2400" dirty="0"/>
                        <a:t>Safe. </a:t>
                      </a:r>
                      <a:r>
                        <a:rPr lang="en-NZ" sz="1200" b="0" kern="1200" dirty="0">
                          <a:solidFill>
                            <a:schemeClr val="dk1"/>
                          </a:solidFill>
                          <a:latin typeface="+mn-lt"/>
                          <a:ea typeface="+mn-ea"/>
                          <a:cs typeface="+mn-cs"/>
                        </a:rPr>
                        <a:t>This is the primary </a:t>
                      </a:r>
                      <a:r>
                        <a:rPr lang="en-NZ" sz="1200" b="0" dirty="0"/>
                        <a:t>objective. Future concept of safety is dynamic, risk-based, and considers benefits. System level assurance and accountability for safety outcomes</a:t>
                      </a:r>
                      <a:endParaRPr lang="en-NZ" sz="1200" dirty="0"/>
                    </a:p>
                  </a:txBody>
                  <a:tcPr marL="78688" marR="78688" marT="39344" marB="39344"/>
                </a:tc>
                <a:extLst>
                  <a:ext uri="{0D108BD9-81ED-4DB2-BD59-A6C34878D82A}">
                    <a16:rowId xmlns:a16="http://schemas.microsoft.com/office/drawing/2014/main" val="832660286"/>
                  </a:ext>
                </a:extLst>
              </a:tr>
              <a:tr h="663687">
                <a:tc>
                  <a:txBody>
                    <a:bodyPr/>
                    <a:lstStyle/>
                    <a:p>
                      <a:r>
                        <a:rPr lang="en-NZ" sz="2400" dirty="0"/>
                        <a:t>Unified and collectively accountable. </a:t>
                      </a:r>
                      <a:r>
                        <a:rPr lang="en-NZ" sz="1200" dirty="0"/>
                        <a:t>A </a:t>
                      </a:r>
                      <a:r>
                        <a:rPr lang="en-NZ" sz="1200" b="0" kern="1200" dirty="0">
                          <a:solidFill>
                            <a:schemeClr val="dk1"/>
                          </a:solidFill>
                          <a:latin typeface="+mn-lt"/>
                          <a:ea typeface="+mn-ea"/>
                          <a:cs typeface="+mn-cs"/>
                        </a:rPr>
                        <a:t>shared direction of travel. System leaders work together. System performance measured against metrics that include aviation and national interest outcomes </a:t>
                      </a:r>
                    </a:p>
                  </a:txBody>
                  <a:tcPr marL="78688" marR="78688" marT="39344" marB="39344"/>
                </a:tc>
                <a:extLst>
                  <a:ext uri="{0D108BD9-81ED-4DB2-BD59-A6C34878D82A}">
                    <a16:rowId xmlns:a16="http://schemas.microsoft.com/office/drawing/2014/main" val="1946950829"/>
                  </a:ext>
                </a:extLst>
              </a:tr>
              <a:tr h="663687">
                <a:tc>
                  <a:txBody>
                    <a:bodyPr/>
                    <a:lstStyle/>
                    <a:p>
                      <a:r>
                        <a:rPr lang="en-NZ" sz="2400" dirty="0"/>
                        <a:t>Capable and resourced. </a:t>
                      </a:r>
                      <a:r>
                        <a:rPr lang="en-NZ" sz="1200" dirty="0"/>
                        <a:t>T</a:t>
                      </a:r>
                      <a:r>
                        <a:rPr kumimoji="0" lang="en-NZ" sz="1200" b="0" i="0" u="none" strike="noStrike" kern="1200" cap="none" spc="0" normalizeH="0" baseline="0" noProof="0" dirty="0">
                          <a:ln>
                            <a:noFill/>
                          </a:ln>
                          <a:solidFill>
                            <a:prstClr val="black"/>
                          </a:solidFill>
                          <a:effectLst/>
                          <a:uLnTx/>
                          <a:uFillTx/>
                          <a:latin typeface="+mn-lt"/>
                          <a:ea typeface="+mn-ea"/>
                          <a:cs typeface="+mn-cs"/>
                        </a:rPr>
                        <a:t>he system has the people it needs and means of developing, attracting and retaining critical skills and capacity. System seeks out diversity and uses collaboration</a:t>
                      </a:r>
                      <a:endParaRPr lang="en-NZ" sz="2400" dirty="0"/>
                    </a:p>
                  </a:txBody>
                  <a:tcPr marL="78688" marR="78688" marT="39344" marB="39344"/>
                </a:tc>
                <a:extLst>
                  <a:ext uri="{0D108BD9-81ED-4DB2-BD59-A6C34878D82A}">
                    <a16:rowId xmlns:a16="http://schemas.microsoft.com/office/drawing/2014/main" val="2096588058"/>
                  </a:ext>
                </a:extLst>
              </a:tr>
              <a:tr h="505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400" dirty="0"/>
                        <a:t>Efficient. </a:t>
                      </a:r>
                      <a:r>
                        <a:rPr kumimoji="0" lang="en-NZ" sz="1200" b="0" i="0" u="none" strike="noStrike" kern="1200" cap="none" spc="0" normalizeH="0" baseline="0" noProof="0" dirty="0">
                          <a:ln>
                            <a:noFill/>
                          </a:ln>
                          <a:solidFill>
                            <a:prstClr val="black"/>
                          </a:solidFill>
                          <a:effectLst/>
                          <a:uLnTx/>
                          <a:uFillTx/>
                          <a:latin typeface="+mn-lt"/>
                          <a:ea typeface="+mn-ea"/>
                          <a:cs typeface="+mn-cs"/>
                        </a:rPr>
                        <a:t>The system facilitates efficient operation and is an enabler of economic growth, social development.</a:t>
                      </a:r>
                      <a:endParaRPr lang="en-NZ" sz="2400" dirty="0"/>
                    </a:p>
                  </a:txBody>
                  <a:tcPr marL="78688" marR="78688" marT="39344" marB="39344"/>
                </a:tc>
                <a:extLst>
                  <a:ext uri="{0D108BD9-81ED-4DB2-BD59-A6C34878D82A}">
                    <a16:rowId xmlns:a16="http://schemas.microsoft.com/office/drawing/2014/main" val="162332247"/>
                  </a:ext>
                </a:extLst>
              </a:tr>
              <a:tr h="505043">
                <a:tc>
                  <a:txBody>
                    <a:bodyPr/>
                    <a:lstStyle/>
                    <a:p>
                      <a:r>
                        <a:rPr lang="en-NZ" sz="2400" dirty="0"/>
                        <a:t>Open, integrated, and accessible.</a:t>
                      </a:r>
                      <a:r>
                        <a:rPr kumimoji="0" lang="en-NZ" sz="1200" b="0" i="0" u="none" strike="noStrike" kern="1200" cap="none" spc="0" normalizeH="0" baseline="0" noProof="0" dirty="0">
                          <a:ln>
                            <a:noFill/>
                          </a:ln>
                          <a:solidFill>
                            <a:prstClr val="black"/>
                          </a:solidFill>
                          <a:effectLst/>
                          <a:uLnTx/>
                          <a:uFillTx/>
                          <a:latin typeface="+mn-lt"/>
                          <a:ea typeface="+mn-ea"/>
                          <a:cs typeface="+mn-cs"/>
                        </a:rPr>
                        <a:t> Airspace is open to those who operate according to the rules. Safe, seamless integration of new technologies</a:t>
                      </a:r>
                      <a:endParaRPr lang="en-NZ" sz="2400" dirty="0"/>
                    </a:p>
                  </a:txBody>
                  <a:tcPr marL="78688" marR="78688" marT="39344" marB="39344"/>
                </a:tc>
                <a:extLst>
                  <a:ext uri="{0D108BD9-81ED-4DB2-BD59-A6C34878D82A}">
                    <a16:rowId xmlns:a16="http://schemas.microsoft.com/office/drawing/2014/main" val="570685276"/>
                  </a:ext>
                </a:extLst>
              </a:tr>
              <a:tr h="505043">
                <a:tc>
                  <a:txBody>
                    <a:bodyPr/>
                    <a:lstStyle/>
                    <a:p>
                      <a:r>
                        <a:rPr lang="en-NZ" sz="2400" dirty="0"/>
                        <a:t>Financially sustainable. </a:t>
                      </a:r>
                      <a:r>
                        <a:rPr kumimoji="0" lang="en-NZ" sz="1200" b="0" i="0" u="none" strike="noStrike" kern="1200" cap="none" spc="0" normalizeH="0" baseline="0" noProof="0" dirty="0">
                          <a:ln>
                            <a:noFill/>
                          </a:ln>
                          <a:solidFill>
                            <a:prstClr val="black"/>
                          </a:solidFill>
                          <a:effectLst/>
                          <a:uLnTx/>
                          <a:uFillTx/>
                          <a:latin typeface="+mn-lt"/>
                          <a:ea typeface="+mn-ea"/>
                          <a:cs typeface="+mn-cs"/>
                        </a:rPr>
                        <a:t>Coordinated approach to long term investment, especially in core infrastructure. Pricing and charging is fair and transparent. </a:t>
                      </a:r>
                      <a:r>
                        <a:rPr lang="en-NZ" sz="2400" dirty="0"/>
                        <a:t> </a:t>
                      </a:r>
                    </a:p>
                  </a:txBody>
                  <a:tcPr marL="78688" marR="78688" marT="39344" marB="39344"/>
                </a:tc>
                <a:extLst>
                  <a:ext uri="{0D108BD9-81ED-4DB2-BD59-A6C34878D82A}">
                    <a16:rowId xmlns:a16="http://schemas.microsoft.com/office/drawing/2014/main" val="4274352094"/>
                  </a:ext>
                </a:extLst>
              </a:tr>
              <a:tr h="505043">
                <a:tc>
                  <a:txBody>
                    <a:bodyPr/>
                    <a:lstStyle/>
                    <a:p>
                      <a:r>
                        <a:rPr lang="en-NZ" sz="2400" dirty="0"/>
                        <a:t>Environmentally sustainable. </a:t>
                      </a:r>
                      <a:r>
                        <a:rPr kumimoji="0" lang="en-NZ" sz="1200" b="0" i="0" u="none" strike="noStrike" kern="1200" cap="none" spc="0" normalizeH="0" baseline="0" noProof="0" dirty="0">
                          <a:ln>
                            <a:noFill/>
                          </a:ln>
                          <a:solidFill>
                            <a:prstClr val="black"/>
                          </a:solidFill>
                          <a:effectLst/>
                          <a:uLnTx/>
                          <a:uFillTx/>
                          <a:latin typeface="+mn-lt"/>
                          <a:ea typeface="+mn-ea"/>
                          <a:cs typeface="+mn-cs"/>
                        </a:rPr>
                        <a:t>System decision-makers actively prioritises decisions to meet environmental objectives including carbon neutrality by 2050 </a:t>
                      </a:r>
                      <a:endParaRPr lang="en-NZ" sz="2400" dirty="0"/>
                    </a:p>
                  </a:txBody>
                  <a:tcPr marL="78688" marR="78688" marT="39344" marB="39344"/>
                </a:tc>
                <a:extLst>
                  <a:ext uri="{0D108BD9-81ED-4DB2-BD59-A6C34878D82A}">
                    <a16:rowId xmlns:a16="http://schemas.microsoft.com/office/drawing/2014/main" val="2266021286"/>
                  </a:ext>
                </a:extLst>
              </a:tr>
              <a:tr h="505043">
                <a:tc>
                  <a:txBody>
                    <a:bodyPr/>
                    <a:lstStyle/>
                    <a:p>
                      <a:r>
                        <a:rPr lang="en-NZ" sz="2400" dirty="0"/>
                        <a:t>Agile and innovative. </a:t>
                      </a:r>
                      <a:r>
                        <a:rPr lang="en-NZ" sz="1200" dirty="0"/>
                        <a:t>The system f</a:t>
                      </a:r>
                      <a:r>
                        <a:rPr kumimoji="0" lang="en-NZ" sz="1200" b="0" i="0" u="none" strike="noStrike" kern="1200" cap="none" spc="0" normalizeH="0" baseline="0" noProof="0" dirty="0" err="1">
                          <a:ln>
                            <a:noFill/>
                          </a:ln>
                          <a:solidFill>
                            <a:prstClr val="black"/>
                          </a:solidFill>
                          <a:effectLst/>
                          <a:uLnTx/>
                          <a:uFillTx/>
                          <a:latin typeface="+mn-lt"/>
                          <a:ea typeface="+mn-ea"/>
                          <a:cs typeface="+mn-cs"/>
                        </a:rPr>
                        <a:t>osters</a:t>
                      </a:r>
                      <a:r>
                        <a:rPr kumimoji="0" lang="en-NZ" sz="1200" b="0" i="0" u="none" strike="noStrike" kern="1200" cap="none" spc="0" normalizeH="0" baseline="0" noProof="0" dirty="0">
                          <a:ln>
                            <a:noFill/>
                          </a:ln>
                          <a:solidFill>
                            <a:prstClr val="black"/>
                          </a:solidFill>
                          <a:effectLst/>
                          <a:uLnTx/>
                          <a:uFillTx/>
                          <a:latin typeface="+mn-lt"/>
                          <a:ea typeface="+mn-ea"/>
                          <a:cs typeface="+mn-cs"/>
                        </a:rPr>
                        <a:t> and attract innovation</a:t>
                      </a:r>
                      <a:r>
                        <a:rPr kumimoji="0" lang="en-NZ" sz="1200" b="1" i="0" u="none" strike="noStrike" kern="1200" cap="none" spc="0" normalizeH="0" baseline="0" noProof="0" dirty="0">
                          <a:ln>
                            <a:noFill/>
                          </a:ln>
                          <a:solidFill>
                            <a:prstClr val="black"/>
                          </a:solidFill>
                          <a:effectLst/>
                          <a:uLnTx/>
                          <a:uFillTx/>
                          <a:latin typeface="+mn-lt"/>
                          <a:ea typeface="+mn-ea"/>
                          <a:cs typeface="+mn-cs"/>
                        </a:rPr>
                        <a:t> </a:t>
                      </a:r>
                      <a:r>
                        <a:rPr kumimoji="0" lang="en-NZ" sz="1200" b="0" i="0" u="none" strike="noStrike" kern="1200" cap="none" spc="0" normalizeH="0" baseline="0" noProof="0" dirty="0">
                          <a:ln>
                            <a:noFill/>
                          </a:ln>
                          <a:solidFill>
                            <a:prstClr val="black"/>
                          </a:solidFill>
                          <a:effectLst/>
                          <a:uLnTx/>
                          <a:uFillTx/>
                          <a:latin typeface="+mn-lt"/>
                          <a:ea typeface="+mn-ea"/>
                          <a:cs typeface="+mn-cs"/>
                        </a:rPr>
                        <a:t>and investment to deliver benefits. It is recognised as forward-looking with clear competitive advantages</a:t>
                      </a:r>
                      <a:endParaRPr lang="en-NZ" sz="2400" dirty="0"/>
                    </a:p>
                  </a:txBody>
                  <a:tcPr marL="78688" marR="78688" marT="39344" marB="39344"/>
                </a:tc>
                <a:extLst>
                  <a:ext uri="{0D108BD9-81ED-4DB2-BD59-A6C34878D82A}">
                    <a16:rowId xmlns:a16="http://schemas.microsoft.com/office/drawing/2014/main" val="312140699"/>
                  </a:ext>
                </a:extLst>
              </a:tr>
              <a:tr h="505043">
                <a:tc>
                  <a:txBody>
                    <a:bodyPr/>
                    <a:lstStyle/>
                    <a:p>
                      <a:r>
                        <a:rPr lang="en-NZ" sz="2400" dirty="0"/>
                        <a:t>Connected. </a:t>
                      </a:r>
                      <a:r>
                        <a:rPr kumimoji="0" lang="en-NZ" sz="1200" b="0" i="0" u="none" strike="noStrike" kern="1200" cap="none" spc="0" normalizeH="0" baseline="0" dirty="0">
                          <a:ln>
                            <a:noFill/>
                          </a:ln>
                          <a:solidFill>
                            <a:prstClr val="black"/>
                          </a:solidFill>
                          <a:effectLst/>
                          <a:uLnTx/>
                          <a:uFillTx/>
                          <a:latin typeface="+mn-lt"/>
                          <a:ea typeface="+mn-ea"/>
                          <a:cs typeface="+mn-cs"/>
                        </a:rPr>
                        <a:t>T</a:t>
                      </a:r>
                      <a:r>
                        <a:rPr kumimoji="0" lang="en-NZ" sz="1200" b="0" i="0" u="none" strike="noStrike" kern="1200" cap="none" spc="0" normalizeH="0" baseline="0" noProof="0" dirty="0">
                          <a:ln>
                            <a:noFill/>
                          </a:ln>
                          <a:solidFill>
                            <a:prstClr val="black"/>
                          </a:solidFill>
                          <a:effectLst/>
                          <a:uLnTx/>
                          <a:uFillTx/>
                          <a:latin typeface="+mn-lt"/>
                          <a:ea typeface="+mn-ea"/>
                          <a:cs typeface="+mn-cs"/>
                        </a:rPr>
                        <a:t>he system enables regional, national, and global connections for economic and social benefits</a:t>
                      </a:r>
                      <a:endParaRPr lang="en-NZ" sz="2400" dirty="0"/>
                    </a:p>
                  </a:txBody>
                  <a:tcPr marL="78688" marR="78688" marT="39344" marB="39344"/>
                </a:tc>
                <a:extLst>
                  <a:ext uri="{0D108BD9-81ED-4DB2-BD59-A6C34878D82A}">
                    <a16:rowId xmlns:a16="http://schemas.microsoft.com/office/drawing/2014/main" val="1182046676"/>
                  </a:ext>
                </a:extLst>
              </a:tr>
              <a:tr h="505043">
                <a:tc>
                  <a:txBody>
                    <a:bodyPr/>
                    <a:lstStyle/>
                    <a:p>
                      <a:r>
                        <a:rPr lang="en-NZ" sz="2400" dirty="0"/>
                        <a:t>Secure and resilient. </a:t>
                      </a:r>
                      <a:r>
                        <a:rPr kumimoji="0" lang="en-NZ" sz="1200" b="0" i="0" u="none" strike="noStrike" kern="1200" cap="none" spc="0" normalizeH="0" baseline="0" dirty="0">
                          <a:ln>
                            <a:noFill/>
                          </a:ln>
                          <a:solidFill>
                            <a:prstClr val="black"/>
                          </a:solidFill>
                          <a:effectLst/>
                          <a:uLnTx/>
                          <a:uFillTx/>
                          <a:latin typeface="+mn-lt"/>
                          <a:ea typeface="+mn-ea"/>
                          <a:cs typeface="+mn-cs"/>
                        </a:rPr>
                        <a:t>The </a:t>
                      </a:r>
                      <a:r>
                        <a:rPr kumimoji="0" lang="en-NZ" sz="1200" b="0" i="0" u="none" strike="noStrike" kern="1200" cap="none" spc="0" normalizeH="0" baseline="0" noProof="0" dirty="0">
                          <a:ln>
                            <a:noFill/>
                          </a:ln>
                          <a:solidFill>
                            <a:prstClr val="black"/>
                          </a:solidFill>
                          <a:effectLst/>
                          <a:uLnTx/>
                          <a:uFillTx/>
                          <a:latin typeface="+mn-lt"/>
                          <a:ea typeface="+mn-ea"/>
                          <a:cs typeface="+mn-cs"/>
                        </a:rPr>
                        <a:t>system is protected from threats and vulnerabilities. It is recognised as a critical part of New Zealand’s emergency response capability domestically and in the wider Pacific region</a:t>
                      </a:r>
                      <a:endParaRPr lang="en-NZ" sz="2400" dirty="0"/>
                    </a:p>
                  </a:txBody>
                  <a:tcPr marL="78688" marR="78688" marT="39344" marB="39344"/>
                </a:tc>
                <a:extLst>
                  <a:ext uri="{0D108BD9-81ED-4DB2-BD59-A6C34878D82A}">
                    <a16:rowId xmlns:a16="http://schemas.microsoft.com/office/drawing/2014/main" val="3166201610"/>
                  </a:ext>
                </a:extLst>
              </a:tr>
            </a:tbl>
          </a:graphicData>
        </a:graphic>
      </p:graphicFrame>
    </p:spTree>
    <p:extLst>
      <p:ext uri="{BB962C8B-B14F-4D97-AF65-F5344CB8AC3E}">
        <p14:creationId xmlns:p14="http://schemas.microsoft.com/office/powerpoint/2010/main" val="325342530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0FF8A4-81B1-474E-820E-05F233C51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19050" cap="sq" cmpd="sng">
            <a:solidFill>
              <a:schemeClr val="accent1">
                <a:shade val="5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2">
            <a:extLst>
              <a:ext uri="{FF2B5EF4-FFF2-40B4-BE49-F238E27FC236}">
                <a16:creationId xmlns:a16="http://schemas.microsoft.com/office/drawing/2014/main" id="{86488EFE-1F94-4B8A-81EE-AEE8D8F6E046}"/>
              </a:ext>
            </a:extLst>
          </p:cNvPr>
          <p:cNvGraphicFramePr>
            <a:graphicFrameLocks noGrp="1"/>
          </p:cNvGraphicFramePr>
          <p:nvPr>
            <p:extLst>
              <p:ext uri="{D42A27DB-BD31-4B8C-83A1-F6EECF244321}">
                <p14:modId xmlns:p14="http://schemas.microsoft.com/office/powerpoint/2010/main" val="3904161189"/>
              </p:ext>
            </p:extLst>
          </p:nvPr>
        </p:nvGraphicFramePr>
        <p:xfrm>
          <a:off x="477012" y="408542"/>
          <a:ext cx="11237976" cy="6048811"/>
        </p:xfrm>
        <a:graphic>
          <a:graphicData uri="http://schemas.openxmlformats.org/drawingml/2006/table">
            <a:tbl>
              <a:tblPr firstRow="1" bandRow="1">
                <a:noFill/>
                <a:tableStyleId>{5C22544A-7EE6-4342-B048-85BDC9FD1C3A}</a:tableStyleId>
              </a:tblPr>
              <a:tblGrid>
                <a:gridCol w="11237976">
                  <a:extLst>
                    <a:ext uri="{9D8B030D-6E8A-4147-A177-3AD203B41FA5}">
                      <a16:colId xmlns:a16="http://schemas.microsoft.com/office/drawing/2014/main" val="1522704354"/>
                    </a:ext>
                  </a:extLst>
                </a:gridCol>
              </a:tblGrid>
              <a:tr h="1147867">
                <a:tc>
                  <a:txBody>
                    <a:bodyPr/>
                    <a:lstStyle/>
                    <a:p>
                      <a:r>
                        <a:rPr lang="en-NZ" sz="4200" b="1" dirty="0">
                          <a:solidFill>
                            <a:schemeClr val="tx1">
                              <a:lumMod val="75000"/>
                              <a:lumOff val="25000"/>
                            </a:schemeClr>
                          </a:solidFill>
                        </a:rPr>
                        <a:t>Guiding principles</a:t>
                      </a:r>
                    </a:p>
                  </a:txBody>
                  <a:tcPr marL="425136" marR="318852" marT="212568" marB="212568">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2638931124"/>
                  </a:ext>
                </a:extLst>
              </a:tr>
              <a:tr h="970727">
                <a:tc>
                  <a:txBody>
                    <a:bodyPr/>
                    <a:lstStyle/>
                    <a:p>
                      <a:r>
                        <a:rPr lang="en-NZ" sz="3000" dirty="0">
                          <a:solidFill>
                            <a:schemeClr val="tx1">
                              <a:lumMod val="75000"/>
                              <a:lumOff val="25000"/>
                            </a:schemeClr>
                          </a:solidFill>
                        </a:rPr>
                        <a:t>Transparency. </a:t>
                      </a:r>
                      <a:r>
                        <a:rPr kumimoji="0" lang="en-NZ" sz="1800" b="0" i="0" u="none" strike="noStrike" kern="1200" cap="none" spc="0" normalizeH="0" baseline="0" noProof="0" dirty="0">
                          <a:ln>
                            <a:noFill/>
                          </a:ln>
                          <a:solidFill>
                            <a:srgbClr val="1C0B76"/>
                          </a:solidFill>
                          <a:effectLst/>
                          <a:uLnTx/>
                          <a:uFillTx/>
                          <a:latin typeface="Arial" panose="020B0604020202020204" pitchFamily="34" charset="0"/>
                          <a:ea typeface="Arial" panose="020B0604020202020204" pitchFamily="34" charset="0"/>
                          <a:cs typeface="Times New Roman" panose="02020603050405020304" pitchFamily="18" charset="0"/>
                        </a:rPr>
                        <a:t>Decision making processes are clear, justifiable, and includes mechanisms for consultation and scrutiny. </a:t>
                      </a:r>
                      <a:endParaRPr lang="en-NZ" sz="3000" dirty="0">
                        <a:solidFill>
                          <a:schemeClr val="tx1">
                            <a:lumMod val="75000"/>
                            <a:lumOff val="25000"/>
                          </a:schemeClr>
                        </a:solidFill>
                      </a:endParaRPr>
                    </a:p>
                  </a:txBody>
                  <a:tcPr marL="425136" marR="318852" marT="212568" marB="21256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531842417"/>
                  </a:ext>
                </a:extLst>
              </a:tr>
              <a:tr h="9707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3000" dirty="0">
                          <a:solidFill>
                            <a:schemeClr val="tx1">
                              <a:lumMod val="75000"/>
                              <a:lumOff val="25000"/>
                            </a:schemeClr>
                          </a:solidFill>
                        </a:rPr>
                        <a:t>Te </a:t>
                      </a:r>
                      <a:r>
                        <a:rPr lang="en-NZ" sz="3000" dirty="0" err="1">
                          <a:solidFill>
                            <a:schemeClr val="tx1">
                              <a:lumMod val="75000"/>
                              <a:lumOff val="25000"/>
                            </a:schemeClr>
                          </a:solidFill>
                        </a:rPr>
                        <a:t>Tiriti</a:t>
                      </a:r>
                      <a:r>
                        <a:rPr lang="en-NZ" sz="3000" dirty="0">
                          <a:solidFill>
                            <a:schemeClr val="tx1">
                              <a:lumMod val="75000"/>
                              <a:lumOff val="25000"/>
                            </a:schemeClr>
                          </a:solidFill>
                        </a:rPr>
                        <a:t> o Waitangi. </a:t>
                      </a:r>
                      <a:r>
                        <a:rPr kumimoji="0" lang="en-NZ" sz="1800" b="0" i="0" u="none" strike="noStrike" kern="1200" cap="none" spc="0" normalizeH="0" baseline="0" noProof="0" dirty="0">
                          <a:ln>
                            <a:noFill/>
                          </a:ln>
                          <a:solidFill>
                            <a:srgbClr val="1C0B76"/>
                          </a:solidFill>
                          <a:effectLst/>
                          <a:uLnTx/>
                          <a:uFillTx/>
                          <a:latin typeface="Arial" panose="020B0604020202020204" pitchFamily="34" charset="0"/>
                          <a:ea typeface="Arial" panose="020B0604020202020204" pitchFamily="34" charset="0"/>
                          <a:cs typeface="Times New Roman" panose="02020603050405020304" pitchFamily="18" charset="0"/>
                        </a:rPr>
                        <a:t>Te </a:t>
                      </a:r>
                      <a:r>
                        <a:rPr kumimoji="0" lang="en-NZ" sz="1800" b="0" i="0" u="none" strike="noStrike" kern="1200" cap="none" spc="0" normalizeH="0" baseline="0" noProof="0" dirty="0" err="1">
                          <a:ln>
                            <a:noFill/>
                          </a:ln>
                          <a:solidFill>
                            <a:srgbClr val="1C0B76"/>
                          </a:solidFill>
                          <a:effectLst/>
                          <a:uLnTx/>
                          <a:uFillTx/>
                          <a:latin typeface="Arial" panose="020B0604020202020204" pitchFamily="34" charset="0"/>
                          <a:ea typeface="Arial" panose="020B0604020202020204" pitchFamily="34" charset="0"/>
                          <a:cs typeface="Times New Roman" panose="02020603050405020304" pitchFamily="18" charset="0"/>
                        </a:rPr>
                        <a:t>Tiriti</a:t>
                      </a:r>
                      <a:r>
                        <a:rPr kumimoji="0" lang="en-NZ" sz="1800" b="0" i="0" u="none" strike="noStrike" kern="1200" cap="none" spc="0" normalizeH="0" baseline="0" noProof="0" dirty="0">
                          <a:ln>
                            <a:noFill/>
                          </a:ln>
                          <a:solidFill>
                            <a:srgbClr val="1C0B76"/>
                          </a:solidFill>
                          <a:effectLst/>
                          <a:uLnTx/>
                          <a:uFillTx/>
                          <a:latin typeface="Arial" panose="020B0604020202020204" pitchFamily="34" charset="0"/>
                          <a:ea typeface="Arial" panose="020B0604020202020204" pitchFamily="34" charset="0"/>
                          <a:cs typeface="Times New Roman" panose="02020603050405020304" pitchFamily="18" charset="0"/>
                        </a:rPr>
                        <a:t> o Waitangi principles inform decisions around the air navigation system. System level decisions reflect te </a:t>
                      </a:r>
                      <a:r>
                        <a:rPr kumimoji="0" lang="en-NZ" sz="1800" b="0" i="0" u="none" strike="noStrike" kern="1200" cap="none" spc="0" normalizeH="0" baseline="0" noProof="0" dirty="0" err="1">
                          <a:ln>
                            <a:noFill/>
                          </a:ln>
                          <a:solidFill>
                            <a:srgbClr val="1C0B76"/>
                          </a:solidFill>
                          <a:effectLst/>
                          <a:uLnTx/>
                          <a:uFillTx/>
                          <a:latin typeface="Arial" panose="020B0604020202020204" pitchFamily="34" charset="0"/>
                          <a:ea typeface="Arial" panose="020B0604020202020204" pitchFamily="34" charset="0"/>
                          <a:cs typeface="Times New Roman" panose="02020603050405020304" pitchFamily="18" charset="0"/>
                        </a:rPr>
                        <a:t>ao</a:t>
                      </a:r>
                      <a:r>
                        <a:rPr kumimoji="0" lang="en-NZ" sz="1800" b="0" i="0" u="none" strike="noStrike" kern="1200" cap="none" spc="0" normalizeH="0" baseline="0" noProof="0" dirty="0">
                          <a:ln>
                            <a:noFill/>
                          </a:ln>
                          <a:solidFill>
                            <a:srgbClr val="1C0B76"/>
                          </a:solidFill>
                          <a:effectLst/>
                          <a:uLnTx/>
                          <a:uFillTx/>
                          <a:latin typeface="Arial" panose="020B0604020202020204" pitchFamily="34" charset="0"/>
                          <a:ea typeface="Arial" panose="020B0604020202020204" pitchFamily="34" charset="0"/>
                          <a:cs typeface="Times New Roman" panose="02020603050405020304" pitchFamily="18" charset="0"/>
                        </a:rPr>
                        <a:t> Māori values and perspectives, including </a:t>
                      </a:r>
                      <a:r>
                        <a:rPr kumimoji="0" lang="en-NZ" sz="1800" b="0" i="0" u="none" strike="noStrike" kern="1200" cap="none" spc="0" normalizeH="0" baseline="0" noProof="0" dirty="0" err="1">
                          <a:ln>
                            <a:noFill/>
                          </a:ln>
                          <a:solidFill>
                            <a:srgbClr val="1C0B76"/>
                          </a:solidFill>
                          <a:effectLst/>
                          <a:uLnTx/>
                          <a:uFillTx/>
                          <a:latin typeface="Arial" panose="020B0604020202020204" pitchFamily="34" charset="0"/>
                          <a:ea typeface="Arial" panose="020B0604020202020204" pitchFamily="34" charset="0"/>
                          <a:cs typeface="Times New Roman" panose="02020603050405020304" pitchFamily="18" charset="0"/>
                        </a:rPr>
                        <a:t>kaitiakitanga</a:t>
                      </a:r>
                      <a:endParaRPr lang="en-NZ" sz="3000" dirty="0">
                        <a:solidFill>
                          <a:schemeClr val="tx1">
                            <a:lumMod val="75000"/>
                            <a:lumOff val="25000"/>
                          </a:schemeClr>
                        </a:solidFill>
                      </a:endParaRPr>
                    </a:p>
                  </a:txBody>
                  <a:tcPr marL="425136" marR="318852" marT="212568" marB="21256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4292645053"/>
                  </a:ext>
                </a:extLst>
              </a:tr>
              <a:tr h="970727">
                <a:tc>
                  <a:txBody>
                    <a:bodyPr/>
                    <a:lstStyle/>
                    <a:p>
                      <a:r>
                        <a:rPr lang="en-NZ" sz="3000" dirty="0">
                          <a:solidFill>
                            <a:schemeClr val="tx1">
                              <a:lumMod val="75000"/>
                              <a:lumOff val="25000"/>
                            </a:schemeClr>
                          </a:solidFill>
                        </a:rPr>
                        <a:t>Systems thinking. </a:t>
                      </a:r>
                      <a:r>
                        <a:rPr kumimoji="0" lang="en-NZ" sz="1800" b="0" i="0" u="none" strike="noStrike" kern="1200" cap="none" spc="0" normalizeH="0" baseline="0" noProof="0" dirty="0">
                          <a:ln>
                            <a:noFill/>
                          </a:ln>
                          <a:solidFill>
                            <a:srgbClr val="1C0B76"/>
                          </a:solidFill>
                          <a:effectLst/>
                          <a:uLnTx/>
                          <a:uFillTx/>
                          <a:latin typeface="Arial" panose="020B0604020202020204" pitchFamily="34" charset="0"/>
                          <a:ea typeface="+mn-ea"/>
                          <a:cs typeface="Times New Roman" panose="02020603050405020304" pitchFamily="18" charset="0"/>
                        </a:rPr>
                        <a:t>D</a:t>
                      </a:r>
                      <a:r>
                        <a:rPr kumimoji="0" lang="en-NZ" sz="1800" b="0" i="0" u="none" strike="noStrike" kern="1200" cap="none" spc="0" normalizeH="0" baseline="0" noProof="0" dirty="0">
                          <a:ln>
                            <a:noFill/>
                          </a:ln>
                          <a:solidFill>
                            <a:srgbClr val="1C0B76"/>
                          </a:solidFill>
                          <a:effectLst/>
                          <a:uLnTx/>
                          <a:uFillTx/>
                          <a:latin typeface="Arial" panose="020B0604020202020204" pitchFamily="34" charset="0"/>
                          <a:ea typeface="Arial" panose="020B0604020202020204" pitchFamily="34" charset="0"/>
                          <a:cs typeface="Times New Roman" panose="02020603050405020304" pitchFamily="18" charset="0"/>
                        </a:rPr>
                        <a:t>ecisions use a whole-of-system view of all relevant interests and impacts, including public good outcomes and national interests. Where decisions involve trade-offs, leaders consider impacts on and obligations of all relevant stakeholders </a:t>
                      </a:r>
                      <a:endParaRPr lang="en-NZ" sz="3000" dirty="0">
                        <a:solidFill>
                          <a:schemeClr val="tx1">
                            <a:lumMod val="75000"/>
                            <a:lumOff val="25000"/>
                          </a:schemeClr>
                        </a:solidFill>
                      </a:endParaRPr>
                    </a:p>
                  </a:txBody>
                  <a:tcPr marL="425136" marR="318852" marT="212568" marB="21256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415455502"/>
                  </a:ext>
                </a:extLst>
              </a:tr>
              <a:tr h="970727">
                <a:tc>
                  <a:txBody>
                    <a:bodyPr/>
                    <a:lstStyle/>
                    <a:p>
                      <a:r>
                        <a:rPr lang="en-NZ" sz="3000" dirty="0">
                          <a:solidFill>
                            <a:schemeClr val="tx1">
                              <a:lumMod val="75000"/>
                              <a:lumOff val="25000"/>
                            </a:schemeClr>
                          </a:solidFill>
                        </a:rPr>
                        <a:t>Interoperability and harmonisation. </a:t>
                      </a:r>
                      <a:r>
                        <a:rPr kumimoji="0" lang="en-NZ" sz="1800" b="0" i="0" u="none" strike="noStrike" kern="1200" cap="none" spc="0" normalizeH="0" baseline="0" noProof="0" dirty="0">
                          <a:ln>
                            <a:noFill/>
                          </a:ln>
                          <a:solidFill>
                            <a:srgbClr val="1C0B76"/>
                          </a:solidFill>
                          <a:effectLst/>
                          <a:uLnTx/>
                          <a:uFillTx/>
                          <a:latin typeface="Arial" panose="020B0604020202020204" pitchFamily="34" charset="0"/>
                          <a:ea typeface="Arial" panose="020B0604020202020204" pitchFamily="34" charset="0"/>
                          <a:cs typeface="Times New Roman" panose="02020603050405020304" pitchFamily="18" charset="0"/>
                        </a:rPr>
                        <a:t>The system design will reflect international standards and practice, and supports the global rules-based system </a:t>
                      </a:r>
                      <a:endParaRPr lang="en-NZ" sz="3000" dirty="0">
                        <a:solidFill>
                          <a:schemeClr val="tx1">
                            <a:lumMod val="75000"/>
                            <a:lumOff val="25000"/>
                          </a:schemeClr>
                        </a:solidFill>
                      </a:endParaRPr>
                    </a:p>
                  </a:txBody>
                  <a:tcPr marL="425136" marR="318852" marT="212568" marB="21256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727654151"/>
                  </a:ext>
                </a:extLst>
              </a:tr>
            </a:tbl>
          </a:graphicData>
        </a:graphic>
      </p:graphicFrame>
    </p:spTree>
    <p:extLst>
      <p:ext uri="{BB962C8B-B14F-4D97-AF65-F5344CB8AC3E}">
        <p14:creationId xmlns:p14="http://schemas.microsoft.com/office/powerpoint/2010/main" val="34892349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2392-A49E-4A26-90BF-CCAB12AB1F91}"/>
              </a:ext>
            </a:extLst>
          </p:cNvPr>
          <p:cNvSpPr>
            <a:spLocks noGrp="1"/>
          </p:cNvSpPr>
          <p:nvPr>
            <p:ph type="title"/>
          </p:nvPr>
        </p:nvSpPr>
        <p:spPr>
          <a:xfrm>
            <a:off x="961999" y="414403"/>
            <a:ext cx="10805160" cy="707886"/>
          </a:xfrm>
        </p:spPr>
        <p:txBody>
          <a:bodyPr/>
          <a:lstStyle/>
          <a:p>
            <a:r>
              <a:rPr lang="en-NZ" dirty="0"/>
              <a:t>Your thoughts…</a:t>
            </a:r>
          </a:p>
        </p:txBody>
      </p:sp>
      <p:sp>
        <p:nvSpPr>
          <p:cNvPr id="3" name="Content Placeholder 2">
            <a:extLst>
              <a:ext uri="{FF2B5EF4-FFF2-40B4-BE49-F238E27FC236}">
                <a16:creationId xmlns:a16="http://schemas.microsoft.com/office/drawing/2014/main" id="{1C4F0A9E-DBC4-404E-BFAC-CC8638C9F4A4}"/>
              </a:ext>
            </a:extLst>
          </p:cNvPr>
          <p:cNvSpPr>
            <a:spLocks noGrp="1"/>
          </p:cNvSpPr>
          <p:nvPr>
            <p:ph sz="quarter" idx="13"/>
          </p:nvPr>
        </p:nvSpPr>
        <p:spPr>
          <a:xfrm>
            <a:off x="961999" y="1847850"/>
            <a:ext cx="10288693" cy="3660648"/>
          </a:xfrm>
        </p:spPr>
        <p:txBody>
          <a:bodyPr/>
          <a:lstStyle/>
          <a:p>
            <a:r>
              <a:rPr lang="en-NZ" sz="2800" dirty="0"/>
              <a:t>Which of these do you think are most important? Most urgent? </a:t>
            </a:r>
          </a:p>
          <a:p>
            <a:pPr marL="0" indent="0">
              <a:buNone/>
            </a:pPr>
            <a:endParaRPr lang="en-NZ" sz="2800" dirty="0"/>
          </a:p>
          <a:p>
            <a:r>
              <a:rPr lang="en-NZ" sz="2800" dirty="0"/>
              <a:t>Most interesting? </a:t>
            </a:r>
          </a:p>
          <a:p>
            <a:endParaRPr lang="en-NZ" sz="2800" dirty="0"/>
          </a:p>
          <a:p>
            <a:r>
              <a:rPr lang="en-NZ" sz="2800" dirty="0"/>
              <a:t>Best bang for buck? </a:t>
            </a:r>
          </a:p>
          <a:p>
            <a:endParaRPr lang="en-NZ" sz="2800" dirty="0"/>
          </a:p>
          <a:p>
            <a:r>
              <a:rPr lang="en-NZ" sz="2800" dirty="0"/>
              <a:t>What’s missing? </a:t>
            </a:r>
          </a:p>
          <a:p>
            <a:endParaRPr lang="en-NZ" dirty="0"/>
          </a:p>
        </p:txBody>
      </p:sp>
      <p:pic>
        <p:nvPicPr>
          <p:cNvPr id="5" name="Picture 4" descr="Logo, icon&#10;&#10;Description automatically generated">
            <a:extLst>
              <a:ext uri="{FF2B5EF4-FFF2-40B4-BE49-F238E27FC236}">
                <a16:creationId xmlns:a16="http://schemas.microsoft.com/office/drawing/2014/main" id="{3A2A27DB-1817-4E1D-9111-8E98FF91AA7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96000" y="2447390"/>
            <a:ext cx="2621145" cy="3577578"/>
          </a:xfrm>
          <a:prstGeom prst="rect">
            <a:avLst/>
          </a:prstGeom>
        </p:spPr>
      </p:pic>
      <p:sp>
        <p:nvSpPr>
          <p:cNvPr id="6" name="TextBox 5">
            <a:extLst>
              <a:ext uri="{FF2B5EF4-FFF2-40B4-BE49-F238E27FC236}">
                <a16:creationId xmlns:a16="http://schemas.microsoft.com/office/drawing/2014/main" id="{CB7478CB-F8CF-49E0-85B3-1D4EA74A50E4}"/>
              </a:ext>
            </a:extLst>
          </p:cNvPr>
          <p:cNvSpPr txBox="1"/>
          <p:nvPr/>
        </p:nvSpPr>
        <p:spPr>
          <a:xfrm>
            <a:off x="6914742" y="5923372"/>
            <a:ext cx="2486062" cy="338554"/>
          </a:xfrm>
          <a:prstGeom prst="rect">
            <a:avLst/>
          </a:prstGeom>
          <a:noFill/>
        </p:spPr>
        <p:txBody>
          <a:bodyPr wrap="square" rtlCol="0">
            <a:spAutoFit/>
          </a:bodyPr>
          <a:lstStyle/>
          <a:p>
            <a:r>
              <a:rPr lang="en-NZ" sz="800" dirty="0">
                <a:hlinkClick r:id="rId4" tooltip="https://freepngimg.com/png/85229-text-photography-question-interrogation-communication-stock"/>
              </a:rPr>
              <a:t>This Photo</a:t>
            </a:r>
            <a:r>
              <a:rPr lang="en-NZ" sz="800" dirty="0"/>
              <a:t> by Unknown Author is licensed under </a:t>
            </a:r>
            <a:r>
              <a:rPr lang="en-NZ" sz="800" dirty="0">
                <a:hlinkClick r:id="rId5" tooltip="https://creativecommons.org/licenses/by-nc/3.0/"/>
              </a:rPr>
              <a:t>CC BY-NC</a:t>
            </a:r>
            <a:endParaRPr lang="en-NZ" sz="800" dirty="0"/>
          </a:p>
        </p:txBody>
      </p:sp>
    </p:spTree>
    <p:extLst>
      <p:ext uri="{BB962C8B-B14F-4D97-AF65-F5344CB8AC3E}">
        <p14:creationId xmlns:p14="http://schemas.microsoft.com/office/powerpoint/2010/main" val="2147074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48000"/>
            <a:lum/>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E91A7-DC37-47C2-9F54-7D803E48886D}"/>
              </a:ext>
            </a:extLst>
          </p:cNvPr>
          <p:cNvSpPr>
            <a:spLocks noGrp="1"/>
          </p:cNvSpPr>
          <p:nvPr>
            <p:ph type="title"/>
          </p:nvPr>
        </p:nvSpPr>
        <p:spPr/>
        <p:txBody>
          <a:bodyPr>
            <a:noAutofit/>
          </a:bodyPr>
          <a:lstStyle/>
          <a:p>
            <a:pPr>
              <a:lnSpc>
                <a:spcPct val="100000"/>
              </a:lnSpc>
            </a:pPr>
            <a:r>
              <a:rPr lang="en-NZ" sz="4000" b="0" dirty="0"/>
              <a:t>Phase 1 direction – focus areas </a:t>
            </a:r>
          </a:p>
        </p:txBody>
      </p:sp>
      <p:sp>
        <p:nvSpPr>
          <p:cNvPr id="7" name="Text Placeholder 6">
            <a:extLst>
              <a:ext uri="{FF2B5EF4-FFF2-40B4-BE49-F238E27FC236}">
                <a16:creationId xmlns:a16="http://schemas.microsoft.com/office/drawing/2014/main" id="{49B3FD94-0145-401F-9138-174C4506CE37}"/>
              </a:ext>
            </a:extLst>
          </p:cNvPr>
          <p:cNvSpPr>
            <a:spLocks noGrp="1"/>
          </p:cNvSpPr>
          <p:nvPr>
            <p:ph type="body" sz="quarter" idx="13"/>
          </p:nvPr>
        </p:nvSpPr>
        <p:spPr>
          <a:xfrm>
            <a:off x="887690" y="1800225"/>
            <a:ext cx="10416619" cy="5057775"/>
          </a:xfrm>
        </p:spPr>
        <p:txBody>
          <a:bodyPr/>
          <a:lstStyle/>
          <a:p>
            <a:r>
              <a:rPr lang="en-NZ" sz="2800" b="1" dirty="0">
                <a:solidFill>
                  <a:schemeClr val="accent5">
                    <a:lumMod val="75000"/>
                  </a:schemeClr>
                </a:solidFill>
              </a:rPr>
              <a:t>High level signposts: where we want to go</a:t>
            </a:r>
          </a:p>
          <a:p>
            <a:endParaRPr lang="en-NZ" sz="2800" b="1" dirty="0">
              <a:solidFill>
                <a:schemeClr val="accent5">
                  <a:lumMod val="75000"/>
                </a:schemeClr>
              </a:solidFill>
            </a:endParaRPr>
          </a:p>
          <a:p>
            <a:r>
              <a:rPr lang="en-NZ" sz="2800" b="1" dirty="0">
                <a:solidFill>
                  <a:schemeClr val="accent5">
                    <a:lumMod val="75000"/>
                  </a:schemeClr>
                </a:solidFill>
              </a:rPr>
              <a:t>How we might get there is focus for Phase 2</a:t>
            </a:r>
          </a:p>
          <a:p>
            <a:endParaRPr lang="en-NZ" sz="2800" b="1" dirty="0">
              <a:solidFill>
                <a:schemeClr val="accent5">
                  <a:lumMod val="75000"/>
                </a:schemeClr>
              </a:solidFill>
            </a:endParaRPr>
          </a:p>
          <a:p>
            <a:r>
              <a:rPr lang="en-NZ" sz="2800" b="1" dirty="0">
                <a:solidFill>
                  <a:schemeClr val="accent5">
                    <a:lumMod val="75000"/>
                  </a:schemeClr>
                </a:solidFill>
              </a:rPr>
              <a:t>Remember: high level, first principles</a:t>
            </a:r>
          </a:p>
          <a:p>
            <a:endParaRPr lang="en-NZ" sz="2800" b="1" dirty="0">
              <a:solidFill>
                <a:schemeClr val="accent5">
                  <a:lumMod val="75000"/>
                </a:schemeClr>
              </a:solidFill>
            </a:endParaRPr>
          </a:p>
          <a:p>
            <a:r>
              <a:rPr lang="en-NZ" sz="2800" b="1" dirty="0">
                <a:solidFill>
                  <a:schemeClr val="accent5">
                    <a:lumMod val="75000"/>
                  </a:schemeClr>
                </a:solidFill>
              </a:rPr>
              <a:t>Focused on the settings and enabling a future-fit system </a:t>
            </a:r>
          </a:p>
          <a:p>
            <a:endParaRPr lang="en-NZ" dirty="0"/>
          </a:p>
          <a:p>
            <a:endParaRPr lang="en-NZ" dirty="0"/>
          </a:p>
          <a:p>
            <a:pPr marL="0" indent="0">
              <a:buNone/>
            </a:pPr>
            <a:endParaRPr lang="en-NZ" dirty="0"/>
          </a:p>
          <a:p>
            <a:endParaRPr lang="en-NZ" dirty="0"/>
          </a:p>
          <a:p>
            <a:endParaRPr lang="en-NZ" dirty="0"/>
          </a:p>
          <a:p>
            <a:endParaRPr lang="en-NZ" dirty="0"/>
          </a:p>
        </p:txBody>
      </p:sp>
    </p:spTree>
    <p:extLst>
      <p:ext uri="{BB962C8B-B14F-4D97-AF65-F5344CB8AC3E}">
        <p14:creationId xmlns:p14="http://schemas.microsoft.com/office/powerpoint/2010/main" val="815407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9000"/>
            <a:lum/>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8033A-F81B-45A0-8756-B02E361C6FB5}"/>
              </a:ext>
            </a:extLst>
          </p:cNvPr>
          <p:cNvSpPr>
            <a:spLocks noGrp="1"/>
          </p:cNvSpPr>
          <p:nvPr>
            <p:ph type="title"/>
          </p:nvPr>
        </p:nvSpPr>
        <p:spPr>
          <a:xfrm>
            <a:off x="1054925" y="460128"/>
            <a:ext cx="10287000" cy="460375"/>
          </a:xfrm>
        </p:spPr>
        <p:txBody>
          <a:bodyPr>
            <a:noAutofit/>
          </a:bodyPr>
          <a:lstStyle/>
          <a:p>
            <a:pPr>
              <a:lnSpc>
                <a:spcPct val="100000"/>
              </a:lnSpc>
            </a:pPr>
            <a:r>
              <a:rPr lang="en-NZ" sz="4000" b="0" dirty="0"/>
              <a:t>Policy and regulatory SETTINGS </a:t>
            </a:r>
          </a:p>
        </p:txBody>
      </p:sp>
      <p:sp>
        <p:nvSpPr>
          <p:cNvPr id="3" name="Text Placeholder 2">
            <a:extLst>
              <a:ext uri="{FF2B5EF4-FFF2-40B4-BE49-F238E27FC236}">
                <a16:creationId xmlns:a16="http://schemas.microsoft.com/office/drawing/2014/main" id="{5044AF15-EC67-4235-A4CE-5EDA35E11109}"/>
              </a:ext>
            </a:extLst>
          </p:cNvPr>
          <p:cNvSpPr>
            <a:spLocks noGrp="1"/>
          </p:cNvSpPr>
          <p:nvPr>
            <p:ph type="body" sz="quarter" idx="13"/>
          </p:nvPr>
        </p:nvSpPr>
        <p:spPr>
          <a:xfrm>
            <a:off x="678493" y="1615857"/>
            <a:ext cx="10000268" cy="4440025"/>
          </a:xfrm>
        </p:spPr>
        <p:txBody>
          <a:bodyPr>
            <a:normAutofit/>
          </a:bodyPr>
          <a:lstStyle/>
          <a:p>
            <a:pPr>
              <a:buFontTx/>
              <a:buChar char="-"/>
            </a:pPr>
            <a:r>
              <a:rPr lang="en-NZ" sz="2400" b="1" dirty="0">
                <a:solidFill>
                  <a:schemeClr val="accent1">
                    <a:lumMod val="75000"/>
                  </a:schemeClr>
                </a:solidFill>
              </a:rPr>
              <a:t>System leadership and stewardship for strategy and policy</a:t>
            </a:r>
          </a:p>
          <a:p>
            <a:pPr>
              <a:buFontTx/>
              <a:buChar char="-"/>
            </a:pPr>
            <a:endParaRPr lang="en-NZ" sz="2400" b="1" dirty="0">
              <a:solidFill>
                <a:schemeClr val="accent1">
                  <a:lumMod val="75000"/>
                </a:schemeClr>
              </a:solidFill>
            </a:endParaRPr>
          </a:p>
          <a:p>
            <a:pPr>
              <a:buFontTx/>
              <a:buChar char="-"/>
            </a:pPr>
            <a:r>
              <a:rPr lang="en-NZ" sz="2400" b="1" dirty="0">
                <a:solidFill>
                  <a:schemeClr val="accent1">
                    <a:lumMod val="75000"/>
                  </a:schemeClr>
                </a:solidFill>
              </a:rPr>
              <a:t>National interest</a:t>
            </a:r>
          </a:p>
          <a:p>
            <a:pPr>
              <a:buFontTx/>
              <a:buChar char="-"/>
            </a:pPr>
            <a:endParaRPr lang="en-NZ" sz="2400" b="1" dirty="0">
              <a:solidFill>
                <a:schemeClr val="accent1">
                  <a:lumMod val="75000"/>
                </a:schemeClr>
              </a:solidFill>
            </a:endParaRPr>
          </a:p>
          <a:p>
            <a:pPr>
              <a:buFontTx/>
              <a:buChar char="-"/>
            </a:pPr>
            <a:r>
              <a:rPr lang="en-NZ" sz="2400" b="1" dirty="0">
                <a:solidFill>
                  <a:schemeClr val="accent1">
                    <a:lumMod val="75000"/>
                  </a:schemeClr>
                </a:solidFill>
              </a:rPr>
              <a:t>Policy and regulation that supports a safe, agile and responsive environment </a:t>
            </a:r>
          </a:p>
          <a:p>
            <a:pPr>
              <a:buFontTx/>
              <a:buChar char="-"/>
            </a:pPr>
            <a:endParaRPr lang="en-NZ" sz="2400" b="1" dirty="0">
              <a:solidFill>
                <a:schemeClr val="accent1">
                  <a:lumMod val="75000"/>
                </a:schemeClr>
              </a:solidFill>
            </a:endParaRPr>
          </a:p>
          <a:p>
            <a:pPr marL="0" indent="0">
              <a:buNone/>
            </a:pPr>
            <a:r>
              <a:rPr lang="en-NZ" sz="2400" b="1" dirty="0">
                <a:solidFill>
                  <a:schemeClr val="accent1">
                    <a:lumMod val="75000"/>
                  </a:schemeClr>
                </a:solidFill>
              </a:rPr>
              <a:t>- Interface across policy and regulatory frameworks: security,        resilience, climate change…</a:t>
            </a:r>
          </a:p>
        </p:txBody>
      </p:sp>
    </p:spTree>
    <p:extLst>
      <p:ext uri="{BB962C8B-B14F-4D97-AF65-F5344CB8AC3E}">
        <p14:creationId xmlns:p14="http://schemas.microsoft.com/office/powerpoint/2010/main" val="1607112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7000"/>
            <a:lum/>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A424-7D9B-4B63-A061-2BDD3283C82C}"/>
              </a:ext>
            </a:extLst>
          </p:cNvPr>
          <p:cNvSpPr>
            <a:spLocks noGrp="1"/>
          </p:cNvSpPr>
          <p:nvPr>
            <p:ph type="title"/>
          </p:nvPr>
        </p:nvSpPr>
        <p:spPr/>
        <p:txBody>
          <a:bodyPr>
            <a:noAutofit/>
          </a:bodyPr>
          <a:lstStyle/>
          <a:p>
            <a:pPr>
              <a:lnSpc>
                <a:spcPct val="100000"/>
              </a:lnSpc>
            </a:pPr>
            <a:r>
              <a:rPr lang="en-NZ" sz="4000" b="0" dirty="0"/>
              <a:t>Institutional settings </a:t>
            </a:r>
          </a:p>
        </p:txBody>
      </p:sp>
      <p:sp>
        <p:nvSpPr>
          <p:cNvPr id="3" name="Text Placeholder 2">
            <a:extLst>
              <a:ext uri="{FF2B5EF4-FFF2-40B4-BE49-F238E27FC236}">
                <a16:creationId xmlns:a16="http://schemas.microsoft.com/office/drawing/2014/main" id="{B07805F9-20F2-41F7-BAB3-B09812B6BCF6}"/>
              </a:ext>
            </a:extLst>
          </p:cNvPr>
          <p:cNvSpPr>
            <a:spLocks noGrp="1"/>
          </p:cNvSpPr>
          <p:nvPr>
            <p:ph type="body" sz="quarter" idx="13"/>
          </p:nvPr>
        </p:nvSpPr>
        <p:spPr>
          <a:xfrm>
            <a:off x="1066800" y="1828800"/>
            <a:ext cx="10632510" cy="3987800"/>
          </a:xfrm>
        </p:spPr>
        <p:txBody>
          <a:bodyPr>
            <a:normAutofit/>
          </a:bodyPr>
          <a:lstStyle/>
          <a:p>
            <a:r>
              <a:rPr lang="en-NZ" sz="2400" b="1" dirty="0">
                <a:solidFill>
                  <a:schemeClr val="accent1">
                    <a:lumMod val="75000"/>
                  </a:schemeClr>
                </a:solidFill>
              </a:rPr>
              <a:t>Focus first on fitness of and opportunities in the existing framework </a:t>
            </a:r>
          </a:p>
          <a:p>
            <a:pPr marL="0" indent="0">
              <a:buNone/>
            </a:pPr>
            <a:endParaRPr lang="en-NZ" sz="2400" b="1" dirty="0">
              <a:solidFill>
                <a:schemeClr val="accent1">
                  <a:lumMod val="75000"/>
                </a:schemeClr>
              </a:solidFill>
            </a:endParaRPr>
          </a:p>
          <a:p>
            <a:pPr marL="255588" lvl="1" indent="0">
              <a:buNone/>
            </a:pPr>
            <a:r>
              <a:rPr lang="en-NZ" sz="2400" b="1" dirty="0">
                <a:solidFill>
                  <a:schemeClr val="accent1">
                    <a:lumMod val="75000"/>
                  </a:schemeClr>
                </a:solidFill>
              </a:rPr>
              <a:t>e.g., oversight and monitoring arrangements and accountabilities </a:t>
            </a:r>
          </a:p>
          <a:p>
            <a:pPr marL="0" indent="0">
              <a:buNone/>
            </a:pPr>
            <a:endParaRPr lang="en-NZ" sz="2400" b="1" dirty="0">
              <a:solidFill>
                <a:schemeClr val="accent1">
                  <a:lumMod val="75000"/>
                </a:schemeClr>
              </a:solidFill>
            </a:endParaRPr>
          </a:p>
          <a:p>
            <a:r>
              <a:rPr lang="en-NZ" sz="2400" b="1" dirty="0">
                <a:solidFill>
                  <a:schemeClr val="accent1">
                    <a:lumMod val="75000"/>
                  </a:schemeClr>
                </a:solidFill>
              </a:rPr>
              <a:t>Mechanisms to build a shared ‘why’ for all parties in the system </a:t>
            </a:r>
          </a:p>
          <a:p>
            <a:pPr marL="0" indent="0">
              <a:buNone/>
            </a:pPr>
            <a:endParaRPr lang="en-NZ" sz="2400" b="1" dirty="0">
              <a:solidFill>
                <a:schemeClr val="accent1">
                  <a:lumMod val="75000"/>
                </a:schemeClr>
              </a:solidFill>
            </a:endParaRPr>
          </a:p>
          <a:p>
            <a:r>
              <a:rPr lang="en-NZ" sz="2400" b="1" dirty="0">
                <a:solidFill>
                  <a:schemeClr val="accent1">
                    <a:lumMod val="75000"/>
                  </a:schemeClr>
                </a:solidFill>
              </a:rPr>
              <a:t>Capacity and capability at an agency and system level</a:t>
            </a:r>
          </a:p>
          <a:p>
            <a:endParaRPr lang="en-NZ" sz="2400" b="1" dirty="0">
              <a:solidFill>
                <a:schemeClr val="accent1">
                  <a:lumMod val="75000"/>
                </a:schemeClr>
              </a:solidFill>
            </a:endParaRPr>
          </a:p>
          <a:p>
            <a:r>
              <a:rPr lang="en-NZ" sz="2400" b="1" dirty="0">
                <a:solidFill>
                  <a:schemeClr val="accent1">
                    <a:lumMod val="75000"/>
                  </a:schemeClr>
                </a:solidFill>
              </a:rPr>
              <a:t>Examine how institutional cultures and values influence the system </a:t>
            </a:r>
          </a:p>
          <a:p>
            <a:endParaRPr lang="en-NZ" dirty="0"/>
          </a:p>
          <a:p>
            <a:pPr marL="0" indent="0">
              <a:buNone/>
            </a:pPr>
            <a:endParaRPr lang="en-NZ" i="1" dirty="0"/>
          </a:p>
          <a:p>
            <a:endParaRPr lang="en-NZ" i="1" dirty="0"/>
          </a:p>
          <a:p>
            <a:endParaRPr lang="en-NZ" i="1" dirty="0"/>
          </a:p>
          <a:p>
            <a:pPr marL="0" indent="0">
              <a:buNone/>
            </a:pPr>
            <a:endParaRPr lang="en-NZ" dirty="0"/>
          </a:p>
        </p:txBody>
      </p:sp>
    </p:spTree>
    <p:extLst>
      <p:ext uri="{BB962C8B-B14F-4D97-AF65-F5344CB8AC3E}">
        <p14:creationId xmlns:p14="http://schemas.microsoft.com/office/powerpoint/2010/main" val="138722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w Angle View Of Clouds In Sky">
            <a:extLst>
              <a:ext uri="{FF2B5EF4-FFF2-40B4-BE49-F238E27FC236}">
                <a16:creationId xmlns:a16="http://schemas.microsoft.com/office/drawing/2014/main" id="{CB77A966-A3DC-4842-48F5-0531EE5840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5334001" y="112976"/>
            <a:ext cx="6858000" cy="6745024"/>
          </a:xfrm>
          <a:prstGeom prst="rect">
            <a:avLst/>
          </a:prstGeom>
          <a:noFill/>
        </p:spPr>
      </p:pic>
      <p:sp>
        <p:nvSpPr>
          <p:cNvPr id="10" name="Text Placeholder 2">
            <a:extLst>
              <a:ext uri="{FF2B5EF4-FFF2-40B4-BE49-F238E27FC236}">
                <a16:creationId xmlns:a16="http://schemas.microsoft.com/office/drawing/2014/main" id="{9A9B0244-BF23-8490-3ABA-897755E64E9B}"/>
              </a:ext>
            </a:extLst>
          </p:cNvPr>
          <p:cNvSpPr>
            <a:spLocks noGrp="1"/>
          </p:cNvSpPr>
          <p:nvPr>
            <p:ph type="body" sz="quarter" idx="19"/>
          </p:nvPr>
        </p:nvSpPr>
        <p:spPr>
          <a:xfrm rot="5400000">
            <a:off x="5238089" y="208890"/>
            <a:ext cx="6745024" cy="6553200"/>
          </a:xfrm>
        </p:spPr>
        <p:txBody>
          <a:bodyPr/>
          <a:lstStyle/>
          <a:p>
            <a:endParaRPr lang="en-US" dirty="0"/>
          </a:p>
        </p:txBody>
      </p:sp>
      <p:sp>
        <p:nvSpPr>
          <p:cNvPr id="2" name="Title 1">
            <a:extLst>
              <a:ext uri="{FF2B5EF4-FFF2-40B4-BE49-F238E27FC236}">
                <a16:creationId xmlns:a16="http://schemas.microsoft.com/office/drawing/2014/main" id="{9D7AA8F4-B7A9-9C84-0693-0BD601EB6D2B}"/>
              </a:ext>
            </a:extLst>
          </p:cNvPr>
          <p:cNvSpPr>
            <a:spLocks noGrp="1"/>
          </p:cNvSpPr>
          <p:nvPr>
            <p:ph type="title"/>
          </p:nvPr>
        </p:nvSpPr>
        <p:spPr>
          <a:xfrm>
            <a:off x="498398" y="530352"/>
            <a:ext cx="10805160" cy="707886"/>
          </a:xfrm>
        </p:spPr>
        <p:txBody>
          <a:bodyPr anchor="t">
            <a:normAutofit/>
          </a:bodyPr>
          <a:lstStyle/>
          <a:p>
            <a:r>
              <a:rPr lang="en-NZ" sz="3600" dirty="0" err="1"/>
              <a:t>karakia</a:t>
            </a:r>
            <a:r>
              <a:rPr lang="en-NZ" sz="3600" dirty="0"/>
              <a:t> </a:t>
            </a:r>
          </a:p>
        </p:txBody>
      </p:sp>
      <p:sp>
        <p:nvSpPr>
          <p:cNvPr id="3" name="Text Placeholder 2">
            <a:extLst>
              <a:ext uri="{FF2B5EF4-FFF2-40B4-BE49-F238E27FC236}">
                <a16:creationId xmlns:a16="http://schemas.microsoft.com/office/drawing/2014/main" id="{2FD3AD76-1FCA-1E23-7493-BD7B342DD1EC}"/>
              </a:ext>
            </a:extLst>
          </p:cNvPr>
          <p:cNvSpPr>
            <a:spLocks noGrp="1"/>
          </p:cNvSpPr>
          <p:nvPr>
            <p:ph sz="quarter" idx="13"/>
          </p:nvPr>
        </p:nvSpPr>
        <p:spPr>
          <a:xfrm>
            <a:off x="548640" y="2667000"/>
            <a:ext cx="10370893" cy="3660648"/>
          </a:xfrm>
        </p:spPr>
        <p:txBody>
          <a:bodyPr anchor="t">
            <a:normAutofit/>
          </a:bodyPr>
          <a:lstStyle/>
          <a:p>
            <a:pPr marL="0" indent="0">
              <a:buNone/>
            </a:pPr>
            <a:r>
              <a:rPr lang="en-NZ" sz="3200" dirty="0" err="1"/>
              <a:t>Tuia</a:t>
            </a:r>
            <a:r>
              <a:rPr lang="en-NZ" sz="3200" dirty="0"/>
              <a:t> </a:t>
            </a:r>
            <a:r>
              <a:rPr lang="en-NZ" sz="3200" dirty="0" err="1"/>
              <a:t>i</a:t>
            </a:r>
            <a:r>
              <a:rPr lang="en-NZ" sz="3200" dirty="0"/>
              <a:t> </a:t>
            </a:r>
            <a:r>
              <a:rPr lang="en-NZ" sz="3200" dirty="0" err="1"/>
              <a:t>runga</a:t>
            </a:r>
            <a:r>
              <a:rPr lang="en-NZ" sz="3200" dirty="0"/>
              <a:t>, </a:t>
            </a:r>
            <a:r>
              <a:rPr lang="en-NZ" sz="3200" dirty="0" err="1"/>
              <a:t>tuia</a:t>
            </a:r>
            <a:r>
              <a:rPr lang="en-NZ" sz="3200" dirty="0"/>
              <a:t> </a:t>
            </a:r>
            <a:r>
              <a:rPr lang="en-NZ" sz="3200" dirty="0" err="1"/>
              <a:t>i</a:t>
            </a:r>
            <a:r>
              <a:rPr lang="en-NZ" sz="3200" dirty="0"/>
              <a:t> </a:t>
            </a:r>
            <a:r>
              <a:rPr lang="en-NZ" sz="3200" dirty="0" err="1"/>
              <a:t>raro</a:t>
            </a:r>
            <a:r>
              <a:rPr lang="en-NZ" sz="3200" dirty="0"/>
              <a:t>, </a:t>
            </a:r>
            <a:r>
              <a:rPr lang="en-NZ" sz="3200" dirty="0" err="1"/>
              <a:t>tuia</a:t>
            </a:r>
            <a:r>
              <a:rPr lang="en-NZ" sz="3200" dirty="0"/>
              <a:t> </a:t>
            </a:r>
            <a:r>
              <a:rPr lang="en-NZ" sz="3200" dirty="0" err="1"/>
              <a:t>i</a:t>
            </a:r>
            <a:r>
              <a:rPr lang="en-NZ" sz="3200" dirty="0"/>
              <a:t> roto, </a:t>
            </a:r>
            <a:r>
              <a:rPr lang="en-NZ" sz="3200" dirty="0" err="1"/>
              <a:t>tuia</a:t>
            </a:r>
            <a:r>
              <a:rPr lang="en-NZ" sz="3200" dirty="0"/>
              <a:t> </a:t>
            </a:r>
            <a:r>
              <a:rPr lang="en-NZ" sz="3200" dirty="0" err="1"/>
              <a:t>i</a:t>
            </a:r>
            <a:r>
              <a:rPr lang="en-NZ" sz="3200" dirty="0"/>
              <a:t> </a:t>
            </a:r>
            <a:r>
              <a:rPr lang="en-NZ" sz="3200" dirty="0" err="1"/>
              <a:t>waho</a:t>
            </a:r>
            <a:r>
              <a:rPr lang="en-NZ" sz="3200" dirty="0"/>
              <a:t>, </a:t>
            </a:r>
            <a:r>
              <a:rPr lang="en-NZ" sz="3200" dirty="0" err="1"/>
              <a:t>tuia</a:t>
            </a:r>
            <a:r>
              <a:rPr lang="en-NZ" sz="3200" dirty="0"/>
              <a:t> ki </a:t>
            </a:r>
            <a:r>
              <a:rPr lang="en-NZ" sz="3200" dirty="0" err="1"/>
              <a:t>te</a:t>
            </a:r>
            <a:r>
              <a:rPr lang="en-NZ" sz="3200" dirty="0"/>
              <a:t> </a:t>
            </a:r>
            <a:r>
              <a:rPr lang="en-NZ" sz="3200" dirty="0" err="1"/>
              <a:t>ao</a:t>
            </a:r>
            <a:r>
              <a:rPr lang="en-NZ" sz="3200" dirty="0"/>
              <a:t> </a:t>
            </a:r>
            <a:r>
              <a:rPr lang="en-NZ" sz="3200" dirty="0" err="1"/>
              <a:t>mārama</a:t>
            </a:r>
            <a:r>
              <a:rPr lang="en-NZ" sz="3200" dirty="0"/>
              <a:t>, </a:t>
            </a:r>
            <a:r>
              <a:rPr lang="en-NZ" sz="3200" dirty="0" err="1"/>
              <a:t>tihei</a:t>
            </a:r>
            <a:r>
              <a:rPr lang="en-NZ" sz="3200" dirty="0"/>
              <a:t> </a:t>
            </a:r>
            <a:r>
              <a:rPr lang="en-NZ" sz="3200" dirty="0" err="1"/>
              <a:t>mauriora</a:t>
            </a:r>
            <a:r>
              <a:rPr lang="en-NZ" sz="3200" dirty="0"/>
              <a:t>.</a:t>
            </a:r>
          </a:p>
          <a:p>
            <a:endParaRPr lang="en-NZ" sz="2400" dirty="0"/>
          </a:p>
          <a:p>
            <a:pPr marL="0" indent="0">
              <a:buNone/>
            </a:pPr>
            <a:r>
              <a:rPr lang="en-NZ" sz="2400" i="1" dirty="0"/>
              <a:t>By sewing together the essence from above to the earth below may we all be bound together inside and out, may we bring understanding in all that we are and all that we do through togetherness, and the breath of life</a:t>
            </a:r>
            <a:r>
              <a:rPr lang="en-NZ" sz="2400" dirty="0"/>
              <a:t>.</a:t>
            </a:r>
          </a:p>
          <a:p>
            <a:endParaRPr lang="en-NZ" dirty="0"/>
          </a:p>
        </p:txBody>
      </p:sp>
    </p:spTree>
    <p:extLst>
      <p:ext uri="{BB962C8B-B14F-4D97-AF65-F5344CB8AC3E}">
        <p14:creationId xmlns:p14="http://schemas.microsoft.com/office/powerpoint/2010/main" val="962591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7000"/>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8437D-C5B5-410F-99D9-7313BF074610}"/>
              </a:ext>
            </a:extLst>
          </p:cNvPr>
          <p:cNvSpPr>
            <a:spLocks noGrp="1"/>
          </p:cNvSpPr>
          <p:nvPr>
            <p:ph type="title"/>
          </p:nvPr>
        </p:nvSpPr>
        <p:spPr/>
        <p:txBody>
          <a:bodyPr>
            <a:noAutofit/>
          </a:bodyPr>
          <a:lstStyle/>
          <a:p>
            <a:pPr>
              <a:lnSpc>
                <a:spcPct val="100000"/>
              </a:lnSpc>
            </a:pPr>
            <a:r>
              <a:rPr lang="en-NZ" sz="4000" b="0" dirty="0"/>
              <a:t>Funding settings </a:t>
            </a:r>
          </a:p>
        </p:txBody>
      </p:sp>
      <p:sp>
        <p:nvSpPr>
          <p:cNvPr id="3" name="Text Placeholder 2">
            <a:extLst>
              <a:ext uri="{FF2B5EF4-FFF2-40B4-BE49-F238E27FC236}">
                <a16:creationId xmlns:a16="http://schemas.microsoft.com/office/drawing/2014/main" id="{8174F571-DAC3-4177-8DD2-061C0E895440}"/>
              </a:ext>
            </a:extLst>
          </p:cNvPr>
          <p:cNvSpPr>
            <a:spLocks noGrp="1"/>
          </p:cNvSpPr>
          <p:nvPr>
            <p:ph type="body" sz="quarter" idx="13"/>
          </p:nvPr>
        </p:nvSpPr>
        <p:spPr>
          <a:xfrm>
            <a:off x="1066799" y="1828800"/>
            <a:ext cx="9820275" cy="3987800"/>
          </a:xfrm>
        </p:spPr>
        <p:txBody>
          <a:bodyPr/>
          <a:lstStyle/>
          <a:p>
            <a:r>
              <a:rPr lang="en-NZ" sz="2400" b="1" dirty="0">
                <a:solidFill>
                  <a:schemeClr val="accent1">
                    <a:lumMod val="75000"/>
                  </a:schemeClr>
                </a:solidFill>
              </a:rPr>
              <a:t>User pays, plus… addressing vulnerabilities in the current settings</a:t>
            </a:r>
          </a:p>
          <a:p>
            <a:endParaRPr lang="en-NZ" sz="2400" b="1" dirty="0">
              <a:solidFill>
                <a:schemeClr val="accent1">
                  <a:lumMod val="75000"/>
                </a:schemeClr>
              </a:solidFill>
            </a:endParaRPr>
          </a:p>
          <a:p>
            <a:r>
              <a:rPr lang="en-NZ" sz="2400" b="1" dirty="0">
                <a:solidFill>
                  <a:schemeClr val="accent1">
                    <a:lumMod val="75000"/>
                  </a:schemeClr>
                </a:solidFill>
              </a:rPr>
              <a:t>International models of funding for R&amp;D, innovation</a:t>
            </a:r>
          </a:p>
          <a:p>
            <a:endParaRPr lang="en-NZ" sz="2400" b="1" dirty="0">
              <a:solidFill>
                <a:schemeClr val="accent1">
                  <a:lumMod val="75000"/>
                </a:schemeClr>
              </a:solidFill>
            </a:endParaRPr>
          </a:p>
          <a:p>
            <a:r>
              <a:rPr lang="en-NZ" sz="2400" b="1" dirty="0">
                <a:solidFill>
                  <a:schemeClr val="accent1">
                    <a:lumMod val="75000"/>
                  </a:schemeClr>
                </a:solidFill>
              </a:rPr>
              <a:t>Funding for nationally critical infrastructure and services</a:t>
            </a:r>
          </a:p>
          <a:p>
            <a:endParaRPr lang="en-NZ" sz="2400" b="1" dirty="0">
              <a:solidFill>
                <a:schemeClr val="accent1">
                  <a:lumMod val="75000"/>
                </a:schemeClr>
              </a:solidFill>
            </a:endParaRPr>
          </a:p>
          <a:p>
            <a:r>
              <a:rPr lang="en-NZ" sz="2400" b="1" dirty="0">
                <a:solidFill>
                  <a:schemeClr val="accent1">
                    <a:lumMod val="75000"/>
                  </a:schemeClr>
                </a:solidFill>
              </a:rPr>
              <a:t>Impact of current settings on long term investment</a:t>
            </a:r>
          </a:p>
          <a:p>
            <a:endParaRPr lang="en-NZ" dirty="0"/>
          </a:p>
          <a:p>
            <a:endParaRPr lang="en-NZ" dirty="0"/>
          </a:p>
          <a:p>
            <a:endParaRPr lang="en-NZ" dirty="0"/>
          </a:p>
          <a:p>
            <a:endParaRPr lang="en-NZ" dirty="0"/>
          </a:p>
        </p:txBody>
      </p:sp>
    </p:spTree>
    <p:extLst>
      <p:ext uri="{BB962C8B-B14F-4D97-AF65-F5344CB8AC3E}">
        <p14:creationId xmlns:p14="http://schemas.microsoft.com/office/powerpoint/2010/main" val="3754785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extLst>
              <a:ext uri="{837473B0-CC2E-450A-ABE3-18F120FF3D39}">
                <a1611:picAttrSrcUrl xmlns:a1611="http://schemas.microsoft.com/office/drawing/2016/11/main" r:id="rId4"/>
              </a:ext>
            </a:extLst>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AE4C2-D3DB-4EF6-BD35-B595603C6AF7}"/>
              </a:ext>
            </a:extLst>
          </p:cNvPr>
          <p:cNvSpPr>
            <a:spLocks noGrp="1"/>
          </p:cNvSpPr>
          <p:nvPr>
            <p:ph type="title"/>
          </p:nvPr>
        </p:nvSpPr>
        <p:spPr>
          <a:xfrm>
            <a:off x="693420" y="381000"/>
            <a:ext cx="10805160" cy="707886"/>
          </a:xfrm>
        </p:spPr>
        <p:txBody>
          <a:bodyPr/>
          <a:lstStyle/>
          <a:p>
            <a:r>
              <a:rPr lang="en-NZ" dirty="0"/>
              <a:t>Review update</a:t>
            </a:r>
          </a:p>
        </p:txBody>
      </p:sp>
      <p:sp>
        <p:nvSpPr>
          <p:cNvPr id="3" name="Text Placeholder 2">
            <a:extLst>
              <a:ext uri="{FF2B5EF4-FFF2-40B4-BE49-F238E27FC236}">
                <a16:creationId xmlns:a16="http://schemas.microsoft.com/office/drawing/2014/main" id="{76384837-1A84-405C-A799-957E8B2452CC}"/>
              </a:ext>
            </a:extLst>
          </p:cNvPr>
          <p:cNvSpPr>
            <a:spLocks noGrp="1"/>
          </p:cNvSpPr>
          <p:nvPr>
            <p:ph type="body" sz="quarter" idx="16"/>
          </p:nvPr>
        </p:nvSpPr>
        <p:spPr/>
        <p:txBody>
          <a:bodyPr/>
          <a:lstStyle/>
          <a:p>
            <a:pPr marL="0" indent="0">
              <a:buNone/>
            </a:pPr>
            <a:r>
              <a:rPr lang="en-NZ" dirty="0"/>
              <a:t> </a:t>
            </a:r>
          </a:p>
        </p:txBody>
      </p:sp>
      <p:sp>
        <p:nvSpPr>
          <p:cNvPr id="14" name="Content Placeholder 13">
            <a:extLst>
              <a:ext uri="{FF2B5EF4-FFF2-40B4-BE49-F238E27FC236}">
                <a16:creationId xmlns:a16="http://schemas.microsoft.com/office/drawing/2014/main" id="{7BD5F1A9-935A-4DE6-9F7D-E9C2A9223BB9}"/>
              </a:ext>
            </a:extLst>
          </p:cNvPr>
          <p:cNvSpPr>
            <a:spLocks noGrp="1"/>
          </p:cNvSpPr>
          <p:nvPr>
            <p:ph sz="quarter" idx="13"/>
          </p:nvPr>
        </p:nvSpPr>
        <p:spPr>
          <a:xfrm>
            <a:off x="548639" y="1888766"/>
            <a:ext cx="10909935" cy="4588234"/>
          </a:xfrm>
        </p:spPr>
        <p:txBody>
          <a:bodyPr/>
          <a:lstStyle/>
          <a:p>
            <a:r>
              <a:rPr lang="en-NZ" sz="2400" dirty="0"/>
              <a:t>Sector group meeting and workshops: hearing from you </a:t>
            </a:r>
          </a:p>
          <a:p>
            <a:endParaRPr lang="en-NZ" sz="2400" dirty="0"/>
          </a:p>
          <a:p>
            <a:r>
              <a:rPr lang="en-NZ" sz="2400" dirty="0"/>
              <a:t>Panel meetings involving stakeholders and expert commentators </a:t>
            </a:r>
          </a:p>
          <a:p>
            <a:endParaRPr lang="en-NZ" sz="2400" dirty="0"/>
          </a:p>
          <a:p>
            <a:r>
              <a:rPr lang="en-NZ" sz="2400" dirty="0"/>
              <a:t>Commissioned research and advice: funding settings; Māori and iwi engagement</a:t>
            </a:r>
          </a:p>
          <a:p>
            <a:endParaRPr lang="en-NZ" sz="2400" dirty="0"/>
          </a:p>
          <a:p>
            <a:r>
              <a:rPr lang="en-NZ" sz="2400" dirty="0"/>
              <a:t>Meeting with the Associate Minister</a:t>
            </a:r>
          </a:p>
          <a:p>
            <a:endParaRPr lang="en-NZ" sz="2400" dirty="0"/>
          </a:p>
          <a:p>
            <a:r>
              <a:rPr lang="en-NZ" sz="2400" dirty="0"/>
              <a:t>Looking ahead: delivery of Phase 1, planning ahead for Phase 2. </a:t>
            </a:r>
          </a:p>
          <a:p>
            <a:pPr marL="0" indent="0">
              <a:buNone/>
            </a:pPr>
            <a:endParaRPr lang="en-NZ" dirty="0"/>
          </a:p>
        </p:txBody>
      </p:sp>
    </p:spTree>
    <p:extLst>
      <p:ext uri="{BB962C8B-B14F-4D97-AF65-F5344CB8AC3E}">
        <p14:creationId xmlns:p14="http://schemas.microsoft.com/office/powerpoint/2010/main" val="2269043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3000"/>
            <a:lum/>
            <a:extLst>
              <a:ext uri="{837473B0-CC2E-450A-ABE3-18F120FF3D39}">
                <a1611:picAttrSrcUrl xmlns:a1611="http://schemas.microsoft.com/office/drawing/2016/11/main" r:id="rId4"/>
              </a:ext>
            </a:extLst>
          </a:blip>
          <a:srcRect/>
          <a:stretch>
            <a:fillRect t="-32000" b="-3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F43CE-FD35-4A47-BB6C-24197834090C}"/>
              </a:ext>
            </a:extLst>
          </p:cNvPr>
          <p:cNvSpPr>
            <a:spLocks noGrp="1"/>
          </p:cNvSpPr>
          <p:nvPr>
            <p:ph type="title"/>
          </p:nvPr>
        </p:nvSpPr>
        <p:spPr/>
        <p:txBody>
          <a:bodyPr>
            <a:normAutofit fontScale="90000"/>
          </a:bodyPr>
          <a:lstStyle/>
          <a:p>
            <a:r>
              <a:rPr lang="en-NZ" sz="4000" b="0" dirty="0">
                <a:solidFill>
                  <a:srgbClr val="EED8F3"/>
                </a:solidFill>
              </a:rPr>
              <a:t>ANSR</a:t>
            </a:r>
            <a:r>
              <a:rPr lang="en-NZ" dirty="0">
                <a:solidFill>
                  <a:srgbClr val="EED8F3"/>
                </a:solidFill>
              </a:rPr>
              <a:t> </a:t>
            </a:r>
            <a:r>
              <a:rPr lang="en-NZ" sz="4000" b="0" dirty="0">
                <a:solidFill>
                  <a:srgbClr val="EED8F3"/>
                </a:solidFill>
              </a:rPr>
              <a:t>Māori reference group </a:t>
            </a:r>
          </a:p>
        </p:txBody>
      </p:sp>
      <p:sp>
        <p:nvSpPr>
          <p:cNvPr id="3" name="Text Placeholder 2">
            <a:extLst>
              <a:ext uri="{FF2B5EF4-FFF2-40B4-BE49-F238E27FC236}">
                <a16:creationId xmlns:a16="http://schemas.microsoft.com/office/drawing/2014/main" id="{19D2FA3A-DD5D-4C23-9A94-BC7BA1D3DC38}"/>
              </a:ext>
            </a:extLst>
          </p:cNvPr>
          <p:cNvSpPr>
            <a:spLocks noGrp="1"/>
          </p:cNvSpPr>
          <p:nvPr>
            <p:ph type="body" sz="quarter" idx="13"/>
          </p:nvPr>
        </p:nvSpPr>
        <p:spPr>
          <a:xfrm>
            <a:off x="952500" y="1665514"/>
            <a:ext cx="10287000" cy="3987800"/>
          </a:xfrm>
        </p:spPr>
        <p:txBody>
          <a:bodyPr/>
          <a:lstStyle/>
          <a:p>
            <a:pPr marL="0" indent="0">
              <a:buNone/>
            </a:pPr>
            <a:r>
              <a:rPr lang="en-NZ" sz="2400" dirty="0">
                <a:solidFill>
                  <a:srgbClr val="EED8F3"/>
                </a:solidFill>
              </a:rPr>
              <a:t>Membership: </a:t>
            </a:r>
            <a:r>
              <a:rPr lang="en-NZ" sz="2400" dirty="0" err="1">
                <a:solidFill>
                  <a:srgbClr val="EED8F3"/>
                </a:solidFill>
              </a:rPr>
              <a:t>mātauranga</a:t>
            </a:r>
            <a:r>
              <a:rPr lang="en-NZ" sz="2400" dirty="0">
                <a:solidFill>
                  <a:srgbClr val="EED8F3"/>
                </a:solidFill>
              </a:rPr>
              <a:t> Māori, Te </a:t>
            </a:r>
            <a:r>
              <a:rPr lang="en-NZ" sz="2400" dirty="0" err="1">
                <a:solidFill>
                  <a:srgbClr val="EED8F3"/>
                </a:solidFill>
              </a:rPr>
              <a:t>Tiriti</a:t>
            </a:r>
            <a:r>
              <a:rPr lang="en-NZ" sz="2400" dirty="0">
                <a:solidFill>
                  <a:srgbClr val="EED8F3"/>
                </a:solidFill>
              </a:rPr>
              <a:t> o Waitangi, flight crew, air traffic control, public policy, Crown Māori engagement</a:t>
            </a:r>
          </a:p>
          <a:p>
            <a:endParaRPr lang="en-NZ" sz="2400" dirty="0">
              <a:solidFill>
                <a:srgbClr val="EED8F3"/>
              </a:solidFill>
            </a:endParaRPr>
          </a:p>
          <a:p>
            <a:pPr marL="0" indent="0">
              <a:buNone/>
            </a:pPr>
            <a:r>
              <a:rPr lang="en-NZ" sz="2400" dirty="0">
                <a:solidFill>
                  <a:srgbClr val="EED8F3"/>
                </a:solidFill>
              </a:rPr>
              <a:t>Scope: independent advice and support to include </a:t>
            </a:r>
          </a:p>
          <a:p>
            <a:pPr lvl="1"/>
            <a:r>
              <a:rPr lang="en-NZ" sz="2400" dirty="0">
                <a:solidFill>
                  <a:srgbClr val="EED8F3"/>
                </a:solidFill>
              </a:rPr>
              <a:t>te </a:t>
            </a:r>
            <a:r>
              <a:rPr lang="en-NZ" sz="2400" dirty="0" err="1">
                <a:solidFill>
                  <a:srgbClr val="EED8F3"/>
                </a:solidFill>
              </a:rPr>
              <a:t>ao</a:t>
            </a:r>
            <a:r>
              <a:rPr lang="en-NZ" sz="2400" dirty="0">
                <a:solidFill>
                  <a:srgbClr val="EED8F3"/>
                </a:solidFill>
              </a:rPr>
              <a:t> Māori perspectives</a:t>
            </a:r>
          </a:p>
          <a:p>
            <a:pPr lvl="1"/>
            <a:r>
              <a:rPr lang="en-NZ" sz="2400" dirty="0">
                <a:solidFill>
                  <a:srgbClr val="EED8F3"/>
                </a:solidFill>
              </a:rPr>
              <a:t>Principles of te </a:t>
            </a:r>
            <a:r>
              <a:rPr lang="en-NZ" sz="2400" dirty="0" err="1">
                <a:solidFill>
                  <a:srgbClr val="EED8F3"/>
                </a:solidFill>
              </a:rPr>
              <a:t>Tiriti</a:t>
            </a:r>
            <a:r>
              <a:rPr lang="en-NZ" sz="2400" dirty="0">
                <a:solidFill>
                  <a:srgbClr val="EED8F3"/>
                </a:solidFill>
              </a:rPr>
              <a:t> o Waitangi</a:t>
            </a:r>
          </a:p>
          <a:p>
            <a:pPr lvl="1"/>
            <a:r>
              <a:rPr lang="en-NZ" sz="2400" dirty="0">
                <a:solidFill>
                  <a:srgbClr val="EED8F3"/>
                </a:solidFill>
              </a:rPr>
              <a:t>Advice on engagement and collaboration with Māori</a:t>
            </a:r>
          </a:p>
          <a:p>
            <a:pPr marL="255588" lvl="1" indent="0">
              <a:buNone/>
            </a:pPr>
            <a:endParaRPr lang="en-NZ" sz="2400" dirty="0">
              <a:solidFill>
                <a:srgbClr val="EED8F3"/>
              </a:solidFill>
            </a:endParaRPr>
          </a:p>
          <a:p>
            <a:pPr marL="255588" lvl="1" indent="0">
              <a:buNone/>
            </a:pPr>
            <a:r>
              <a:rPr lang="en-NZ" sz="2400" dirty="0">
                <a:solidFill>
                  <a:srgbClr val="EED8F3"/>
                </a:solidFill>
              </a:rPr>
              <a:t>Potential for engagement with sector reference group in future. </a:t>
            </a:r>
          </a:p>
          <a:p>
            <a:endParaRPr lang="en-NZ" dirty="0"/>
          </a:p>
          <a:p>
            <a:endParaRPr lang="en-NZ" dirty="0"/>
          </a:p>
        </p:txBody>
      </p:sp>
    </p:spTree>
    <p:extLst>
      <p:ext uri="{BB962C8B-B14F-4D97-AF65-F5344CB8AC3E}">
        <p14:creationId xmlns:p14="http://schemas.microsoft.com/office/powerpoint/2010/main" val="3371477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AF6706C-CF07-43A1-BCC4-CBA5D33820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1F94DC1C-47D1-41D7-8B1B-9A036D614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11383CE-CE86-4E1C-B289-798EB9E6E0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1" y="0"/>
            <a:ext cx="5896768" cy="6856214"/>
          </a:xfrm>
          <a:prstGeom prst="rect">
            <a:avLst/>
          </a:prstGeom>
        </p:spPr>
      </p:pic>
      <p:sp>
        <p:nvSpPr>
          <p:cNvPr id="2" name="Title 1">
            <a:extLst>
              <a:ext uri="{FF2B5EF4-FFF2-40B4-BE49-F238E27FC236}">
                <a16:creationId xmlns:a16="http://schemas.microsoft.com/office/drawing/2014/main" id="{E517913B-D094-4EBF-9AFF-ED42B21428FD}"/>
              </a:ext>
            </a:extLst>
          </p:cNvPr>
          <p:cNvSpPr>
            <a:spLocks noGrp="1"/>
          </p:cNvSpPr>
          <p:nvPr>
            <p:ph type="title"/>
          </p:nvPr>
        </p:nvSpPr>
        <p:spPr>
          <a:xfrm>
            <a:off x="486876" y="2032000"/>
            <a:ext cx="4513792" cy="2819398"/>
          </a:xfrm>
        </p:spPr>
        <p:txBody>
          <a:bodyPr vert="horz" lIns="91440" tIns="45720" rIns="91440" bIns="45720" rtlCol="0" anchor="b">
            <a:normAutofit/>
          </a:bodyPr>
          <a:lstStyle/>
          <a:p>
            <a:pPr algn="r">
              <a:lnSpc>
                <a:spcPct val="90000"/>
              </a:lnSpc>
            </a:pPr>
            <a:r>
              <a:rPr lang="en-US" sz="3700" dirty="0">
                <a:solidFill>
                  <a:srgbClr val="FFFFFF"/>
                </a:solidFill>
              </a:rPr>
              <a:t>You already know that change requires tenacity….</a:t>
            </a:r>
          </a:p>
        </p:txBody>
      </p:sp>
      <p:sp useBgFill="1">
        <p:nvSpPr>
          <p:cNvPr id="19" name="Freeform 5">
            <a:extLst>
              <a:ext uri="{FF2B5EF4-FFF2-40B4-BE49-F238E27FC236}">
                <a16:creationId xmlns:a16="http://schemas.microsoft.com/office/drawing/2014/main" id="{AC12A592-C02D-46EF-8E1F-9335DB8D7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1" name="Freeform 14">
            <a:extLst>
              <a:ext uri="{FF2B5EF4-FFF2-40B4-BE49-F238E27FC236}">
                <a16:creationId xmlns:a16="http://schemas.microsoft.com/office/drawing/2014/main" id="{24005816-5BCA-4665-8A58-5580F8E9C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F07F359-8CA3-4854-91E7-EE600402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4" name="Straight Connector 23">
              <a:extLst>
                <a:ext uri="{FF2B5EF4-FFF2-40B4-BE49-F238E27FC236}">
                  <a16:creationId xmlns:a16="http://schemas.microsoft.com/office/drawing/2014/main" id="{8A7FCE86-4904-4337-8D0A-3ABA73F609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32C234-504D-411A-A62B-C1CFD8CE74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1593A9-FD94-454C-9225-478E907061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A3524A1-6DED-4D15-ADE5-F797DBCEC7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A8491CF-856E-4A54-84A5-45C558D41A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D63A388-BF18-4ABD-96E0-5946B1ABB1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29">
              <a:extLst>
                <a:ext uri="{FF2B5EF4-FFF2-40B4-BE49-F238E27FC236}">
                  <a16:creationId xmlns:a16="http://schemas.microsoft.com/office/drawing/2014/main" id="{9CF6D779-BD20-4058-AC29-AF4E2510C2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189C0F2-FCB0-4636-9B05-F9FCBB2020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74CB59A-0AC3-4235-A93D-73EE124669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B6E97A3-E95A-4D79-A8F8-1945EA2634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4ABF86-0905-4DE8-8F0B-D10D3D6F9C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FAAFEF7-DFA1-48C7-9E4E-FF7B1453C7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D828735-DFD9-4894-8461-77A2FB0C92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A6C2585-E93E-489D-8819-FCEE3CFF11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57C1F25-FC5C-4082-B4F6-888F8E467E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5DF4BDB-CA1D-4DA1-8D26-6BAEE0A21A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315D2A0-DDA4-4A25-9CC7-7F90CCF0C4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5312B72-7E7D-4B0B-960E-7D7C9540EB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48B42BB-3C0E-4546-957B-AB593E308C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37809D5-5F69-4BC6-A661-44B2A8A682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269CB4C-8BB5-4F63-8961-7EB8FE56D4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5E7B60C-3F52-49EA-99F5-BE42AF88DD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C5E885C-0F0D-4E11-8B78-4CE951E269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BFA6E20-F564-4CA4-9150-FDD50B02CD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3C02C6B-B913-486F-ACAE-432DE1F770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6B5EE64-D401-45A4-82D4-85D4BF5C8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F622D05-678C-405E-A74F-8D92A9C644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8E01EF1-6517-49CC-9891-1BD6D0F49D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C93E79A-63A6-4782-9D2C-BC50CD3B94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6C4B4DB-9B57-4C69-96EB-3E1910CEF4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BBDCDA7-4ECB-42B1-8524-3D30023D6B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7483057-DCDA-4BC6-8E99-7EAD94E878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5C35A56-0BFD-443F-8C2B-CA73A3BFE9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14A0AE5-3A88-4D5D-845C-5E906888C8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4D7BF13-EDB8-4740-A3C5-87E2E7C676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6DAB64F-4B49-434F-BFB6-0BEB41AFB6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3B5AD9A-BDA6-42CE-A1C0-C072103072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FD67DCC-475F-4BED-A634-FCDD63176B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D276E23-C86D-408D-821A-1E9A44CAEA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879A029-D911-41C4-B218-E41871762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9C7C9F5-65FB-4EF9-9AAD-F7E1FC14B8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115B885-5742-431C-BA48-96FC1F6D22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ACE37A6-0062-4B86-B4E6-18088040CD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8679B4-56BA-43AB-A0A2-E2DA3E2053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0DE24D2-627B-4C47-A858-A572BCDBACF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612A33E-5DE0-4E4D-9469-0BD0B3E0E7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1673515-5E42-490F-85A0-45658D81C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B048C17-3768-4DAF-A7AE-B2E7174970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AA4E6AA-9D65-4EED-91CB-87A5762ED0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B48B9EB-BBF2-48D7-A1D7-720D94506B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1492B79-7338-4309-8667-BB29A7BC7B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52FD87-EC9C-4EB5-9ACC-A152F78FC8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F2CEA1F-EFA8-4353-B5F8-CCE27955A1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3E2723F-2530-4636-9A19-8F11B15662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A9EE901-51C9-4292-BB45-5EDB8568A0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55407C2-7321-48CD-811F-92C71F701C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5298A8A-2787-4153-BDA2-E939BFD514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45057B3-3FAB-42ED-AF52-F00BB07FA5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A3F09E9-F476-4352-90E3-6A15C74268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28F7C5C-CECC-45A8-8A1F-D679534D4C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FFDFE9C-2017-4831-9F1B-6A03B58B10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BC942F-09CF-4A51-85A5-E23E2D71C8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456B520-137F-484D-A1B1-7DA5C3F823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ECA29F0-381E-4770-97BF-54C4E52201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43CCF9F-8F11-4676-82F3-DEE8A48C8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FA620FD-6A45-4754-BF42-A9FA44966D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C4D38F3-F3A2-42F4-8B57-DE978EC4AD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C26D30E-A91E-4A5B-A419-0B9D79D57C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DAB3EBC-722A-462E-AAAE-506E50038E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BAABC17-832F-48CF-B0D7-0F7DE54607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1FCA513-75D7-414B-BE8F-D780746A1A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2EDEC73-B6F5-473F-934A-CEF57604A8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B987884-C452-4492-A9F8-2770D3373B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9D978AF2-B7BB-4E05-81F1-1A5DBD1CB4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7AD4D45-C3AB-458E-B826-0FACBD0DF3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6E15555-6738-463C-B7DF-86429F2F96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E487172-B4C3-4D13-A562-EF0BA3DD96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8E66297-1295-432A-AA84-7BB2341C19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D287E44E-D131-4418-8034-7BC51723F0EC}"/>
              </a:ext>
            </a:extLst>
          </p:cNvPr>
          <p:cNvPicPr>
            <a:picLocks noChangeAspect="1"/>
          </p:cNvPicPr>
          <p:nvPr/>
        </p:nvPicPr>
        <p:blipFill rotWithShape="1">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6664679" y="2913946"/>
            <a:ext cx="5124328" cy="2251106"/>
          </a:xfrm>
          <a:prstGeom prst="rect">
            <a:avLst/>
          </a:prstGeom>
        </p:spPr>
      </p:pic>
      <p:sp>
        <p:nvSpPr>
          <p:cNvPr id="8" name="TextBox 7">
            <a:extLst>
              <a:ext uri="{FF2B5EF4-FFF2-40B4-BE49-F238E27FC236}">
                <a16:creationId xmlns:a16="http://schemas.microsoft.com/office/drawing/2014/main" id="{2A2D98AC-036C-49CA-B22D-4818B3004913}"/>
              </a:ext>
            </a:extLst>
          </p:cNvPr>
          <p:cNvSpPr txBox="1"/>
          <p:nvPr/>
        </p:nvSpPr>
        <p:spPr>
          <a:xfrm>
            <a:off x="9348915" y="4964997"/>
            <a:ext cx="2440092" cy="200055"/>
          </a:xfrm>
          <a:prstGeom prst="rect">
            <a:avLst/>
          </a:prstGeom>
          <a:solidFill>
            <a:srgbClr val="000000"/>
          </a:solidFill>
        </p:spPr>
        <p:txBody>
          <a:bodyPr wrap="none" rtlCol="0">
            <a:spAutoFit/>
          </a:bodyPr>
          <a:lstStyle/>
          <a:p>
            <a:pPr algn="r">
              <a:spcAft>
                <a:spcPts val="600"/>
              </a:spcAft>
            </a:pPr>
            <a:r>
              <a:rPr lang="en-NZ" sz="700">
                <a:solidFill>
                  <a:srgbClr val="FFFFFF"/>
                </a:solidFill>
                <a:hlinkClick r:id="rId6" tooltip="http://leg4.wikispaces.com/Kotters+8+step+process+for+leading+change"/>
              </a:rPr>
              <a:t>This Photo</a:t>
            </a:r>
            <a:r>
              <a:rPr lang="en-NZ" sz="700">
                <a:solidFill>
                  <a:srgbClr val="FFFFFF"/>
                </a:solidFill>
              </a:rPr>
              <a:t> by Unknown Author is licensed under </a:t>
            </a:r>
            <a:r>
              <a:rPr lang="en-NZ" sz="700">
                <a:solidFill>
                  <a:srgbClr val="FFFFFF"/>
                </a:solidFill>
                <a:hlinkClick r:id="rId7" tooltip="https://creativecommons.org/licenses/by-nc-sa/3.0/"/>
              </a:rPr>
              <a:t>CC BY-NC-SA</a:t>
            </a:r>
            <a:endParaRPr lang="en-NZ" sz="700">
              <a:solidFill>
                <a:srgbClr val="FFFFFF"/>
              </a:solidFill>
            </a:endParaRPr>
          </a:p>
        </p:txBody>
      </p:sp>
    </p:spTree>
    <p:extLst>
      <p:ext uri="{BB962C8B-B14F-4D97-AF65-F5344CB8AC3E}">
        <p14:creationId xmlns:p14="http://schemas.microsoft.com/office/powerpoint/2010/main" val="3481697200"/>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C718D-6990-42AD-8468-0A230513C35A}"/>
              </a:ext>
            </a:extLst>
          </p:cNvPr>
          <p:cNvSpPr>
            <a:spLocks noGrp="1"/>
          </p:cNvSpPr>
          <p:nvPr>
            <p:ph type="title"/>
          </p:nvPr>
        </p:nvSpPr>
        <p:spPr>
          <a:xfrm>
            <a:off x="986491" y="198139"/>
            <a:ext cx="10287000" cy="460375"/>
          </a:xfrm>
        </p:spPr>
        <p:txBody>
          <a:bodyPr>
            <a:normAutofit/>
          </a:bodyPr>
          <a:lstStyle/>
          <a:p>
            <a:r>
              <a:rPr lang="en-NZ" sz="2800" dirty="0">
                <a:solidFill>
                  <a:schemeClr val="accent5">
                    <a:lumMod val="75000"/>
                  </a:schemeClr>
                </a:solidFill>
              </a:rPr>
              <a:t>And it involves trade-offs</a:t>
            </a:r>
          </a:p>
        </p:txBody>
      </p:sp>
      <p:graphicFrame>
        <p:nvGraphicFramePr>
          <p:cNvPr id="4" name="Content Placeholder 3">
            <a:extLst>
              <a:ext uri="{FF2B5EF4-FFF2-40B4-BE49-F238E27FC236}">
                <a16:creationId xmlns:a16="http://schemas.microsoft.com/office/drawing/2014/main" id="{652BFA7A-F020-49A4-8362-4B644C5535E5}"/>
              </a:ext>
            </a:extLst>
          </p:cNvPr>
          <p:cNvGraphicFramePr>
            <a:graphicFrameLocks noGrp="1"/>
          </p:cNvGraphicFramePr>
          <p:nvPr>
            <p:ph idx="4294967295"/>
          </p:nvPr>
        </p:nvGraphicFramePr>
        <p:xfrm>
          <a:off x="1076163" y="1598615"/>
          <a:ext cx="10058306" cy="431928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029153">
                  <a:extLst>
                    <a:ext uri="{9D8B030D-6E8A-4147-A177-3AD203B41FA5}">
                      <a16:colId xmlns:a16="http://schemas.microsoft.com/office/drawing/2014/main" val="415321137"/>
                    </a:ext>
                  </a:extLst>
                </a:gridCol>
                <a:gridCol w="5029153">
                  <a:extLst>
                    <a:ext uri="{9D8B030D-6E8A-4147-A177-3AD203B41FA5}">
                      <a16:colId xmlns:a16="http://schemas.microsoft.com/office/drawing/2014/main" val="1177677471"/>
                    </a:ext>
                  </a:extLst>
                </a:gridCol>
              </a:tblGrid>
              <a:tr h="2190386">
                <a:tc>
                  <a:txBody>
                    <a:bodyPr/>
                    <a:lstStyle/>
                    <a:p>
                      <a:endParaRPr lang="en-NZ" dirty="0"/>
                    </a:p>
                  </a:txBody>
                  <a:tcPr marL="97618" marR="97618">
                    <a:solidFill>
                      <a:schemeClr val="bg2">
                        <a:lumMod val="20000"/>
                        <a:lumOff val="80000"/>
                      </a:schemeClr>
                    </a:solidFill>
                  </a:tcPr>
                </a:tc>
                <a:tc>
                  <a:txBody>
                    <a:bodyPr/>
                    <a:lstStyle/>
                    <a:p>
                      <a:endParaRPr lang="en-NZ" dirty="0"/>
                    </a:p>
                  </a:txBody>
                  <a:tcPr marL="97618" marR="97618">
                    <a:solidFill>
                      <a:schemeClr val="accent4">
                        <a:lumMod val="95000"/>
                      </a:schemeClr>
                    </a:solidFill>
                  </a:tcPr>
                </a:tc>
                <a:extLst>
                  <a:ext uri="{0D108BD9-81ED-4DB2-BD59-A6C34878D82A}">
                    <a16:rowId xmlns:a16="http://schemas.microsoft.com/office/drawing/2014/main" val="188141691"/>
                  </a:ext>
                </a:extLst>
              </a:tr>
              <a:tr h="2128896">
                <a:tc>
                  <a:txBody>
                    <a:bodyPr/>
                    <a:lstStyle/>
                    <a:p>
                      <a:endParaRPr lang="en-NZ" dirty="0"/>
                    </a:p>
                  </a:txBody>
                  <a:tcPr marL="97618" marR="97618">
                    <a:solidFill>
                      <a:schemeClr val="tx2">
                        <a:lumMod val="20000"/>
                        <a:lumOff val="80000"/>
                      </a:schemeClr>
                    </a:solidFill>
                  </a:tcPr>
                </a:tc>
                <a:tc>
                  <a:txBody>
                    <a:bodyPr/>
                    <a:lstStyle/>
                    <a:p>
                      <a:endParaRPr lang="en-NZ" dirty="0"/>
                    </a:p>
                  </a:txBody>
                  <a:tcPr marL="97618" marR="97618"/>
                </a:tc>
                <a:extLst>
                  <a:ext uri="{0D108BD9-81ED-4DB2-BD59-A6C34878D82A}">
                    <a16:rowId xmlns:a16="http://schemas.microsoft.com/office/drawing/2014/main" val="3604480231"/>
                  </a:ext>
                </a:extLst>
              </a:tr>
            </a:tbl>
          </a:graphicData>
        </a:graphic>
      </p:graphicFrame>
      <p:sp>
        <p:nvSpPr>
          <p:cNvPr id="6" name="Arrow: Right 5">
            <a:extLst>
              <a:ext uri="{FF2B5EF4-FFF2-40B4-BE49-F238E27FC236}">
                <a16:creationId xmlns:a16="http://schemas.microsoft.com/office/drawing/2014/main" id="{C679E965-D06D-414B-9293-D8F7BE4246DB}"/>
              </a:ext>
            </a:extLst>
          </p:cNvPr>
          <p:cNvSpPr/>
          <p:nvPr/>
        </p:nvSpPr>
        <p:spPr>
          <a:xfrm flipV="1">
            <a:off x="839995" y="6150926"/>
            <a:ext cx="10107555"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7" name="Arrow: Up 6">
            <a:extLst>
              <a:ext uri="{FF2B5EF4-FFF2-40B4-BE49-F238E27FC236}">
                <a16:creationId xmlns:a16="http://schemas.microsoft.com/office/drawing/2014/main" id="{959BC6E8-627A-40DF-9B86-4EBD8B963A4A}"/>
              </a:ext>
            </a:extLst>
          </p:cNvPr>
          <p:cNvSpPr/>
          <p:nvPr/>
        </p:nvSpPr>
        <p:spPr>
          <a:xfrm>
            <a:off x="802736" y="1598615"/>
            <a:ext cx="74519" cy="45751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TextBox 7">
            <a:extLst>
              <a:ext uri="{FF2B5EF4-FFF2-40B4-BE49-F238E27FC236}">
                <a16:creationId xmlns:a16="http://schemas.microsoft.com/office/drawing/2014/main" id="{7E0FEB28-FC0F-421F-9258-3C5C6C6CDB9B}"/>
              </a:ext>
            </a:extLst>
          </p:cNvPr>
          <p:cNvSpPr txBox="1"/>
          <p:nvPr/>
        </p:nvSpPr>
        <p:spPr>
          <a:xfrm flipH="1">
            <a:off x="4648475" y="6131433"/>
            <a:ext cx="4618786" cy="369332"/>
          </a:xfrm>
          <a:prstGeom prst="rect">
            <a:avLst/>
          </a:prstGeom>
          <a:noFill/>
        </p:spPr>
        <p:txBody>
          <a:bodyPr wrap="square" rtlCol="0">
            <a:spAutoFit/>
          </a:bodyPr>
          <a:lstStyle/>
          <a:p>
            <a:r>
              <a:rPr lang="en-NZ" dirty="0">
                <a:solidFill>
                  <a:schemeClr val="bg2">
                    <a:lumMod val="75000"/>
                  </a:schemeClr>
                </a:solidFill>
              </a:rPr>
              <a:t>Ease  of implementation</a:t>
            </a:r>
          </a:p>
        </p:txBody>
      </p:sp>
      <p:sp>
        <p:nvSpPr>
          <p:cNvPr id="12" name="TextBox 11">
            <a:extLst>
              <a:ext uri="{FF2B5EF4-FFF2-40B4-BE49-F238E27FC236}">
                <a16:creationId xmlns:a16="http://schemas.microsoft.com/office/drawing/2014/main" id="{E3C098F2-E8D3-4C96-B79E-C8F739C9B935}"/>
              </a:ext>
            </a:extLst>
          </p:cNvPr>
          <p:cNvSpPr txBox="1"/>
          <p:nvPr/>
        </p:nvSpPr>
        <p:spPr>
          <a:xfrm rot="16200000">
            <a:off x="-413283" y="3803135"/>
            <a:ext cx="1698157" cy="369332"/>
          </a:xfrm>
          <a:prstGeom prst="rect">
            <a:avLst/>
          </a:prstGeom>
          <a:noFill/>
        </p:spPr>
        <p:txBody>
          <a:bodyPr wrap="none" rtlCol="0">
            <a:spAutoFit/>
          </a:bodyPr>
          <a:lstStyle/>
          <a:p>
            <a:r>
              <a:rPr lang="en-NZ" dirty="0">
                <a:solidFill>
                  <a:schemeClr val="bg2">
                    <a:lumMod val="75000"/>
                  </a:schemeClr>
                </a:solidFill>
              </a:rPr>
              <a:t>Strategic impact</a:t>
            </a:r>
          </a:p>
        </p:txBody>
      </p:sp>
      <p:sp>
        <p:nvSpPr>
          <p:cNvPr id="3" name="TextBox 2">
            <a:extLst>
              <a:ext uri="{FF2B5EF4-FFF2-40B4-BE49-F238E27FC236}">
                <a16:creationId xmlns:a16="http://schemas.microsoft.com/office/drawing/2014/main" id="{90E1342F-ECB5-4DB7-92DB-0D5FC4341136}"/>
              </a:ext>
            </a:extLst>
          </p:cNvPr>
          <p:cNvSpPr txBox="1"/>
          <p:nvPr/>
        </p:nvSpPr>
        <p:spPr>
          <a:xfrm rot="16200000">
            <a:off x="-359072" y="5514239"/>
            <a:ext cx="1510304" cy="369332"/>
          </a:xfrm>
          <a:prstGeom prst="rect">
            <a:avLst/>
          </a:prstGeom>
          <a:noFill/>
        </p:spPr>
        <p:txBody>
          <a:bodyPr wrap="square" rtlCol="0">
            <a:spAutoFit/>
          </a:bodyPr>
          <a:lstStyle/>
          <a:p>
            <a:r>
              <a:rPr lang="en-NZ" dirty="0">
                <a:solidFill>
                  <a:schemeClr val="bg2">
                    <a:lumMod val="75000"/>
                  </a:schemeClr>
                </a:solidFill>
              </a:rPr>
              <a:t>Low</a:t>
            </a:r>
          </a:p>
        </p:txBody>
      </p:sp>
      <p:sp>
        <p:nvSpPr>
          <p:cNvPr id="5" name="TextBox 4">
            <a:extLst>
              <a:ext uri="{FF2B5EF4-FFF2-40B4-BE49-F238E27FC236}">
                <a16:creationId xmlns:a16="http://schemas.microsoft.com/office/drawing/2014/main" id="{D86D30BB-3983-4C45-BB39-FC49E9E2BA99}"/>
              </a:ext>
            </a:extLst>
          </p:cNvPr>
          <p:cNvSpPr txBox="1"/>
          <p:nvPr/>
        </p:nvSpPr>
        <p:spPr>
          <a:xfrm rot="16200000">
            <a:off x="105803" y="1729581"/>
            <a:ext cx="612668" cy="369332"/>
          </a:xfrm>
          <a:prstGeom prst="rect">
            <a:avLst/>
          </a:prstGeom>
          <a:noFill/>
        </p:spPr>
        <p:txBody>
          <a:bodyPr wrap="none" rtlCol="0">
            <a:spAutoFit/>
          </a:bodyPr>
          <a:lstStyle/>
          <a:p>
            <a:r>
              <a:rPr lang="en-NZ" dirty="0">
                <a:solidFill>
                  <a:schemeClr val="bg2">
                    <a:lumMod val="75000"/>
                  </a:schemeClr>
                </a:solidFill>
              </a:rPr>
              <a:t>High</a:t>
            </a:r>
          </a:p>
        </p:txBody>
      </p:sp>
      <p:sp>
        <p:nvSpPr>
          <p:cNvPr id="9" name="TextBox 8">
            <a:extLst>
              <a:ext uri="{FF2B5EF4-FFF2-40B4-BE49-F238E27FC236}">
                <a16:creationId xmlns:a16="http://schemas.microsoft.com/office/drawing/2014/main" id="{91FE312B-69FA-42C4-A2C0-A251FA35B29E}"/>
              </a:ext>
            </a:extLst>
          </p:cNvPr>
          <p:cNvSpPr txBox="1"/>
          <p:nvPr/>
        </p:nvSpPr>
        <p:spPr>
          <a:xfrm flipH="1">
            <a:off x="1020726" y="6248400"/>
            <a:ext cx="763417" cy="369332"/>
          </a:xfrm>
          <a:prstGeom prst="rect">
            <a:avLst/>
          </a:prstGeom>
          <a:noFill/>
        </p:spPr>
        <p:txBody>
          <a:bodyPr wrap="square" rtlCol="0">
            <a:spAutoFit/>
          </a:bodyPr>
          <a:lstStyle/>
          <a:p>
            <a:r>
              <a:rPr lang="en-NZ" dirty="0">
                <a:solidFill>
                  <a:schemeClr val="bg2">
                    <a:lumMod val="75000"/>
                  </a:schemeClr>
                </a:solidFill>
              </a:rPr>
              <a:t>Easy</a:t>
            </a:r>
          </a:p>
        </p:txBody>
      </p:sp>
      <p:sp>
        <p:nvSpPr>
          <p:cNvPr id="13" name="TextBox 12">
            <a:extLst>
              <a:ext uri="{FF2B5EF4-FFF2-40B4-BE49-F238E27FC236}">
                <a16:creationId xmlns:a16="http://schemas.microsoft.com/office/drawing/2014/main" id="{CB71E584-21D3-40E2-A91F-3675F5D21B22}"/>
              </a:ext>
            </a:extLst>
          </p:cNvPr>
          <p:cNvSpPr txBox="1"/>
          <p:nvPr/>
        </p:nvSpPr>
        <p:spPr>
          <a:xfrm>
            <a:off x="10496089" y="6248400"/>
            <a:ext cx="638380" cy="369332"/>
          </a:xfrm>
          <a:prstGeom prst="rect">
            <a:avLst/>
          </a:prstGeom>
          <a:noFill/>
        </p:spPr>
        <p:txBody>
          <a:bodyPr wrap="none" rtlCol="0">
            <a:spAutoFit/>
          </a:bodyPr>
          <a:lstStyle/>
          <a:p>
            <a:r>
              <a:rPr lang="en-NZ" dirty="0">
                <a:solidFill>
                  <a:schemeClr val="bg2">
                    <a:lumMod val="75000"/>
                  </a:schemeClr>
                </a:solidFill>
              </a:rPr>
              <a:t>Hard</a:t>
            </a:r>
          </a:p>
        </p:txBody>
      </p:sp>
      <p:grpSp>
        <p:nvGrpSpPr>
          <p:cNvPr id="22" name="Group 21">
            <a:extLst>
              <a:ext uri="{FF2B5EF4-FFF2-40B4-BE49-F238E27FC236}">
                <a16:creationId xmlns:a16="http://schemas.microsoft.com/office/drawing/2014/main" id="{105B81A0-5CD1-2D13-E984-16C00C9AA3B7}"/>
              </a:ext>
            </a:extLst>
          </p:cNvPr>
          <p:cNvGrpSpPr/>
          <p:nvPr/>
        </p:nvGrpSpPr>
        <p:grpSpPr>
          <a:xfrm>
            <a:off x="5450178" y="2725867"/>
            <a:ext cx="593026" cy="563028"/>
            <a:chOff x="5516998" y="2743994"/>
            <a:chExt cx="593026" cy="563028"/>
          </a:xfrm>
        </p:grpSpPr>
        <p:sp>
          <p:nvSpPr>
            <p:cNvPr id="23" name="Oval 22">
              <a:extLst>
                <a:ext uri="{FF2B5EF4-FFF2-40B4-BE49-F238E27FC236}">
                  <a16:creationId xmlns:a16="http://schemas.microsoft.com/office/drawing/2014/main" id="{391709C7-04F5-D3D0-CE8A-34FCDD4DDB0D}"/>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3BADB56-952A-7487-737F-68EBA19841E5}"/>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800" dirty="0"/>
            </a:p>
          </p:txBody>
        </p:sp>
      </p:grpSp>
      <p:grpSp>
        <p:nvGrpSpPr>
          <p:cNvPr id="31" name="Group 30">
            <a:extLst>
              <a:ext uri="{FF2B5EF4-FFF2-40B4-BE49-F238E27FC236}">
                <a16:creationId xmlns:a16="http://schemas.microsoft.com/office/drawing/2014/main" id="{AF8E85F0-C067-A287-BE36-730A3705A396}"/>
              </a:ext>
            </a:extLst>
          </p:cNvPr>
          <p:cNvGrpSpPr/>
          <p:nvPr/>
        </p:nvGrpSpPr>
        <p:grpSpPr>
          <a:xfrm>
            <a:off x="8286089" y="2725867"/>
            <a:ext cx="593026" cy="563028"/>
            <a:chOff x="5516998" y="2743994"/>
            <a:chExt cx="593026" cy="563028"/>
          </a:xfrm>
        </p:grpSpPr>
        <p:sp>
          <p:nvSpPr>
            <p:cNvPr id="32" name="Oval 31">
              <a:extLst>
                <a:ext uri="{FF2B5EF4-FFF2-40B4-BE49-F238E27FC236}">
                  <a16:creationId xmlns:a16="http://schemas.microsoft.com/office/drawing/2014/main" id="{C6CB6821-E36E-66A0-1415-8E76CA730C37}"/>
                </a:ext>
              </a:extLst>
            </p:cNvPr>
            <p:cNvSpPr/>
            <p:nvPr/>
          </p:nvSpPr>
          <p:spPr>
            <a:xfrm>
              <a:off x="5516998" y="2743994"/>
              <a:ext cx="593026" cy="5630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E5B70A5-2E98-E5F3-6FE1-52CB354A2E9D}"/>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QW</a:t>
              </a:r>
              <a:endParaRPr lang="en-US" sz="1100" dirty="0"/>
            </a:p>
          </p:txBody>
        </p:sp>
      </p:grpSp>
      <p:grpSp>
        <p:nvGrpSpPr>
          <p:cNvPr id="34" name="Group 33">
            <a:extLst>
              <a:ext uri="{FF2B5EF4-FFF2-40B4-BE49-F238E27FC236}">
                <a16:creationId xmlns:a16="http://schemas.microsoft.com/office/drawing/2014/main" id="{C82808FB-234B-0B73-9860-16AA21D65C96}"/>
              </a:ext>
            </a:extLst>
          </p:cNvPr>
          <p:cNvGrpSpPr/>
          <p:nvPr/>
        </p:nvGrpSpPr>
        <p:grpSpPr>
          <a:xfrm>
            <a:off x="8940689" y="2725867"/>
            <a:ext cx="593026" cy="563028"/>
            <a:chOff x="5516998" y="2743994"/>
            <a:chExt cx="593026" cy="563028"/>
          </a:xfrm>
        </p:grpSpPr>
        <p:sp>
          <p:nvSpPr>
            <p:cNvPr id="35" name="Oval 34">
              <a:extLst>
                <a:ext uri="{FF2B5EF4-FFF2-40B4-BE49-F238E27FC236}">
                  <a16:creationId xmlns:a16="http://schemas.microsoft.com/office/drawing/2014/main" id="{F03049D2-B161-CC57-2C8D-537C11257B5A}"/>
                </a:ext>
              </a:extLst>
            </p:cNvPr>
            <p:cNvSpPr/>
            <p:nvPr/>
          </p:nvSpPr>
          <p:spPr>
            <a:xfrm>
              <a:off x="5516998" y="2743994"/>
              <a:ext cx="593026" cy="5630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3799DF3-F466-6CED-ABDA-41D92F7782A4}"/>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QW</a:t>
              </a:r>
              <a:endParaRPr lang="en-US" sz="1100" dirty="0"/>
            </a:p>
          </p:txBody>
        </p:sp>
      </p:grpSp>
      <p:grpSp>
        <p:nvGrpSpPr>
          <p:cNvPr id="43" name="Group 42">
            <a:extLst>
              <a:ext uri="{FF2B5EF4-FFF2-40B4-BE49-F238E27FC236}">
                <a16:creationId xmlns:a16="http://schemas.microsoft.com/office/drawing/2014/main" id="{1186CA50-84A7-4BA9-1E52-FFF91F4C39E6}"/>
              </a:ext>
            </a:extLst>
          </p:cNvPr>
          <p:cNvGrpSpPr/>
          <p:nvPr/>
        </p:nvGrpSpPr>
        <p:grpSpPr>
          <a:xfrm>
            <a:off x="7409123" y="1939067"/>
            <a:ext cx="593026" cy="563028"/>
            <a:chOff x="5516998" y="2743994"/>
            <a:chExt cx="593026" cy="563028"/>
          </a:xfrm>
        </p:grpSpPr>
        <p:sp>
          <p:nvSpPr>
            <p:cNvPr id="44" name="Oval 43">
              <a:extLst>
                <a:ext uri="{FF2B5EF4-FFF2-40B4-BE49-F238E27FC236}">
                  <a16:creationId xmlns:a16="http://schemas.microsoft.com/office/drawing/2014/main" id="{1CAFB3DA-104B-A665-C69F-8CA83DBD2D5C}"/>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000D84-DA28-B70E-A18C-5903CD1DA149}"/>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PI/GC</a:t>
              </a:r>
              <a:endParaRPr lang="en-US" sz="800" dirty="0"/>
            </a:p>
          </p:txBody>
        </p:sp>
      </p:grpSp>
      <p:sp>
        <p:nvSpPr>
          <p:cNvPr id="47" name="Oval 46">
            <a:extLst>
              <a:ext uri="{FF2B5EF4-FFF2-40B4-BE49-F238E27FC236}">
                <a16:creationId xmlns:a16="http://schemas.microsoft.com/office/drawing/2014/main" id="{6F3F430B-8B94-09DB-E46E-3E804C74CFA2}"/>
              </a:ext>
            </a:extLst>
          </p:cNvPr>
          <p:cNvSpPr/>
          <p:nvPr/>
        </p:nvSpPr>
        <p:spPr>
          <a:xfrm>
            <a:off x="11199631" y="1456406"/>
            <a:ext cx="336246" cy="3192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1CB4652-12FC-0022-807B-12405BCFC02E}"/>
              </a:ext>
            </a:extLst>
          </p:cNvPr>
          <p:cNvSpPr/>
          <p:nvPr/>
        </p:nvSpPr>
        <p:spPr>
          <a:xfrm>
            <a:off x="11198949" y="5034227"/>
            <a:ext cx="341490" cy="31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QW</a:t>
            </a:r>
            <a:endParaRPr lang="en-US" sz="1100" dirty="0"/>
          </a:p>
        </p:txBody>
      </p:sp>
      <p:sp>
        <p:nvSpPr>
          <p:cNvPr id="49" name="TextBox 48">
            <a:extLst>
              <a:ext uri="{FF2B5EF4-FFF2-40B4-BE49-F238E27FC236}">
                <a16:creationId xmlns:a16="http://schemas.microsoft.com/office/drawing/2014/main" id="{A75DCCD1-666C-928C-47B6-1FD2ADC2C93C}"/>
              </a:ext>
            </a:extLst>
          </p:cNvPr>
          <p:cNvSpPr txBox="1"/>
          <p:nvPr/>
        </p:nvSpPr>
        <p:spPr>
          <a:xfrm>
            <a:off x="11474917" y="1456406"/>
            <a:ext cx="612306" cy="307777"/>
          </a:xfrm>
          <a:prstGeom prst="rect">
            <a:avLst/>
          </a:prstGeom>
          <a:noFill/>
        </p:spPr>
        <p:txBody>
          <a:bodyPr wrap="square" rtlCol="0">
            <a:spAutoFit/>
          </a:bodyPr>
          <a:lstStyle/>
          <a:p>
            <a:r>
              <a:rPr lang="en-NZ" sz="700" dirty="0"/>
              <a:t>Strategy + leadership</a:t>
            </a:r>
            <a:endParaRPr lang="en-US" sz="700" dirty="0"/>
          </a:p>
        </p:txBody>
      </p:sp>
      <p:sp>
        <p:nvSpPr>
          <p:cNvPr id="50" name="Oval 49">
            <a:extLst>
              <a:ext uri="{FF2B5EF4-FFF2-40B4-BE49-F238E27FC236}">
                <a16:creationId xmlns:a16="http://schemas.microsoft.com/office/drawing/2014/main" id="{64D103D8-B429-0732-0552-2FDC62130C65}"/>
              </a:ext>
            </a:extLst>
          </p:cNvPr>
          <p:cNvSpPr/>
          <p:nvPr/>
        </p:nvSpPr>
        <p:spPr>
          <a:xfrm>
            <a:off x="11199631" y="2288827"/>
            <a:ext cx="336246" cy="31923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F3CFE837-C1FE-6F06-B472-2C35E41953A6}"/>
              </a:ext>
            </a:extLst>
          </p:cNvPr>
          <p:cNvSpPr txBox="1"/>
          <p:nvPr/>
        </p:nvSpPr>
        <p:spPr>
          <a:xfrm>
            <a:off x="11474917" y="2300287"/>
            <a:ext cx="612306" cy="307777"/>
          </a:xfrm>
          <a:prstGeom prst="rect">
            <a:avLst/>
          </a:prstGeom>
          <a:noFill/>
        </p:spPr>
        <p:txBody>
          <a:bodyPr wrap="square" rtlCol="0">
            <a:spAutoFit/>
          </a:bodyPr>
          <a:lstStyle/>
          <a:p>
            <a:r>
              <a:rPr lang="en-NZ" sz="700" dirty="0"/>
              <a:t>Capacity + capability</a:t>
            </a:r>
            <a:endParaRPr lang="en-US" sz="700" dirty="0"/>
          </a:p>
        </p:txBody>
      </p:sp>
      <p:sp>
        <p:nvSpPr>
          <p:cNvPr id="52" name="Oval 51">
            <a:extLst>
              <a:ext uri="{FF2B5EF4-FFF2-40B4-BE49-F238E27FC236}">
                <a16:creationId xmlns:a16="http://schemas.microsoft.com/office/drawing/2014/main" id="{B0CC0CC7-ACBD-66FC-EFE8-312832235779}"/>
              </a:ext>
            </a:extLst>
          </p:cNvPr>
          <p:cNvSpPr/>
          <p:nvPr/>
        </p:nvSpPr>
        <p:spPr>
          <a:xfrm>
            <a:off x="11199631" y="2727286"/>
            <a:ext cx="336246" cy="31923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5F7188DE-57D4-B679-76AB-9AA9BDC2B49B}"/>
              </a:ext>
            </a:extLst>
          </p:cNvPr>
          <p:cNvSpPr/>
          <p:nvPr/>
        </p:nvSpPr>
        <p:spPr>
          <a:xfrm>
            <a:off x="11199631" y="3162714"/>
            <a:ext cx="336246" cy="319237"/>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BA98757-8312-E05C-58D0-032B5FAF73AE}"/>
              </a:ext>
            </a:extLst>
          </p:cNvPr>
          <p:cNvSpPr/>
          <p:nvPr/>
        </p:nvSpPr>
        <p:spPr>
          <a:xfrm>
            <a:off x="11199631" y="3598142"/>
            <a:ext cx="336246" cy="31923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1EA310E4-4BC1-9F00-0291-82F5CE69E296}"/>
              </a:ext>
            </a:extLst>
          </p:cNvPr>
          <p:cNvSpPr txBox="1"/>
          <p:nvPr/>
        </p:nvSpPr>
        <p:spPr>
          <a:xfrm>
            <a:off x="11474917" y="3657732"/>
            <a:ext cx="612306" cy="200055"/>
          </a:xfrm>
          <a:prstGeom prst="rect">
            <a:avLst/>
          </a:prstGeom>
          <a:noFill/>
        </p:spPr>
        <p:txBody>
          <a:bodyPr wrap="square" rtlCol="0">
            <a:spAutoFit/>
          </a:bodyPr>
          <a:lstStyle/>
          <a:p>
            <a:r>
              <a:rPr lang="en-NZ" sz="700" dirty="0"/>
              <a:t>Safety</a:t>
            </a:r>
            <a:endParaRPr lang="en-US" sz="700" dirty="0"/>
          </a:p>
        </p:txBody>
      </p:sp>
      <p:sp>
        <p:nvSpPr>
          <p:cNvPr id="56" name="TextBox 55">
            <a:extLst>
              <a:ext uri="{FF2B5EF4-FFF2-40B4-BE49-F238E27FC236}">
                <a16:creationId xmlns:a16="http://schemas.microsoft.com/office/drawing/2014/main" id="{170F2748-4F7E-F772-7C5F-941465AA9F63}"/>
              </a:ext>
            </a:extLst>
          </p:cNvPr>
          <p:cNvSpPr txBox="1"/>
          <p:nvPr/>
        </p:nvSpPr>
        <p:spPr>
          <a:xfrm>
            <a:off x="11474917" y="2781279"/>
            <a:ext cx="742935" cy="200055"/>
          </a:xfrm>
          <a:prstGeom prst="rect">
            <a:avLst/>
          </a:prstGeom>
          <a:noFill/>
        </p:spPr>
        <p:txBody>
          <a:bodyPr wrap="square" rtlCol="0">
            <a:spAutoFit/>
          </a:bodyPr>
          <a:lstStyle/>
          <a:p>
            <a:r>
              <a:rPr lang="en-NZ" sz="700" dirty="0"/>
              <a:t>Sustainability</a:t>
            </a:r>
            <a:endParaRPr lang="en-US" sz="700" dirty="0"/>
          </a:p>
        </p:txBody>
      </p:sp>
      <p:sp>
        <p:nvSpPr>
          <p:cNvPr id="58" name="Oval 57">
            <a:extLst>
              <a:ext uri="{FF2B5EF4-FFF2-40B4-BE49-F238E27FC236}">
                <a16:creationId xmlns:a16="http://schemas.microsoft.com/office/drawing/2014/main" id="{F789423E-5B31-5A18-3F1D-F913B3AD0D2D}"/>
              </a:ext>
            </a:extLst>
          </p:cNvPr>
          <p:cNvSpPr/>
          <p:nvPr/>
        </p:nvSpPr>
        <p:spPr>
          <a:xfrm>
            <a:off x="11199631" y="4033568"/>
            <a:ext cx="336246" cy="31923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13568491-C755-0D75-5969-5F04F4B36513}"/>
              </a:ext>
            </a:extLst>
          </p:cNvPr>
          <p:cNvSpPr txBox="1"/>
          <p:nvPr/>
        </p:nvSpPr>
        <p:spPr>
          <a:xfrm>
            <a:off x="11474917" y="4087978"/>
            <a:ext cx="612306" cy="200055"/>
          </a:xfrm>
          <a:prstGeom prst="rect">
            <a:avLst/>
          </a:prstGeom>
          <a:noFill/>
        </p:spPr>
        <p:txBody>
          <a:bodyPr wrap="square" rtlCol="0">
            <a:spAutoFit/>
          </a:bodyPr>
          <a:lstStyle/>
          <a:p>
            <a:r>
              <a:rPr lang="en-NZ" sz="700" dirty="0"/>
              <a:t>Innovation</a:t>
            </a:r>
            <a:endParaRPr lang="en-US" sz="700" dirty="0"/>
          </a:p>
        </p:txBody>
      </p:sp>
      <p:sp>
        <p:nvSpPr>
          <p:cNvPr id="61" name="TextBox 60">
            <a:extLst>
              <a:ext uri="{FF2B5EF4-FFF2-40B4-BE49-F238E27FC236}">
                <a16:creationId xmlns:a16="http://schemas.microsoft.com/office/drawing/2014/main" id="{A737116D-1F85-CD42-4F22-21D7E8A849DA}"/>
              </a:ext>
            </a:extLst>
          </p:cNvPr>
          <p:cNvSpPr txBox="1"/>
          <p:nvPr/>
        </p:nvSpPr>
        <p:spPr>
          <a:xfrm>
            <a:off x="11474917" y="3159350"/>
            <a:ext cx="612306" cy="307777"/>
          </a:xfrm>
          <a:prstGeom prst="rect">
            <a:avLst/>
          </a:prstGeom>
          <a:noFill/>
        </p:spPr>
        <p:txBody>
          <a:bodyPr wrap="square" rtlCol="0">
            <a:spAutoFit/>
          </a:bodyPr>
          <a:lstStyle/>
          <a:p>
            <a:r>
              <a:rPr lang="en-NZ" sz="700" dirty="0"/>
              <a:t>Funding &amp; charging</a:t>
            </a:r>
            <a:endParaRPr lang="en-US" sz="700" dirty="0"/>
          </a:p>
        </p:txBody>
      </p:sp>
      <p:sp>
        <p:nvSpPr>
          <p:cNvPr id="62" name="Oval 61">
            <a:extLst>
              <a:ext uri="{FF2B5EF4-FFF2-40B4-BE49-F238E27FC236}">
                <a16:creationId xmlns:a16="http://schemas.microsoft.com/office/drawing/2014/main" id="{39A60E3C-7B0E-4208-E9BF-5419AB01B81F}"/>
              </a:ext>
            </a:extLst>
          </p:cNvPr>
          <p:cNvSpPr/>
          <p:nvPr/>
        </p:nvSpPr>
        <p:spPr>
          <a:xfrm>
            <a:off x="11198949" y="5403140"/>
            <a:ext cx="341490" cy="319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sp>
        <p:nvSpPr>
          <p:cNvPr id="63" name="Oval 62">
            <a:extLst>
              <a:ext uri="{FF2B5EF4-FFF2-40B4-BE49-F238E27FC236}">
                <a16:creationId xmlns:a16="http://schemas.microsoft.com/office/drawing/2014/main" id="{D4A9AB9A-A227-68A8-342B-BAB3CA54738D}"/>
              </a:ext>
            </a:extLst>
          </p:cNvPr>
          <p:cNvSpPr/>
          <p:nvPr/>
        </p:nvSpPr>
        <p:spPr>
          <a:xfrm>
            <a:off x="11199631" y="5775948"/>
            <a:ext cx="336246" cy="3143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GC</a:t>
            </a:r>
            <a:endParaRPr lang="en-US" sz="1100" dirty="0"/>
          </a:p>
        </p:txBody>
      </p:sp>
      <p:sp>
        <p:nvSpPr>
          <p:cNvPr id="64" name="TextBox 63">
            <a:extLst>
              <a:ext uri="{FF2B5EF4-FFF2-40B4-BE49-F238E27FC236}">
                <a16:creationId xmlns:a16="http://schemas.microsoft.com/office/drawing/2014/main" id="{1F034FF6-5FC9-9FB3-C759-1F6013D915F1}"/>
              </a:ext>
            </a:extLst>
          </p:cNvPr>
          <p:cNvSpPr txBox="1"/>
          <p:nvPr/>
        </p:nvSpPr>
        <p:spPr>
          <a:xfrm>
            <a:off x="11494134" y="5033550"/>
            <a:ext cx="697866" cy="307777"/>
          </a:xfrm>
          <a:prstGeom prst="rect">
            <a:avLst/>
          </a:prstGeom>
          <a:noFill/>
        </p:spPr>
        <p:txBody>
          <a:bodyPr wrap="square" rtlCol="0">
            <a:spAutoFit/>
          </a:bodyPr>
          <a:lstStyle/>
          <a:p>
            <a:r>
              <a:rPr lang="en-NZ" sz="700" dirty="0"/>
              <a:t>Quick Win (6-12 </a:t>
            </a:r>
            <a:r>
              <a:rPr lang="en-NZ" sz="700" dirty="0" err="1"/>
              <a:t>mths</a:t>
            </a:r>
            <a:r>
              <a:rPr lang="en-NZ" sz="700" dirty="0"/>
              <a:t>)</a:t>
            </a:r>
            <a:endParaRPr lang="en-US" sz="700" dirty="0"/>
          </a:p>
        </p:txBody>
      </p:sp>
      <p:sp>
        <p:nvSpPr>
          <p:cNvPr id="65" name="TextBox 64">
            <a:extLst>
              <a:ext uri="{FF2B5EF4-FFF2-40B4-BE49-F238E27FC236}">
                <a16:creationId xmlns:a16="http://schemas.microsoft.com/office/drawing/2014/main" id="{7532C8D3-3AE1-01BE-E307-F909A862E0DD}"/>
              </a:ext>
            </a:extLst>
          </p:cNvPr>
          <p:cNvSpPr txBox="1"/>
          <p:nvPr/>
        </p:nvSpPr>
        <p:spPr>
          <a:xfrm>
            <a:off x="11494134" y="5348699"/>
            <a:ext cx="742934" cy="415498"/>
          </a:xfrm>
          <a:prstGeom prst="rect">
            <a:avLst/>
          </a:prstGeom>
          <a:noFill/>
        </p:spPr>
        <p:txBody>
          <a:bodyPr wrap="square" rtlCol="0">
            <a:spAutoFit/>
          </a:bodyPr>
          <a:lstStyle/>
          <a:p>
            <a:r>
              <a:rPr lang="en-NZ" sz="700" dirty="0"/>
              <a:t>Performance Improvement (1-3 years)</a:t>
            </a:r>
            <a:endParaRPr lang="en-US" sz="700" dirty="0"/>
          </a:p>
        </p:txBody>
      </p:sp>
      <p:sp>
        <p:nvSpPr>
          <p:cNvPr id="66" name="TextBox 65">
            <a:extLst>
              <a:ext uri="{FF2B5EF4-FFF2-40B4-BE49-F238E27FC236}">
                <a16:creationId xmlns:a16="http://schemas.microsoft.com/office/drawing/2014/main" id="{55D78261-8877-351E-192A-1A9B28704BF1}"/>
              </a:ext>
            </a:extLst>
          </p:cNvPr>
          <p:cNvSpPr txBox="1"/>
          <p:nvPr/>
        </p:nvSpPr>
        <p:spPr>
          <a:xfrm>
            <a:off x="11494134" y="5752060"/>
            <a:ext cx="742934" cy="415498"/>
          </a:xfrm>
          <a:prstGeom prst="rect">
            <a:avLst/>
          </a:prstGeom>
          <a:noFill/>
        </p:spPr>
        <p:txBody>
          <a:bodyPr wrap="square" rtlCol="0">
            <a:spAutoFit/>
          </a:bodyPr>
          <a:lstStyle/>
          <a:p>
            <a:r>
              <a:rPr lang="en-NZ" sz="700" dirty="0"/>
              <a:t>Game Changer </a:t>
            </a:r>
          </a:p>
          <a:p>
            <a:r>
              <a:rPr lang="en-NZ" sz="700" dirty="0"/>
              <a:t>(3+ </a:t>
            </a:r>
            <a:r>
              <a:rPr lang="en-NZ" sz="700" dirty="0" err="1"/>
              <a:t>yrs</a:t>
            </a:r>
            <a:r>
              <a:rPr lang="en-NZ" sz="700" dirty="0"/>
              <a:t>)</a:t>
            </a:r>
            <a:endParaRPr lang="en-US" sz="700" dirty="0"/>
          </a:p>
        </p:txBody>
      </p:sp>
      <p:grpSp>
        <p:nvGrpSpPr>
          <p:cNvPr id="67" name="Group 66">
            <a:extLst>
              <a:ext uri="{FF2B5EF4-FFF2-40B4-BE49-F238E27FC236}">
                <a16:creationId xmlns:a16="http://schemas.microsoft.com/office/drawing/2014/main" id="{604D747A-9C81-F1F0-BC9F-A083C419A14A}"/>
              </a:ext>
            </a:extLst>
          </p:cNvPr>
          <p:cNvGrpSpPr/>
          <p:nvPr/>
        </p:nvGrpSpPr>
        <p:grpSpPr>
          <a:xfrm>
            <a:off x="8561375" y="2417969"/>
            <a:ext cx="593026" cy="563028"/>
            <a:chOff x="5516998" y="2743994"/>
            <a:chExt cx="593026" cy="563028"/>
          </a:xfrm>
        </p:grpSpPr>
        <p:sp>
          <p:nvSpPr>
            <p:cNvPr id="68" name="Oval 67">
              <a:extLst>
                <a:ext uri="{FF2B5EF4-FFF2-40B4-BE49-F238E27FC236}">
                  <a16:creationId xmlns:a16="http://schemas.microsoft.com/office/drawing/2014/main" id="{28032312-BE45-010B-618D-B343BEA6DD5D}"/>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024BA49-F6FE-5D0D-1DA3-0C7833AD5A99}"/>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GC</a:t>
              </a:r>
              <a:endParaRPr lang="en-US" sz="800" dirty="0"/>
            </a:p>
          </p:txBody>
        </p:sp>
      </p:grpSp>
      <p:sp>
        <p:nvSpPr>
          <p:cNvPr id="70" name="Oval 69">
            <a:extLst>
              <a:ext uri="{FF2B5EF4-FFF2-40B4-BE49-F238E27FC236}">
                <a16:creationId xmlns:a16="http://schemas.microsoft.com/office/drawing/2014/main" id="{0A41F7B8-FB52-17AA-F59B-D184645E0312}"/>
              </a:ext>
            </a:extLst>
          </p:cNvPr>
          <p:cNvSpPr/>
          <p:nvPr/>
        </p:nvSpPr>
        <p:spPr>
          <a:xfrm>
            <a:off x="11199631" y="4472976"/>
            <a:ext cx="336246" cy="31923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E96BC66C-C2A4-54D1-F467-3CE96AC77382}"/>
              </a:ext>
            </a:extLst>
          </p:cNvPr>
          <p:cNvSpPr txBox="1"/>
          <p:nvPr/>
        </p:nvSpPr>
        <p:spPr>
          <a:xfrm>
            <a:off x="11474917" y="4530768"/>
            <a:ext cx="612306" cy="200055"/>
          </a:xfrm>
          <a:prstGeom prst="rect">
            <a:avLst/>
          </a:prstGeom>
          <a:noFill/>
        </p:spPr>
        <p:txBody>
          <a:bodyPr wrap="square" rtlCol="0">
            <a:spAutoFit/>
          </a:bodyPr>
          <a:lstStyle/>
          <a:p>
            <a:r>
              <a:rPr lang="en-NZ" sz="700" dirty="0"/>
              <a:t>Society</a:t>
            </a:r>
            <a:endParaRPr lang="en-US" sz="700" dirty="0"/>
          </a:p>
        </p:txBody>
      </p:sp>
      <p:sp>
        <p:nvSpPr>
          <p:cNvPr id="72" name="Oval 71">
            <a:extLst>
              <a:ext uri="{FF2B5EF4-FFF2-40B4-BE49-F238E27FC236}">
                <a16:creationId xmlns:a16="http://schemas.microsoft.com/office/drawing/2014/main" id="{D8DE3A3A-6803-792E-0A50-B897A9128854}"/>
              </a:ext>
            </a:extLst>
          </p:cNvPr>
          <p:cNvSpPr/>
          <p:nvPr/>
        </p:nvSpPr>
        <p:spPr>
          <a:xfrm>
            <a:off x="11199631" y="1874451"/>
            <a:ext cx="336246" cy="319237"/>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505FDD4-49E4-FF4E-F35B-7A2B3A76B2EB}"/>
              </a:ext>
            </a:extLst>
          </p:cNvPr>
          <p:cNvSpPr txBox="1"/>
          <p:nvPr/>
        </p:nvSpPr>
        <p:spPr>
          <a:xfrm>
            <a:off x="11474917" y="1860879"/>
            <a:ext cx="612306" cy="307777"/>
          </a:xfrm>
          <a:prstGeom prst="rect">
            <a:avLst/>
          </a:prstGeom>
          <a:noFill/>
        </p:spPr>
        <p:txBody>
          <a:bodyPr wrap="square" rtlCol="0">
            <a:spAutoFit/>
          </a:bodyPr>
          <a:lstStyle/>
          <a:p>
            <a:r>
              <a:rPr lang="en-NZ" sz="700" dirty="0"/>
              <a:t>Security + resilience</a:t>
            </a:r>
            <a:endParaRPr lang="en-US" sz="700" dirty="0"/>
          </a:p>
        </p:txBody>
      </p:sp>
      <p:grpSp>
        <p:nvGrpSpPr>
          <p:cNvPr id="74" name="Group 73">
            <a:extLst>
              <a:ext uri="{FF2B5EF4-FFF2-40B4-BE49-F238E27FC236}">
                <a16:creationId xmlns:a16="http://schemas.microsoft.com/office/drawing/2014/main" id="{C08BAA9D-CEDB-57E0-C5B5-F74A9832DAC0}"/>
              </a:ext>
            </a:extLst>
          </p:cNvPr>
          <p:cNvGrpSpPr/>
          <p:nvPr/>
        </p:nvGrpSpPr>
        <p:grpSpPr>
          <a:xfrm>
            <a:off x="8311644" y="1684760"/>
            <a:ext cx="593026" cy="563028"/>
            <a:chOff x="5516998" y="2743994"/>
            <a:chExt cx="593026" cy="563028"/>
          </a:xfrm>
        </p:grpSpPr>
        <p:sp>
          <p:nvSpPr>
            <p:cNvPr id="75" name="Oval 74">
              <a:extLst>
                <a:ext uri="{FF2B5EF4-FFF2-40B4-BE49-F238E27FC236}">
                  <a16:creationId xmlns:a16="http://schemas.microsoft.com/office/drawing/2014/main" id="{4F5D127F-BFB4-CE90-D05A-363EA0FDC6B0}"/>
                </a:ext>
              </a:extLst>
            </p:cNvPr>
            <p:cNvSpPr/>
            <p:nvPr/>
          </p:nvSpPr>
          <p:spPr>
            <a:xfrm>
              <a:off x="5516998" y="2743994"/>
              <a:ext cx="593026" cy="5630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29E40595-687C-AAFB-5E49-9B3DF6D3D02E}"/>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grpSp>
        <p:nvGrpSpPr>
          <p:cNvPr id="77" name="Group 76">
            <a:extLst>
              <a:ext uri="{FF2B5EF4-FFF2-40B4-BE49-F238E27FC236}">
                <a16:creationId xmlns:a16="http://schemas.microsoft.com/office/drawing/2014/main" id="{58F5E185-0393-275E-0A36-76C332F7046F}"/>
              </a:ext>
            </a:extLst>
          </p:cNvPr>
          <p:cNvGrpSpPr/>
          <p:nvPr/>
        </p:nvGrpSpPr>
        <p:grpSpPr>
          <a:xfrm>
            <a:off x="7339935" y="3138722"/>
            <a:ext cx="593026" cy="563028"/>
            <a:chOff x="5516998" y="2743994"/>
            <a:chExt cx="593026" cy="563028"/>
          </a:xfrm>
        </p:grpSpPr>
        <p:sp>
          <p:nvSpPr>
            <p:cNvPr id="78" name="Oval 77">
              <a:extLst>
                <a:ext uri="{FF2B5EF4-FFF2-40B4-BE49-F238E27FC236}">
                  <a16:creationId xmlns:a16="http://schemas.microsoft.com/office/drawing/2014/main" id="{C0DE8C87-D4C8-106A-C6D5-2D2D468D5CEA}"/>
                </a:ext>
              </a:extLst>
            </p:cNvPr>
            <p:cNvSpPr/>
            <p:nvPr/>
          </p:nvSpPr>
          <p:spPr>
            <a:xfrm>
              <a:off x="5516998" y="2743994"/>
              <a:ext cx="593026" cy="5630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52FECDDF-119F-028D-8800-E507DE14B922}"/>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GC</a:t>
              </a:r>
              <a:endParaRPr lang="en-US" sz="1100" dirty="0"/>
            </a:p>
          </p:txBody>
        </p:sp>
      </p:grpSp>
      <p:grpSp>
        <p:nvGrpSpPr>
          <p:cNvPr id="80" name="Group 79">
            <a:extLst>
              <a:ext uri="{FF2B5EF4-FFF2-40B4-BE49-F238E27FC236}">
                <a16:creationId xmlns:a16="http://schemas.microsoft.com/office/drawing/2014/main" id="{5838FD85-5427-377D-66F6-2E5541D71FC5}"/>
              </a:ext>
            </a:extLst>
          </p:cNvPr>
          <p:cNvGrpSpPr/>
          <p:nvPr/>
        </p:nvGrpSpPr>
        <p:grpSpPr>
          <a:xfrm>
            <a:off x="9268230" y="1684760"/>
            <a:ext cx="593026" cy="563028"/>
            <a:chOff x="5516998" y="2743994"/>
            <a:chExt cx="593026" cy="563028"/>
          </a:xfrm>
        </p:grpSpPr>
        <p:sp>
          <p:nvSpPr>
            <p:cNvPr id="81" name="Oval 80">
              <a:extLst>
                <a:ext uri="{FF2B5EF4-FFF2-40B4-BE49-F238E27FC236}">
                  <a16:creationId xmlns:a16="http://schemas.microsoft.com/office/drawing/2014/main" id="{E93D9A23-91D8-20B3-3A20-E02ADCA302BB}"/>
                </a:ext>
              </a:extLst>
            </p:cNvPr>
            <p:cNvSpPr/>
            <p:nvPr/>
          </p:nvSpPr>
          <p:spPr>
            <a:xfrm>
              <a:off x="5516998" y="2743994"/>
              <a:ext cx="593026" cy="5630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ED73A01B-BF09-7DAD-1530-6B61F87A6A50}"/>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grpSp>
        <p:nvGrpSpPr>
          <p:cNvPr id="83" name="Group 82">
            <a:extLst>
              <a:ext uri="{FF2B5EF4-FFF2-40B4-BE49-F238E27FC236}">
                <a16:creationId xmlns:a16="http://schemas.microsoft.com/office/drawing/2014/main" id="{F53A7021-E9B1-210C-6DA5-A7B23BF0BD3B}"/>
              </a:ext>
            </a:extLst>
          </p:cNvPr>
          <p:cNvGrpSpPr/>
          <p:nvPr/>
        </p:nvGrpSpPr>
        <p:grpSpPr>
          <a:xfrm>
            <a:off x="3260336" y="1841750"/>
            <a:ext cx="593026" cy="563028"/>
            <a:chOff x="5516998" y="2743994"/>
            <a:chExt cx="593026" cy="563028"/>
          </a:xfrm>
        </p:grpSpPr>
        <p:sp>
          <p:nvSpPr>
            <p:cNvPr id="84" name="Oval 83">
              <a:extLst>
                <a:ext uri="{FF2B5EF4-FFF2-40B4-BE49-F238E27FC236}">
                  <a16:creationId xmlns:a16="http://schemas.microsoft.com/office/drawing/2014/main" id="{8A21BF29-2976-DA4F-244C-83FA5AA01800}"/>
                </a:ext>
              </a:extLst>
            </p:cNvPr>
            <p:cNvSpPr/>
            <p:nvPr/>
          </p:nvSpPr>
          <p:spPr>
            <a:xfrm>
              <a:off x="5516998" y="2743994"/>
              <a:ext cx="593026" cy="5630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50D98076-5A2D-C6C1-206A-3A46872F96B3}"/>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grpSp>
        <p:nvGrpSpPr>
          <p:cNvPr id="86" name="Group 85">
            <a:extLst>
              <a:ext uri="{FF2B5EF4-FFF2-40B4-BE49-F238E27FC236}">
                <a16:creationId xmlns:a16="http://schemas.microsoft.com/office/drawing/2014/main" id="{A659616C-C133-D603-B0B3-000D192FC568}"/>
              </a:ext>
            </a:extLst>
          </p:cNvPr>
          <p:cNvGrpSpPr/>
          <p:nvPr/>
        </p:nvGrpSpPr>
        <p:grpSpPr>
          <a:xfrm>
            <a:off x="4553426" y="3141361"/>
            <a:ext cx="593026" cy="563028"/>
            <a:chOff x="5516998" y="2743994"/>
            <a:chExt cx="593026" cy="563028"/>
          </a:xfrm>
        </p:grpSpPr>
        <p:sp>
          <p:nvSpPr>
            <p:cNvPr id="87" name="Oval 86">
              <a:extLst>
                <a:ext uri="{FF2B5EF4-FFF2-40B4-BE49-F238E27FC236}">
                  <a16:creationId xmlns:a16="http://schemas.microsoft.com/office/drawing/2014/main" id="{AB652B30-6B43-1F7A-8017-C64986F66F01}"/>
                </a:ext>
              </a:extLst>
            </p:cNvPr>
            <p:cNvSpPr/>
            <p:nvPr/>
          </p:nvSpPr>
          <p:spPr>
            <a:xfrm>
              <a:off x="5516998" y="2743994"/>
              <a:ext cx="593026" cy="5630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5645A569-B177-0488-9B10-FFF5563073D3}"/>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grpSp>
      <p:grpSp>
        <p:nvGrpSpPr>
          <p:cNvPr id="95" name="Group 94">
            <a:extLst>
              <a:ext uri="{FF2B5EF4-FFF2-40B4-BE49-F238E27FC236}">
                <a16:creationId xmlns:a16="http://schemas.microsoft.com/office/drawing/2014/main" id="{23F1C4EE-19FA-38AB-CDAE-00DD88EFFF16}"/>
              </a:ext>
            </a:extLst>
          </p:cNvPr>
          <p:cNvGrpSpPr/>
          <p:nvPr/>
        </p:nvGrpSpPr>
        <p:grpSpPr>
          <a:xfrm>
            <a:off x="3385089" y="2499765"/>
            <a:ext cx="593026" cy="563028"/>
            <a:chOff x="5516998" y="2743994"/>
            <a:chExt cx="593026" cy="563028"/>
          </a:xfrm>
        </p:grpSpPr>
        <p:sp>
          <p:nvSpPr>
            <p:cNvPr id="96" name="Oval 95">
              <a:extLst>
                <a:ext uri="{FF2B5EF4-FFF2-40B4-BE49-F238E27FC236}">
                  <a16:creationId xmlns:a16="http://schemas.microsoft.com/office/drawing/2014/main" id="{2A44F1F1-3412-8A2B-29D2-30EDD3922A23}"/>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B6B48D1A-EB97-C47D-C43E-2B2F572E44E4}"/>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QW</a:t>
              </a:r>
              <a:endParaRPr lang="en-US" sz="800" dirty="0"/>
            </a:p>
          </p:txBody>
        </p:sp>
      </p:grpSp>
      <p:grpSp>
        <p:nvGrpSpPr>
          <p:cNvPr id="98" name="Group 97">
            <a:extLst>
              <a:ext uri="{FF2B5EF4-FFF2-40B4-BE49-F238E27FC236}">
                <a16:creationId xmlns:a16="http://schemas.microsoft.com/office/drawing/2014/main" id="{B035D697-DB75-7D2D-B21D-E31B366181C8}"/>
              </a:ext>
            </a:extLst>
          </p:cNvPr>
          <p:cNvGrpSpPr/>
          <p:nvPr/>
        </p:nvGrpSpPr>
        <p:grpSpPr>
          <a:xfrm>
            <a:off x="2098036" y="3043264"/>
            <a:ext cx="593026" cy="563028"/>
            <a:chOff x="5516998" y="2743994"/>
            <a:chExt cx="593026" cy="563028"/>
          </a:xfrm>
        </p:grpSpPr>
        <p:sp>
          <p:nvSpPr>
            <p:cNvPr id="99" name="Oval 98">
              <a:extLst>
                <a:ext uri="{FF2B5EF4-FFF2-40B4-BE49-F238E27FC236}">
                  <a16:creationId xmlns:a16="http://schemas.microsoft.com/office/drawing/2014/main" id="{2E4E9B34-53E9-20B2-F5C6-1AA21707B689}"/>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A924A9AD-E9BF-E3A6-C284-CC24D1A85363}"/>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QW</a:t>
              </a:r>
              <a:endParaRPr lang="en-US" sz="800" dirty="0"/>
            </a:p>
          </p:txBody>
        </p:sp>
      </p:grpSp>
      <p:grpSp>
        <p:nvGrpSpPr>
          <p:cNvPr id="101" name="Group 100">
            <a:extLst>
              <a:ext uri="{FF2B5EF4-FFF2-40B4-BE49-F238E27FC236}">
                <a16:creationId xmlns:a16="http://schemas.microsoft.com/office/drawing/2014/main" id="{EAC52658-0B5E-80C9-4B54-77E72128C105}"/>
              </a:ext>
            </a:extLst>
          </p:cNvPr>
          <p:cNvGrpSpPr/>
          <p:nvPr/>
        </p:nvGrpSpPr>
        <p:grpSpPr>
          <a:xfrm>
            <a:off x="4097416" y="2052407"/>
            <a:ext cx="593026" cy="563028"/>
            <a:chOff x="5516998" y="2743994"/>
            <a:chExt cx="593026" cy="563028"/>
          </a:xfrm>
        </p:grpSpPr>
        <p:sp>
          <p:nvSpPr>
            <p:cNvPr id="102" name="Oval 101">
              <a:extLst>
                <a:ext uri="{FF2B5EF4-FFF2-40B4-BE49-F238E27FC236}">
                  <a16:creationId xmlns:a16="http://schemas.microsoft.com/office/drawing/2014/main" id="{386DD068-1113-0E72-EB4E-69D63A749CB0}"/>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8CB88321-2F29-5C16-AB74-04BFBAE65C8D}"/>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800" dirty="0"/>
            </a:p>
          </p:txBody>
        </p:sp>
      </p:grpSp>
      <p:grpSp>
        <p:nvGrpSpPr>
          <p:cNvPr id="104" name="Group 103">
            <a:extLst>
              <a:ext uri="{FF2B5EF4-FFF2-40B4-BE49-F238E27FC236}">
                <a16:creationId xmlns:a16="http://schemas.microsoft.com/office/drawing/2014/main" id="{37BB9931-E849-FB79-159E-71F146829EDA}"/>
              </a:ext>
            </a:extLst>
          </p:cNvPr>
          <p:cNvGrpSpPr/>
          <p:nvPr/>
        </p:nvGrpSpPr>
        <p:grpSpPr>
          <a:xfrm>
            <a:off x="9819517" y="2207963"/>
            <a:ext cx="593026" cy="563028"/>
            <a:chOff x="5516998" y="2743994"/>
            <a:chExt cx="593026" cy="563028"/>
          </a:xfrm>
        </p:grpSpPr>
        <p:sp>
          <p:nvSpPr>
            <p:cNvPr id="105" name="Oval 104">
              <a:extLst>
                <a:ext uri="{FF2B5EF4-FFF2-40B4-BE49-F238E27FC236}">
                  <a16:creationId xmlns:a16="http://schemas.microsoft.com/office/drawing/2014/main" id="{B978E95A-CE43-0744-22D4-EF93250C4D3D}"/>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1A43A-4CFA-B439-783D-567EF2CD49C9}"/>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GC</a:t>
              </a:r>
              <a:endParaRPr lang="en-US" sz="800" dirty="0"/>
            </a:p>
          </p:txBody>
        </p:sp>
      </p:grpSp>
      <p:grpSp>
        <p:nvGrpSpPr>
          <p:cNvPr id="37" name="Group 36">
            <a:extLst>
              <a:ext uri="{FF2B5EF4-FFF2-40B4-BE49-F238E27FC236}">
                <a16:creationId xmlns:a16="http://schemas.microsoft.com/office/drawing/2014/main" id="{EE43BD1A-4E81-88E1-CF12-9BAA12A44217}"/>
              </a:ext>
            </a:extLst>
          </p:cNvPr>
          <p:cNvGrpSpPr/>
          <p:nvPr/>
        </p:nvGrpSpPr>
        <p:grpSpPr>
          <a:xfrm>
            <a:off x="9533715" y="1830806"/>
            <a:ext cx="593026" cy="563028"/>
            <a:chOff x="5516998" y="2743994"/>
            <a:chExt cx="593026" cy="563028"/>
          </a:xfrm>
        </p:grpSpPr>
        <p:sp>
          <p:nvSpPr>
            <p:cNvPr id="38" name="Oval 37">
              <a:extLst>
                <a:ext uri="{FF2B5EF4-FFF2-40B4-BE49-F238E27FC236}">
                  <a16:creationId xmlns:a16="http://schemas.microsoft.com/office/drawing/2014/main" id="{6C963F95-AAA5-8475-333B-282F16AD4F5F}"/>
                </a:ext>
              </a:extLst>
            </p:cNvPr>
            <p:cNvSpPr/>
            <p:nvPr/>
          </p:nvSpPr>
          <p:spPr>
            <a:xfrm>
              <a:off x="5516998" y="2743994"/>
              <a:ext cx="593026" cy="5630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66A13DC-E958-43F8-B67E-1264DF32C279}"/>
                </a:ext>
              </a:extLst>
            </p:cNvPr>
            <p:cNvSpPr/>
            <p:nvPr/>
          </p:nvSpPr>
          <p:spPr>
            <a:xfrm>
              <a:off x="5606254" y="2832495"/>
              <a:ext cx="408061"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sp>
        <p:nvSpPr>
          <p:cNvPr id="107" name="TextBox 106">
            <a:extLst>
              <a:ext uri="{FF2B5EF4-FFF2-40B4-BE49-F238E27FC236}">
                <a16:creationId xmlns:a16="http://schemas.microsoft.com/office/drawing/2014/main" id="{13BA8FCE-90AB-A597-F8F0-F55C94419CB6}"/>
              </a:ext>
            </a:extLst>
          </p:cNvPr>
          <p:cNvSpPr txBox="1"/>
          <p:nvPr/>
        </p:nvSpPr>
        <p:spPr>
          <a:xfrm>
            <a:off x="11134469" y="1241255"/>
            <a:ext cx="1026304" cy="200055"/>
          </a:xfrm>
          <a:prstGeom prst="rect">
            <a:avLst/>
          </a:prstGeom>
          <a:noFill/>
        </p:spPr>
        <p:txBody>
          <a:bodyPr wrap="square" rtlCol="0">
            <a:spAutoFit/>
          </a:bodyPr>
          <a:lstStyle/>
          <a:p>
            <a:r>
              <a:rPr lang="en-NZ" sz="700" b="1" dirty="0"/>
              <a:t>THEMES:</a:t>
            </a:r>
            <a:endParaRPr lang="en-US" sz="700" b="1" dirty="0"/>
          </a:p>
        </p:txBody>
      </p:sp>
      <p:sp>
        <p:nvSpPr>
          <p:cNvPr id="108" name="TextBox 107">
            <a:extLst>
              <a:ext uri="{FF2B5EF4-FFF2-40B4-BE49-F238E27FC236}">
                <a16:creationId xmlns:a16="http://schemas.microsoft.com/office/drawing/2014/main" id="{C50ECACE-15AA-7241-2E2C-CE435C917AEB}"/>
              </a:ext>
            </a:extLst>
          </p:cNvPr>
          <p:cNvSpPr txBox="1"/>
          <p:nvPr/>
        </p:nvSpPr>
        <p:spPr>
          <a:xfrm>
            <a:off x="11134469" y="4817205"/>
            <a:ext cx="1026304" cy="200055"/>
          </a:xfrm>
          <a:prstGeom prst="rect">
            <a:avLst/>
          </a:prstGeom>
          <a:noFill/>
        </p:spPr>
        <p:txBody>
          <a:bodyPr wrap="square" rtlCol="0">
            <a:spAutoFit/>
          </a:bodyPr>
          <a:lstStyle/>
          <a:p>
            <a:r>
              <a:rPr lang="en-NZ" sz="700" b="1" dirty="0"/>
              <a:t>TIMEFRAME:</a:t>
            </a:r>
            <a:endParaRPr lang="en-US" sz="700" b="1" dirty="0"/>
          </a:p>
        </p:txBody>
      </p:sp>
      <p:grpSp>
        <p:nvGrpSpPr>
          <p:cNvPr id="109" name="Group 108">
            <a:extLst>
              <a:ext uri="{FF2B5EF4-FFF2-40B4-BE49-F238E27FC236}">
                <a16:creationId xmlns:a16="http://schemas.microsoft.com/office/drawing/2014/main" id="{70BB3B0D-8EE5-6CC2-9EF1-386FBC040D70}"/>
              </a:ext>
            </a:extLst>
          </p:cNvPr>
          <p:cNvGrpSpPr/>
          <p:nvPr/>
        </p:nvGrpSpPr>
        <p:grpSpPr>
          <a:xfrm>
            <a:off x="2226109" y="1632733"/>
            <a:ext cx="593026" cy="563028"/>
            <a:chOff x="5516998" y="2743994"/>
            <a:chExt cx="593026" cy="563028"/>
          </a:xfrm>
        </p:grpSpPr>
        <p:sp>
          <p:nvSpPr>
            <p:cNvPr id="110" name="Oval 109">
              <a:extLst>
                <a:ext uri="{FF2B5EF4-FFF2-40B4-BE49-F238E27FC236}">
                  <a16:creationId xmlns:a16="http://schemas.microsoft.com/office/drawing/2014/main" id="{E76CD014-BFB8-9B49-4BAA-66345178BE38}"/>
                </a:ext>
              </a:extLst>
            </p:cNvPr>
            <p:cNvSpPr/>
            <p:nvPr/>
          </p:nvSpPr>
          <p:spPr>
            <a:xfrm>
              <a:off x="5516998" y="2743994"/>
              <a:ext cx="593026" cy="5630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275FEE07-19F8-BBED-2AB6-49FC5CA3EC03}"/>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QW</a:t>
              </a:r>
              <a:endParaRPr lang="en-US" sz="1100" dirty="0"/>
            </a:p>
          </p:txBody>
        </p:sp>
      </p:grpSp>
      <p:grpSp>
        <p:nvGrpSpPr>
          <p:cNvPr id="118" name="Group 117">
            <a:extLst>
              <a:ext uri="{FF2B5EF4-FFF2-40B4-BE49-F238E27FC236}">
                <a16:creationId xmlns:a16="http://schemas.microsoft.com/office/drawing/2014/main" id="{37B19F53-BB76-26A0-A72A-2079ABFA366A}"/>
              </a:ext>
            </a:extLst>
          </p:cNvPr>
          <p:cNvGrpSpPr/>
          <p:nvPr/>
        </p:nvGrpSpPr>
        <p:grpSpPr>
          <a:xfrm>
            <a:off x="2634334" y="1616414"/>
            <a:ext cx="593026" cy="563028"/>
            <a:chOff x="5516998" y="2743994"/>
            <a:chExt cx="593026" cy="563028"/>
          </a:xfrm>
        </p:grpSpPr>
        <p:sp>
          <p:nvSpPr>
            <p:cNvPr id="119" name="Oval 118">
              <a:extLst>
                <a:ext uri="{FF2B5EF4-FFF2-40B4-BE49-F238E27FC236}">
                  <a16:creationId xmlns:a16="http://schemas.microsoft.com/office/drawing/2014/main" id="{8C3A3E92-692A-B878-6970-17C72145D139}"/>
                </a:ext>
              </a:extLst>
            </p:cNvPr>
            <p:cNvSpPr/>
            <p:nvPr/>
          </p:nvSpPr>
          <p:spPr>
            <a:xfrm>
              <a:off x="5516998" y="2743994"/>
              <a:ext cx="593026" cy="5630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3E9D3D25-19C8-1BE6-3EA0-C0F7F6297EB1}"/>
                </a:ext>
              </a:extLst>
            </p:cNvPr>
            <p:cNvSpPr/>
            <p:nvPr/>
          </p:nvSpPr>
          <p:spPr>
            <a:xfrm>
              <a:off x="5606254" y="2832495"/>
              <a:ext cx="408061"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grpSp>
        <p:nvGrpSpPr>
          <p:cNvPr id="121" name="Group 120">
            <a:extLst>
              <a:ext uri="{FF2B5EF4-FFF2-40B4-BE49-F238E27FC236}">
                <a16:creationId xmlns:a16="http://schemas.microsoft.com/office/drawing/2014/main" id="{A143A0C0-C2C8-95D4-8AD3-F0F899CFC01C}"/>
              </a:ext>
            </a:extLst>
          </p:cNvPr>
          <p:cNvGrpSpPr/>
          <p:nvPr/>
        </p:nvGrpSpPr>
        <p:grpSpPr>
          <a:xfrm>
            <a:off x="1482944" y="2725867"/>
            <a:ext cx="593026" cy="563028"/>
            <a:chOff x="5516998" y="2743994"/>
            <a:chExt cx="593026" cy="563028"/>
          </a:xfrm>
        </p:grpSpPr>
        <p:sp>
          <p:nvSpPr>
            <p:cNvPr id="122" name="Oval 121">
              <a:extLst>
                <a:ext uri="{FF2B5EF4-FFF2-40B4-BE49-F238E27FC236}">
                  <a16:creationId xmlns:a16="http://schemas.microsoft.com/office/drawing/2014/main" id="{21552B63-4AAB-DF4E-B1DC-BA69B75B0D73}"/>
                </a:ext>
              </a:extLst>
            </p:cNvPr>
            <p:cNvSpPr/>
            <p:nvPr/>
          </p:nvSpPr>
          <p:spPr>
            <a:xfrm>
              <a:off x="5516998" y="2743994"/>
              <a:ext cx="593026" cy="5630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3CDEE96F-8CC6-0FDB-42A7-FB66867BA0B5}"/>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QW</a:t>
              </a:r>
              <a:endParaRPr lang="en-US" sz="1100" dirty="0"/>
            </a:p>
          </p:txBody>
        </p:sp>
      </p:grpSp>
      <p:grpSp>
        <p:nvGrpSpPr>
          <p:cNvPr id="124" name="Group 123">
            <a:extLst>
              <a:ext uri="{FF2B5EF4-FFF2-40B4-BE49-F238E27FC236}">
                <a16:creationId xmlns:a16="http://schemas.microsoft.com/office/drawing/2014/main" id="{BB259A00-DBDB-73D5-4A47-7C127C6123D5}"/>
              </a:ext>
            </a:extLst>
          </p:cNvPr>
          <p:cNvGrpSpPr/>
          <p:nvPr/>
        </p:nvGrpSpPr>
        <p:grpSpPr>
          <a:xfrm>
            <a:off x="6127212" y="3185613"/>
            <a:ext cx="593026" cy="563028"/>
            <a:chOff x="5516998" y="2743994"/>
            <a:chExt cx="593026" cy="563028"/>
          </a:xfrm>
        </p:grpSpPr>
        <p:sp>
          <p:nvSpPr>
            <p:cNvPr id="125" name="Oval 124">
              <a:extLst>
                <a:ext uri="{FF2B5EF4-FFF2-40B4-BE49-F238E27FC236}">
                  <a16:creationId xmlns:a16="http://schemas.microsoft.com/office/drawing/2014/main" id="{07556F95-CA92-F3A8-69F4-90CFDF5FD558}"/>
                </a:ext>
              </a:extLst>
            </p:cNvPr>
            <p:cNvSpPr/>
            <p:nvPr/>
          </p:nvSpPr>
          <p:spPr>
            <a:xfrm>
              <a:off x="5516998" y="2743994"/>
              <a:ext cx="593026" cy="5630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FF68A6FE-2B6A-0C40-E7F9-0EB07EC6393A}"/>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grpSp>
        <p:nvGrpSpPr>
          <p:cNvPr id="19" name="Group 18">
            <a:extLst>
              <a:ext uri="{FF2B5EF4-FFF2-40B4-BE49-F238E27FC236}">
                <a16:creationId xmlns:a16="http://schemas.microsoft.com/office/drawing/2014/main" id="{60D75CDA-61A0-8F05-443F-F3BA35DBD143}"/>
              </a:ext>
            </a:extLst>
          </p:cNvPr>
          <p:cNvGrpSpPr/>
          <p:nvPr/>
        </p:nvGrpSpPr>
        <p:grpSpPr>
          <a:xfrm>
            <a:off x="6136992" y="2725867"/>
            <a:ext cx="593026" cy="563028"/>
            <a:chOff x="5516998" y="2743994"/>
            <a:chExt cx="593026" cy="563028"/>
          </a:xfrm>
        </p:grpSpPr>
        <p:sp>
          <p:nvSpPr>
            <p:cNvPr id="20" name="Oval 19">
              <a:extLst>
                <a:ext uri="{FF2B5EF4-FFF2-40B4-BE49-F238E27FC236}">
                  <a16:creationId xmlns:a16="http://schemas.microsoft.com/office/drawing/2014/main" id="{B19E23EA-A49B-2037-5F9A-1B8D842AC720}"/>
                </a:ext>
              </a:extLst>
            </p:cNvPr>
            <p:cNvSpPr/>
            <p:nvPr/>
          </p:nvSpPr>
          <p:spPr>
            <a:xfrm>
              <a:off x="5516998" y="2743994"/>
              <a:ext cx="593026" cy="56302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B0AE6EA-21C1-1238-0C55-DC4E2251158D}"/>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grpSp>
        <p:nvGrpSpPr>
          <p:cNvPr id="127" name="Group 126">
            <a:extLst>
              <a:ext uri="{FF2B5EF4-FFF2-40B4-BE49-F238E27FC236}">
                <a16:creationId xmlns:a16="http://schemas.microsoft.com/office/drawing/2014/main" id="{79C0C4E0-224A-0C5D-7AE0-5E7FC9410AF5}"/>
              </a:ext>
            </a:extLst>
          </p:cNvPr>
          <p:cNvGrpSpPr/>
          <p:nvPr/>
        </p:nvGrpSpPr>
        <p:grpSpPr>
          <a:xfrm>
            <a:off x="3041088" y="1632768"/>
            <a:ext cx="593026" cy="563028"/>
            <a:chOff x="5516998" y="2743994"/>
            <a:chExt cx="593026" cy="563028"/>
          </a:xfrm>
        </p:grpSpPr>
        <p:sp>
          <p:nvSpPr>
            <p:cNvPr id="128" name="Oval 127">
              <a:extLst>
                <a:ext uri="{FF2B5EF4-FFF2-40B4-BE49-F238E27FC236}">
                  <a16:creationId xmlns:a16="http://schemas.microsoft.com/office/drawing/2014/main" id="{3F6101F4-E941-FD03-1DC5-273CB6857AB4}"/>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A68CE264-D321-9F12-B7E2-0B0D67059288}"/>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800" dirty="0"/>
            </a:p>
          </p:txBody>
        </p:sp>
      </p:grpSp>
      <p:grpSp>
        <p:nvGrpSpPr>
          <p:cNvPr id="130" name="Group 129">
            <a:extLst>
              <a:ext uri="{FF2B5EF4-FFF2-40B4-BE49-F238E27FC236}">
                <a16:creationId xmlns:a16="http://schemas.microsoft.com/office/drawing/2014/main" id="{A6DB878E-E2FD-46D1-AC83-F955A76905FB}"/>
              </a:ext>
            </a:extLst>
          </p:cNvPr>
          <p:cNvGrpSpPr/>
          <p:nvPr/>
        </p:nvGrpSpPr>
        <p:grpSpPr>
          <a:xfrm>
            <a:off x="7202566" y="2393834"/>
            <a:ext cx="593026" cy="563028"/>
            <a:chOff x="5516998" y="2743994"/>
            <a:chExt cx="593026" cy="563028"/>
          </a:xfrm>
        </p:grpSpPr>
        <p:sp>
          <p:nvSpPr>
            <p:cNvPr id="131" name="Oval 130">
              <a:extLst>
                <a:ext uri="{FF2B5EF4-FFF2-40B4-BE49-F238E27FC236}">
                  <a16:creationId xmlns:a16="http://schemas.microsoft.com/office/drawing/2014/main" id="{68E9F1FF-C61E-CF02-B59A-DE4D3A2B5FB3}"/>
                </a:ext>
              </a:extLst>
            </p:cNvPr>
            <p:cNvSpPr/>
            <p:nvPr/>
          </p:nvSpPr>
          <p:spPr>
            <a:xfrm>
              <a:off x="5516998" y="2743994"/>
              <a:ext cx="593026" cy="5630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49FD3F20-C95A-C25C-16B6-E983999F523C}"/>
                </a:ext>
              </a:extLst>
            </p:cNvPr>
            <p:cNvSpPr/>
            <p:nvPr/>
          </p:nvSpPr>
          <p:spPr>
            <a:xfrm>
              <a:off x="5606254" y="2832495"/>
              <a:ext cx="408061"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GC</a:t>
              </a:r>
              <a:endParaRPr lang="en-US" sz="1100" dirty="0"/>
            </a:p>
          </p:txBody>
        </p:sp>
      </p:grpSp>
      <p:grpSp>
        <p:nvGrpSpPr>
          <p:cNvPr id="136" name="Group 135">
            <a:extLst>
              <a:ext uri="{FF2B5EF4-FFF2-40B4-BE49-F238E27FC236}">
                <a16:creationId xmlns:a16="http://schemas.microsoft.com/office/drawing/2014/main" id="{CD6707E5-172D-BCD8-72F0-A9D98EC2745B}"/>
              </a:ext>
            </a:extLst>
          </p:cNvPr>
          <p:cNvGrpSpPr/>
          <p:nvPr/>
        </p:nvGrpSpPr>
        <p:grpSpPr>
          <a:xfrm>
            <a:off x="2476794" y="3195324"/>
            <a:ext cx="593026" cy="563028"/>
            <a:chOff x="5516998" y="2743994"/>
            <a:chExt cx="593026" cy="563028"/>
          </a:xfrm>
        </p:grpSpPr>
        <p:sp>
          <p:nvSpPr>
            <p:cNvPr id="137" name="Oval 136">
              <a:extLst>
                <a:ext uri="{FF2B5EF4-FFF2-40B4-BE49-F238E27FC236}">
                  <a16:creationId xmlns:a16="http://schemas.microsoft.com/office/drawing/2014/main" id="{325F3E04-7AD1-AC52-76B3-92631A02159E}"/>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49DB867C-EF01-9FA3-5AAB-06FEC5A79B44}"/>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QW</a:t>
              </a:r>
              <a:endParaRPr lang="en-US" sz="800" dirty="0"/>
            </a:p>
          </p:txBody>
        </p:sp>
      </p:grpSp>
      <p:grpSp>
        <p:nvGrpSpPr>
          <p:cNvPr id="139" name="Group 138">
            <a:extLst>
              <a:ext uri="{FF2B5EF4-FFF2-40B4-BE49-F238E27FC236}">
                <a16:creationId xmlns:a16="http://schemas.microsoft.com/office/drawing/2014/main" id="{14F8419D-C5FD-2C39-85D7-2CC38E48704D}"/>
              </a:ext>
            </a:extLst>
          </p:cNvPr>
          <p:cNvGrpSpPr/>
          <p:nvPr/>
        </p:nvGrpSpPr>
        <p:grpSpPr>
          <a:xfrm>
            <a:off x="3162565" y="3033579"/>
            <a:ext cx="593026" cy="563028"/>
            <a:chOff x="5516998" y="2743994"/>
            <a:chExt cx="593026" cy="563028"/>
          </a:xfrm>
        </p:grpSpPr>
        <p:sp>
          <p:nvSpPr>
            <p:cNvPr id="140" name="Oval 139">
              <a:extLst>
                <a:ext uri="{FF2B5EF4-FFF2-40B4-BE49-F238E27FC236}">
                  <a16:creationId xmlns:a16="http://schemas.microsoft.com/office/drawing/2014/main" id="{FCFEB1EB-5E96-E98A-3863-4EE8A39C5AE6}"/>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28C03E4D-B466-C0C9-814D-D303F2E77EEC}"/>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QW</a:t>
              </a:r>
              <a:endParaRPr lang="en-US" sz="800" dirty="0"/>
            </a:p>
          </p:txBody>
        </p:sp>
      </p:grpSp>
      <p:grpSp>
        <p:nvGrpSpPr>
          <p:cNvPr id="142" name="Group 141">
            <a:extLst>
              <a:ext uri="{FF2B5EF4-FFF2-40B4-BE49-F238E27FC236}">
                <a16:creationId xmlns:a16="http://schemas.microsoft.com/office/drawing/2014/main" id="{9DAC0303-3546-BCA5-62CC-2D807534DBD3}"/>
              </a:ext>
            </a:extLst>
          </p:cNvPr>
          <p:cNvGrpSpPr/>
          <p:nvPr/>
        </p:nvGrpSpPr>
        <p:grpSpPr>
          <a:xfrm>
            <a:off x="2615026" y="2699302"/>
            <a:ext cx="593026" cy="563028"/>
            <a:chOff x="5516998" y="2743994"/>
            <a:chExt cx="593026" cy="563028"/>
          </a:xfrm>
        </p:grpSpPr>
        <p:sp>
          <p:nvSpPr>
            <p:cNvPr id="143" name="Oval 142">
              <a:extLst>
                <a:ext uri="{FF2B5EF4-FFF2-40B4-BE49-F238E27FC236}">
                  <a16:creationId xmlns:a16="http://schemas.microsoft.com/office/drawing/2014/main" id="{ED0D506D-08A8-029B-93CE-B8B021EC7EE5}"/>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FFC69A47-7A99-C858-7E35-E6811E82FF61}"/>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QW</a:t>
              </a:r>
              <a:endParaRPr lang="en-US" sz="800" dirty="0"/>
            </a:p>
          </p:txBody>
        </p:sp>
      </p:grpSp>
      <p:grpSp>
        <p:nvGrpSpPr>
          <p:cNvPr id="145" name="Group 144">
            <a:extLst>
              <a:ext uri="{FF2B5EF4-FFF2-40B4-BE49-F238E27FC236}">
                <a16:creationId xmlns:a16="http://schemas.microsoft.com/office/drawing/2014/main" id="{2257AC2A-7CAE-C8FB-EDBB-4CE2E3C63473}"/>
              </a:ext>
            </a:extLst>
          </p:cNvPr>
          <p:cNvGrpSpPr/>
          <p:nvPr/>
        </p:nvGrpSpPr>
        <p:grpSpPr>
          <a:xfrm>
            <a:off x="4417633" y="2734812"/>
            <a:ext cx="593026" cy="563028"/>
            <a:chOff x="5516998" y="2743994"/>
            <a:chExt cx="593026" cy="563028"/>
          </a:xfrm>
        </p:grpSpPr>
        <p:sp>
          <p:nvSpPr>
            <p:cNvPr id="146" name="Oval 145">
              <a:extLst>
                <a:ext uri="{FF2B5EF4-FFF2-40B4-BE49-F238E27FC236}">
                  <a16:creationId xmlns:a16="http://schemas.microsoft.com/office/drawing/2014/main" id="{76802F1F-8382-0B32-EA53-A3D60155CD01}"/>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1B169662-5032-2B3E-9FC9-9F2244739A30}"/>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PI</a:t>
              </a:r>
              <a:endParaRPr lang="en-US" sz="800" dirty="0"/>
            </a:p>
          </p:txBody>
        </p:sp>
      </p:grpSp>
      <p:grpSp>
        <p:nvGrpSpPr>
          <p:cNvPr id="148" name="Group 147">
            <a:extLst>
              <a:ext uri="{FF2B5EF4-FFF2-40B4-BE49-F238E27FC236}">
                <a16:creationId xmlns:a16="http://schemas.microsoft.com/office/drawing/2014/main" id="{89F79410-0DF2-2AC8-FD05-C8AC689C08B4}"/>
              </a:ext>
            </a:extLst>
          </p:cNvPr>
          <p:cNvGrpSpPr/>
          <p:nvPr/>
        </p:nvGrpSpPr>
        <p:grpSpPr>
          <a:xfrm>
            <a:off x="4487895" y="2105197"/>
            <a:ext cx="593026" cy="563028"/>
            <a:chOff x="5516998" y="2743994"/>
            <a:chExt cx="593026" cy="563028"/>
          </a:xfrm>
        </p:grpSpPr>
        <p:sp>
          <p:nvSpPr>
            <p:cNvPr id="149" name="Oval 148">
              <a:extLst>
                <a:ext uri="{FF2B5EF4-FFF2-40B4-BE49-F238E27FC236}">
                  <a16:creationId xmlns:a16="http://schemas.microsoft.com/office/drawing/2014/main" id="{C66E878C-781C-D50F-B98A-55B70D2BDB69}"/>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6576E6AB-4028-3756-9D78-1E55E8C62106}"/>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t>PI/GC</a:t>
              </a:r>
              <a:endParaRPr lang="en-US" sz="400" dirty="0"/>
            </a:p>
          </p:txBody>
        </p:sp>
      </p:grpSp>
      <p:grpSp>
        <p:nvGrpSpPr>
          <p:cNvPr id="151" name="Group 150">
            <a:extLst>
              <a:ext uri="{FF2B5EF4-FFF2-40B4-BE49-F238E27FC236}">
                <a16:creationId xmlns:a16="http://schemas.microsoft.com/office/drawing/2014/main" id="{2CC1FD23-032B-827F-958D-FA2BE177EE13}"/>
              </a:ext>
            </a:extLst>
          </p:cNvPr>
          <p:cNvGrpSpPr/>
          <p:nvPr/>
        </p:nvGrpSpPr>
        <p:grpSpPr>
          <a:xfrm>
            <a:off x="6085208" y="1720327"/>
            <a:ext cx="593026" cy="563028"/>
            <a:chOff x="5516998" y="2743994"/>
            <a:chExt cx="593026" cy="563028"/>
          </a:xfrm>
        </p:grpSpPr>
        <p:sp>
          <p:nvSpPr>
            <p:cNvPr id="152" name="Oval 151">
              <a:extLst>
                <a:ext uri="{FF2B5EF4-FFF2-40B4-BE49-F238E27FC236}">
                  <a16:creationId xmlns:a16="http://schemas.microsoft.com/office/drawing/2014/main" id="{2EF53A03-D65D-40E5-FA64-A132C45B0C6E}"/>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A90A7428-E09D-C135-FC43-7B944E4D08E9}"/>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GC</a:t>
              </a:r>
              <a:endParaRPr lang="en-US" sz="800" dirty="0"/>
            </a:p>
          </p:txBody>
        </p:sp>
      </p:grpSp>
      <p:grpSp>
        <p:nvGrpSpPr>
          <p:cNvPr id="154" name="Group 153">
            <a:extLst>
              <a:ext uri="{FF2B5EF4-FFF2-40B4-BE49-F238E27FC236}">
                <a16:creationId xmlns:a16="http://schemas.microsoft.com/office/drawing/2014/main" id="{8E9C7FE8-2486-C378-853E-D808906D8DA9}"/>
              </a:ext>
            </a:extLst>
          </p:cNvPr>
          <p:cNvGrpSpPr/>
          <p:nvPr/>
        </p:nvGrpSpPr>
        <p:grpSpPr>
          <a:xfrm>
            <a:off x="6080393" y="2107610"/>
            <a:ext cx="593026" cy="563028"/>
            <a:chOff x="5516998" y="2743994"/>
            <a:chExt cx="593026" cy="563028"/>
          </a:xfrm>
        </p:grpSpPr>
        <p:sp>
          <p:nvSpPr>
            <p:cNvPr id="155" name="Oval 154">
              <a:extLst>
                <a:ext uri="{FF2B5EF4-FFF2-40B4-BE49-F238E27FC236}">
                  <a16:creationId xmlns:a16="http://schemas.microsoft.com/office/drawing/2014/main" id="{131EC6BF-B25F-373D-2791-0CACDDAD56E2}"/>
                </a:ext>
              </a:extLst>
            </p:cNvPr>
            <p:cNvSpPr/>
            <p:nvPr/>
          </p:nvSpPr>
          <p:spPr>
            <a:xfrm>
              <a:off x="5516998" y="2743994"/>
              <a:ext cx="593026" cy="56302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478E2DBB-8C82-12CF-0EF1-8260885FD1A5}"/>
                </a:ext>
              </a:extLst>
            </p:cNvPr>
            <p:cNvSpPr/>
            <p:nvPr/>
          </p:nvSpPr>
          <p:spPr>
            <a:xfrm>
              <a:off x="5604976" y="2832320"/>
              <a:ext cx="41706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NZ" sz="800" dirty="0"/>
                <a:t>GC</a:t>
              </a:r>
              <a:endParaRPr lang="en-US" sz="800" dirty="0"/>
            </a:p>
          </p:txBody>
        </p:sp>
      </p:grpSp>
      <p:grpSp>
        <p:nvGrpSpPr>
          <p:cNvPr id="157" name="Group 156">
            <a:extLst>
              <a:ext uri="{FF2B5EF4-FFF2-40B4-BE49-F238E27FC236}">
                <a16:creationId xmlns:a16="http://schemas.microsoft.com/office/drawing/2014/main" id="{51066215-81E3-35F3-61B0-59E4A5187327}"/>
              </a:ext>
            </a:extLst>
          </p:cNvPr>
          <p:cNvGrpSpPr/>
          <p:nvPr/>
        </p:nvGrpSpPr>
        <p:grpSpPr>
          <a:xfrm>
            <a:off x="6559598" y="1717033"/>
            <a:ext cx="593026" cy="563028"/>
            <a:chOff x="5516998" y="2743994"/>
            <a:chExt cx="593026" cy="563028"/>
          </a:xfrm>
        </p:grpSpPr>
        <p:sp>
          <p:nvSpPr>
            <p:cNvPr id="158" name="Oval 157">
              <a:extLst>
                <a:ext uri="{FF2B5EF4-FFF2-40B4-BE49-F238E27FC236}">
                  <a16:creationId xmlns:a16="http://schemas.microsoft.com/office/drawing/2014/main" id="{D3C19368-39F9-A412-4B15-AE56FE1F980F}"/>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5DDB6328-9A92-87F0-64A6-55A64342817E}"/>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800" dirty="0"/>
            </a:p>
          </p:txBody>
        </p:sp>
      </p:grpSp>
      <p:grpSp>
        <p:nvGrpSpPr>
          <p:cNvPr id="28" name="Group 27">
            <a:extLst>
              <a:ext uri="{FF2B5EF4-FFF2-40B4-BE49-F238E27FC236}">
                <a16:creationId xmlns:a16="http://schemas.microsoft.com/office/drawing/2014/main" id="{FC0EBF40-3FFE-0511-6A81-E300C1950ADD}"/>
              </a:ext>
            </a:extLst>
          </p:cNvPr>
          <p:cNvGrpSpPr/>
          <p:nvPr/>
        </p:nvGrpSpPr>
        <p:grpSpPr>
          <a:xfrm>
            <a:off x="6470837" y="2074688"/>
            <a:ext cx="593026" cy="563028"/>
            <a:chOff x="5516998" y="2743994"/>
            <a:chExt cx="593026" cy="563028"/>
          </a:xfrm>
        </p:grpSpPr>
        <p:sp>
          <p:nvSpPr>
            <p:cNvPr id="29" name="Oval 28">
              <a:extLst>
                <a:ext uri="{FF2B5EF4-FFF2-40B4-BE49-F238E27FC236}">
                  <a16:creationId xmlns:a16="http://schemas.microsoft.com/office/drawing/2014/main" id="{3FE5E2F3-3A1F-07D2-1525-396E2937EF7F}"/>
                </a:ext>
              </a:extLst>
            </p:cNvPr>
            <p:cNvSpPr/>
            <p:nvPr/>
          </p:nvSpPr>
          <p:spPr>
            <a:xfrm>
              <a:off x="5516998" y="2743994"/>
              <a:ext cx="593026" cy="563028"/>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94810F2-AFE0-9DAD-EAF7-A715FA447C37}"/>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grpSp>
        <p:nvGrpSpPr>
          <p:cNvPr id="160" name="Group 159">
            <a:extLst>
              <a:ext uri="{FF2B5EF4-FFF2-40B4-BE49-F238E27FC236}">
                <a16:creationId xmlns:a16="http://schemas.microsoft.com/office/drawing/2014/main" id="{D737FC17-7A3C-054D-BA75-B4F2AFDD5493}"/>
              </a:ext>
            </a:extLst>
          </p:cNvPr>
          <p:cNvGrpSpPr/>
          <p:nvPr/>
        </p:nvGrpSpPr>
        <p:grpSpPr>
          <a:xfrm>
            <a:off x="9420589" y="2434607"/>
            <a:ext cx="593026" cy="563028"/>
            <a:chOff x="5516998" y="2743994"/>
            <a:chExt cx="593026" cy="563028"/>
          </a:xfrm>
        </p:grpSpPr>
        <p:sp>
          <p:nvSpPr>
            <p:cNvPr id="161" name="Oval 160">
              <a:extLst>
                <a:ext uri="{FF2B5EF4-FFF2-40B4-BE49-F238E27FC236}">
                  <a16:creationId xmlns:a16="http://schemas.microsoft.com/office/drawing/2014/main" id="{4928F9DA-C8BC-22A6-DB8E-F5861214A0FB}"/>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882E4D6B-02DB-04BA-3294-40DC0928A4FA}"/>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GC</a:t>
              </a:r>
              <a:endParaRPr lang="en-US" sz="800" dirty="0"/>
            </a:p>
          </p:txBody>
        </p:sp>
      </p:grpSp>
      <p:grpSp>
        <p:nvGrpSpPr>
          <p:cNvPr id="163" name="Group 162">
            <a:extLst>
              <a:ext uri="{FF2B5EF4-FFF2-40B4-BE49-F238E27FC236}">
                <a16:creationId xmlns:a16="http://schemas.microsoft.com/office/drawing/2014/main" id="{275D15B9-76AB-6F31-E1B4-A07F05112B90}"/>
              </a:ext>
            </a:extLst>
          </p:cNvPr>
          <p:cNvGrpSpPr/>
          <p:nvPr/>
        </p:nvGrpSpPr>
        <p:grpSpPr>
          <a:xfrm>
            <a:off x="10444394" y="2438252"/>
            <a:ext cx="593026" cy="563028"/>
            <a:chOff x="5516998" y="2743994"/>
            <a:chExt cx="593026" cy="563028"/>
          </a:xfrm>
        </p:grpSpPr>
        <p:sp>
          <p:nvSpPr>
            <p:cNvPr id="164" name="Oval 163">
              <a:extLst>
                <a:ext uri="{FF2B5EF4-FFF2-40B4-BE49-F238E27FC236}">
                  <a16:creationId xmlns:a16="http://schemas.microsoft.com/office/drawing/2014/main" id="{F75BFEB1-8C50-0D78-C587-FD18A65B6122}"/>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D3AE83D9-45E2-923D-69FE-1437A90309C4}"/>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GC</a:t>
              </a:r>
              <a:endParaRPr lang="en-US" sz="800" dirty="0"/>
            </a:p>
          </p:txBody>
        </p:sp>
      </p:grpSp>
      <p:grpSp>
        <p:nvGrpSpPr>
          <p:cNvPr id="169" name="Group 168">
            <a:extLst>
              <a:ext uri="{FF2B5EF4-FFF2-40B4-BE49-F238E27FC236}">
                <a16:creationId xmlns:a16="http://schemas.microsoft.com/office/drawing/2014/main" id="{039FFE55-F715-ED81-F023-43294CB7776D}"/>
              </a:ext>
            </a:extLst>
          </p:cNvPr>
          <p:cNvGrpSpPr/>
          <p:nvPr/>
        </p:nvGrpSpPr>
        <p:grpSpPr>
          <a:xfrm>
            <a:off x="4105594" y="1760740"/>
            <a:ext cx="593026" cy="563028"/>
            <a:chOff x="5516998" y="2743994"/>
            <a:chExt cx="593026" cy="563028"/>
          </a:xfrm>
        </p:grpSpPr>
        <p:sp>
          <p:nvSpPr>
            <p:cNvPr id="170" name="Oval 169">
              <a:extLst>
                <a:ext uri="{FF2B5EF4-FFF2-40B4-BE49-F238E27FC236}">
                  <a16:creationId xmlns:a16="http://schemas.microsoft.com/office/drawing/2014/main" id="{63371A7C-89B9-3DD2-95B1-A677800263EC}"/>
                </a:ext>
              </a:extLst>
            </p:cNvPr>
            <p:cNvSpPr/>
            <p:nvPr/>
          </p:nvSpPr>
          <p:spPr>
            <a:xfrm>
              <a:off x="5516998" y="2743994"/>
              <a:ext cx="593026" cy="5630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3FEF2436-F2BE-5AF1-07BB-322BA34419A2}"/>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grpSp>
        <p:nvGrpSpPr>
          <p:cNvPr id="175" name="Group 174">
            <a:extLst>
              <a:ext uri="{FF2B5EF4-FFF2-40B4-BE49-F238E27FC236}">
                <a16:creationId xmlns:a16="http://schemas.microsoft.com/office/drawing/2014/main" id="{EAE9876E-F94A-6AC6-20D9-03B8D6131B2C}"/>
              </a:ext>
            </a:extLst>
          </p:cNvPr>
          <p:cNvGrpSpPr/>
          <p:nvPr/>
        </p:nvGrpSpPr>
        <p:grpSpPr>
          <a:xfrm>
            <a:off x="5733763" y="1692789"/>
            <a:ext cx="593026" cy="563028"/>
            <a:chOff x="5516998" y="2743994"/>
            <a:chExt cx="593026" cy="563028"/>
          </a:xfrm>
        </p:grpSpPr>
        <p:sp>
          <p:nvSpPr>
            <p:cNvPr id="176" name="Oval 175">
              <a:extLst>
                <a:ext uri="{FF2B5EF4-FFF2-40B4-BE49-F238E27FC236}">
                  <a16:creationId xmlns:a16="http://schemas.microsoft.com/office/drawing/2014/main" id="{2BC53CB8-552F-1B38-9792-F55C0DF7317B}"/>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DB7D86-C77C-0F20-CDF5-8CBDCA1BA48C}"/>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800" dirty="0"/>
            </a:p>
          </p:txBody>
        </p:sp>
      </p:grpSp>
      <p:grpSp>
        <p:nvGrpSpPr>
          <p:cNvPr id="25" name="Group 24">
            <a:extLst>
              <a:ext uri="{FF2B5EF4-FFF2-40B4-BE49-F238E27FC236}">
                <a16:creationId xmlns:a16="http://schemas.microsoft.com/office/drawing/2014/main" id="{2AE763B0-BC03-C315-7D70-C5C48BA55CCB}"/>
              </a:ext>
            </a:extLst>
          </p:cNvPr>
          <p:cNvGrpSpPr/>
          <p:nvPr/>
        </p:nvGrpSpPr>
        <p:grpSpPr>
          <a:xfrm>
            <a:off x="5715042" y="2074688"/>
            <a:ext cx="593026" cy="563028"/>
            <a:chOff x="5516998" y="2743994"/>
            <a:chExt cx="593026" cy="563028"/>
          </a:xfrm>
        </p:grpSpPr>
        <p:sp>
          <p:nvSpPr>
            <p:cNvPr id="26" name="Oval 25">
              <a:extLst>
                <a:ext uri="{FF2B5EF4-FFF2-40B4-BE49-F238E27FC236}">
                  <a16:creationId xmlns:a16="http://schemas.microsoft.com/office/drawing/2014/main" id="{BD2ED014-B9D0-4FBF-8EE3-700627D1D789}"/>
                </a:ext>
              </a:extLst>
            </p:cNvPr>
            <p:cNvSpPr/>
            <p:nvPr/>
          </p:nvSpPr>
          <p:spPr>
            <a:xfrm>
              <a:off x="5516998" y="2743994"/>
              <a:ext cx="593026" cy="56302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ADB41B6-D850-3228-B796-8C8B7E9CF5FC}"/>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grpSp>
        <p:nvGrpSpPr>
          <p:cNvPr id="178" name="Group 177">
            <a:extLst>
              <a:ext uri="{FF2B5EF4-FFF2-40B4-BE49-F238E27FC236}">
                <a16:creationId xmlns:a16="http://schemas.microsoft.com/office/drawing/2014/main" id="{0D6579FF-36EC-5FBD-E41B-D890A9C6D6C7}"/>
              </a:ext>
            </a:extLst>
          </p:cNvPr>
          <p:cNvGrpSpPr/>
          <p:nvPr/>
        </p:nvGrpSpPr>
        <p:grpSpPr>
          <a:xfrm>
            <a:off x="5774084" y="3067466"/>
            <a:ext cx="593026" cy="563028"/>
            <a:chOff x="5516998" y="2743994"/>
            <a:chExt cx="593026" cy="563028"/>
          </a:xfrm>
        </p:grpSpPr>
        <p:sp>
          <p:nvSpPr>
            <p:cNvPr id="179" name="Oval 178">
              <a:extLst>
                <a:ext uri="{FF2B5EF4-FFF2-40B4-BE49-F238E27FC236}">
                  <a16:creationId xmlns:a16="http://schemas.microsoft.com/office/drawing/2014/main" id="{0FBF0231-9C2E-45B0-9CCC-80B5DD6BAB9F}"/>
                </a:ext>
              </a:extLst>
            </p:cNvPr>
            <p:cNvSpPr/>
            <p:nvPr/>
          </p:nvSpPr>
          <p:spPr>
            <a:xfrm>
              <a:off x="5516998" y="2743994"/>
              <a:ext cx="593026" cy="563028"/>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921B2F20-4DC4-BB41-C543-D41B9A2EE9CB}"/>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QW</a:t>
              </a:r>
              <a:endParaRPr lang="en-US" sz="1100" dirty="0"/>
            </a:p>
          </p:txBody>
        </p:sp>
      </p:grpSp>
      <p:grpSp>
        <p:nvGrpSpPr>
          <p:cNvPr id="181" name="Group 180">
            <a:extLst>
              <a:ext uri="{FF2B5EF4-FFF2-40B4-BE49-F238E27FC236}">
                <a16:creationId xmlns:a16="http://schemas.microsoft.com/office/drawing/2014/main" id="{649F8289-8017-7A0B-BDCA-53E3AB8B14A8}"/>
              </a:ext>
            </a:extLst>
          </p:cNvPr>
          <p:cNvGrpSpPr/>
          <p:nvPr/>
        </p:nvGrpSpPr>
        <p:grpSpPr>
          <a:xfrm>
            <a:off x="10147881" y="2654271"/>
            <a:ext cx="593026" cy="563028"/>
            <a:chOff x="5516998" y="2743994"/>
            <a:chExt cx="593026" cy="563028"/>
          </a:xfrm>
        </p:grpSpPr>
        <p:sp>
          <p:nvSpPr>
            <p:cNvPr id="182" name="Oval 181">
              <a:extLst>
                <a:ext uri="{FF2B5EF4-FFF2-40B4-BE49-F238E27FC236}">
                  <a16:creationId xmlns:a16="http://schemas.microsoft.com/office/drawing/2014/main" id="{35D766E0-A9E5-C2A4-37DF-2F91DDE8C79B}"/>
                </a:ext>
              </a:extLst>
            </p:cNvPr>
            <p:cNvSpPr/>
            <p:nvPr/>
          </p:nvSpPr>
          <p:spPr>
            <a:xfrm>
              <a:off x="5516998" y="2743994"/>
              <a:ext cx="593026" cy="563028"/>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B6E039DB-F5A6-4DFE-E085-86A5C251EA56}"/>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GC</a:t>
              </a:r>
              <a:endParaRPr lang="en-US" sz="1100" dirty="0"/>
            </a:p>
          </p:txBody>
        </p:sp>
      </p:grpSp>
      <p:grpSp>
        <p:nvGrpSpPr>
          <p:cNvPr id="166" name="Group 165">
            <a:extLst>
              <a:ext uri="{FF2B5EF4-FFF2-40B4-BE49-F238E27FC236}">
                <a16:creationId xmlns:a16="http://schemas.microsoft.com/office/drawing/2014/main" id="{86422E38-8AD0-64B4-3ACF-645D711CD134}"/>
              </a:ext>
            </a:extLst>
          </p:cNvPr>
          <p:cNvGrpSpPr/>
          <p:nvPr/>
        </p:nvGrpSpPr>
        <p:grpSpPr>
          <a:xfrm>
            <a:off x="10505684" y="1859044"/>
            <a:ext cx="593026" cy="563028"/>
            <a:chOff x="5516998" y="2743994"/>
            <a:chExt cx="593026" cy="563028"/>
          </a:xfrm>
        </p:grpSpPr>
        <p:sp>
          <p:nvSpPr>
            <p:cNvPr id="167" name="Oval 166">
              <a:extLst>
                <a:ext uri="{FF2B5EF4-FFF2-40B4-BE49-F238E27FC236}">
                  <a16:creationId xmlns:a16="http://schemas.microsoft.com/office/drawing/2014/main" id="{5D1EC2A0-5F92-1E9A-7E5E-D25C525C81A0}"/>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a:extLst>
                <a:ext uri="{FF2B5EF4-FFF2-40B4-BE49-F238E27FC236}">
                  <a16:creationId xmlns:a16="http://schemas.microsoft.com/office/drawing/2014/main" id="{EC8F6800-7CF1-ABF5-A9C0-85C7B950DCEF}"/>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GC</a:t>
              </a:r>
              <a:endParaRPr lang="en-US" sz="800" dirty="0"/>
            </a:p>
          </p:txBody>
        </p:sp>
      </p:grpSp>
      <p:grpSp>
        <p:nvGrpSpPr>
          <p:cNvPr id="184" name="Group 183">
            <a:extLst>
              <a:ext uri="{FF2B5EF4-FFF2-40B4-BE49-F238E27FC236}">
                <a16:creationId xmlns:a16="http://schemas.microsoft.com/office/drawing/2014/main" id="{A667660E-1ACB-E9EC-D86F-C3A0C07F8089}"/>
              </a:ext>
            </a:extLst>
          </p:cNvPr>
          <p:cNvGrpSpPr/>
          <p:nvPr/>
        </p:nvGrpSpPr>
        <p:grpSpPr>
          <a:xfrm>
            <a:off x="10196043" y="1641439"/>
            <a:ext cx="593026" cy="563028"/>
            <a:chOff x="5516998" y="2743994"/>
            <a:chExt cx="593026" cy="563028"/>
          </a:xfrm>
        </p:grpSpPr>
        <p:sp>
          <p:nvSpPr>
            <p:cNvPr id="185" name="Oval 184">
              <a:extLst>
                <a:ext uri="{FF2B5EF4-FFF2-40B4-BE49-F238E27FC236}">
                  <a16:creationId xmlns:a16="http://schemas.microsoft.com/office/drawing/2014/main" id="{D87EE2EA-BDAC-841A-2097-ECA15259C568}"/>
                </a:ext>
              </a:extLst>
            </p:cNvPr>
            <p:cNvSpPr/>
            <p:nvPr/>
          </p:nvSpPr>
          <p:spPr>
            <a:xfrm>
              <a:off x="5516998" y="2743994"/>
              <a:ext cx="593026" cy="56302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0E638743-EFAE-F5B7-E0C8-C299BE9DC4F9}"/>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GC</a:t>
              </a:r>
              <a:endParaRPr lang="en-US" sz="800" dirty="0"/>
            </a:p>
          </p:txBody>
        </p:sp>
      </p:grpSp>
      <p:grpSp>
        <p:nvGrpSpPr>
          <p:cNvPr id="40" name="Group 39">
            <a:extLst>
              <a:ext uri="{FF2B5EF4-FFF2-40B4-BE49-F238E27FC236}">
                <a16:creationId xmlns:a16="http://schemas.microsoft.com/office/drawing/2014/main" id="{3BC3603B-869D-3D73-6C4D-59FCF0B9BE47}"/>
              </a:ext>
            </a:extLst>
          </p:cNvPr>
          <p:cNvGrpSpPr/>
          <p:nvPr/>
        </p:nvGrpSpPr>
        <p:grpSpPr>
          <a:xfrm>
            <a:off x="10188659" y="2042254"/>
            <a:ext cx="593026" cy="563028"/>
            <a:chOff x="5516998" y="2743994"/>
            <a:chExt cx="593026" cy="563028"/>
          </a:xfrm>
        </p:grpSpPr>
        <p:sp>
          <p:nvSpPr>
            <p:cNvPr id="41" name="Oval 40">
              <a:extLst>
                <a:ext uri="{FF2B5EF4-FFF2-40B4-BE49-F238E27FC236}">
                  <a16:creationId xmlns:a16="http://schemas.microsoft.com/office/drawing/2014/main" id="{478BC856-0192-F9D7-F72D-32A4EAD76D99}"/>
                </a:ext>
              </a:extLst>
            </p:cNvPr>
            <p:cNvSpPr/>
            <p:nvPr/>
          </p:nvSpPr>
          <p:spPr>
            <a:xfrm>
              <a:off x="5516998" y="2743994"/>
              <a:ext cx="593026" cy="5630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153EA37-D2F0-D29A-F179-49246CA10652}"/>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GC</a:t>
              </a:r>
              <a:endParaRPr lang="en-US" sz="1100" dirty="0"/>
            </a:p>
          </p:txBody>
        </p:sp>
      </p:grpSp>
      <p:grpSp>
        <p:nvGrpSpPr>
          <p:cNvPr id="187" name="Group 186">
            <a:extLst>
              <a:ext uri="{FF2B5EF4-FFF2-40B4-BE49-F238E27FC236}">
                <a16:creationId xmlns:a16="http://schemas.microsoft.com/office/drawing/2014/main" id="{52605F2A-CA66-E2E3-35EF-DBC8479F136B}"/>
              </a:ext>
            </a:extLst>
          </p:cNvPr>
          <p:cNvGrpSpPr/>
          <p:nvPr/>
        </p:nvGrpSpPr>
        <p:grpSpPr>
          <a:xfrm>
            <a:off x="4864033" y="2511746"/>
            <a:ext cx="593026" cy="563028"/>
            <a:chOff x="5516998" y="2743994"/>
            <a:chExt cx="593026" cy="563028"/>
          </a:xfrm>
        </p:grpSpPr>
        <p:sp>
          <p:nvSpPr>
            <p:cNvPr id="188" name="Oval 187">
              <a:extLst>
                <a:ext uri="{FF2B5EF4-FFF2-40B4-BE49-F238E27FC236}">
                  <a16:creationId xmlns:a16="http://schemas.microsoft.com/office/drawing/2014/main" id="{04E9D100-8B31-42CE-E2B2-E95162594E41}"/>
                </a:ext>
              </a:extLst>
            </p:cNvPr>
            <p:cNvSpPr/>
            <p:nvPr/>
          </p:nvSpPr>
          <p:spPr>
            <a:xfrm>
              <a:off x="5516998" y="2743994"/>
              <a:ext cx="593026" cy="5630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B29CC046-7914-05FA-8A06-946640FAC916}"/>
                </a:ext>
              </a:extLst>
            </p:cNvPr>
            <p:cNvSpPr/>
            <p:nvPr/>
          </p:nvSpPr>
          <p:spPr>
            <a:xfrm>
              <a:off x="5606254" y="2832495"/>
              <a:ext cx="408061"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grpSp>
        <p:nvGrpSpPr>
          <p:cNvPr id="172" name="Group 171">
            <a:extLst>
              <a:ext uri="{FF2B5EF4-FFF2-40B4-BE49-F238E27FC236}">
                <a16:creationId xmlns:a16="http://schemas.microsoft.com/office/drawing/2014/main" id="{39DA2085-FA6F-8EDC-7F5A-789EC8CC6DB0}"/>
              </a:ext>
            </a:extLst>
          </p:cNvPr>
          <p:cNvGrpSpPr/>
          <p:nvPr/>
        </p:nvGrpSpPr>
        <p:grpSpPr>
          <a:xfrm>
            <a:off x="4964105" y="1712574"/>
            <a:ext cx="593026" cy="563028"/>
            <a:chOff x="5516998" y="2743994"/>
            <a:chExt cx="593026" cy="563028"/>
          </a:xfrm>
        </p:grpSpPr>
        <p:sp>
          <p:nvSpPr>
            <p:cNvPr id="173" name="Oval 172">
              <a:extLst>
                <a:ext uri="{FF2B5EF4-FFF2-40B4-BE49-F238E27FC236}">
                  <a16:creationId xmlns:a16="http://schemas.microsoft.com/office/drawing/2014/main" id="{2D27B915-6611-81BA-757A-4F4D93E10EB0}"/>
                </a:ext>
              </a:extLst>
            </p:cNvPr>
            <p:cNvSpPr/>
            <p:nvPr/>
          </p:nvSpPr>
          <p:spPr>
            <a:xfrm>
              <a:off x="5516998" y="2743994"/>
              <a:ext cx="593026" cy="5630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EF5363F1-91E9-F7DD-EA37-D70AA2B95B7D}"/>
                </a:ext>
              </a:extLst>
            </p:cNvPr>
            <p:cNvSpPr/>
            <p:nvPr/>
          </p:nvSpPr>
          <p:spPr>
            <a:xfrm>
              <a:off x="5606254" y="2832495"/>
              <a:ext cx="408061"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grpSp>
        <p:nvGrpSpPr>
          <p:cNvPr id="89" name="Group 88">
            <a:extLst>
              <a:ext uri="{FF2B5EF4-FFF2-40B4-BE49-F238E27FC236}">
                <a16:creationId xmlns:a16="http://schemas.microsoft.com/office/drawing/2014/main" id="{D6BB84FD-937E-EE69-4D9D-B351CC7098C2}"/>
              </a:ext>
            </a:extLst>
          </p:cNvPr>
          <p:cNvGrpSpPr/>
          <p:nvPr/>
        </p:nvGrpSpPr>
        <p:grpSpPr>
          <a:xfrm>
            <a:off x="5080886" y="2118764"/>
            <a:ext cx="593026" cy="563028"/>
            <a:chOff x="5516998" y="2743994"/>
            <a:chExt cx="593026" cy="563028"/>
          </a:xfrm>
        </p:grpSpPr>
        <p:sp>
          <p:nvSpPr>
            <p:cNvPr id="90" name="Oval 89">
              <a:extLst>
                <a:ext uri="{FF2B5EF4-FFF2-40B4-BE49-F238E27FC236}">
                  <a16:creationId xmlns:a16="http://schemas.microsoft.com/office/drawing/2014/main" id="{9CF649E4-3EE0-55A9-8471-081BCA8FE113}"/>
                </a:ext>
              </a:extLst>
            </p:cNvPr>
            <p:cNvSpPr/>
            <p:nvPr/>
          </p:nvSpPr>
          <p:spPr>
            <a:xfrm>
              <a:off x="5516998" y="2743994"/>
              <a:ext cx="593026" cy="5630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ED5497A6-5478-51FC-BE5C-685D87A36BB5}"/>
                </a:ext>
              </a:extLst>
            </p:cNvPr>
            <p:cNvSpPr/>
            <p:nvPr/>
          </p:nvSpPr>
          <p:spPr>
            <a:xfrm>
              <a:off x="5601006" y="2832495"/>
              <a:ext cx="413309"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QW</a:t>
              </a:r>
              <a:endParaRPr lang="en-US" sz="1100" dirty="0"/>
            </a:p>
          </p:txBody>
        </p:sp>
      </p:grpSp>
      <p:grpSp>
        <p:nvGrpSpPr>
          <p:cNvPr id="190" name="Group 189">
            <a:extLst>
              <a:ext uri="{FF2B5EF4-FFF2-40B4-BE49-F238E27FC236}">
                <a16:creationId xmlns:a16="http://schemas.microsoft.com/office/drawing/2014/main" id="{FC45AC81-A9A9-23B7-1149-4AD165DF2D00}"/>
              </a:ext>
            </a:extLst>
          </p:cNvPr>
          <p:cNvGrpSpPr/>
          <p:nvPr/>
        </p:nvGrpSpPr>
        <p:grpSpPr>
          <a:xfrm>
            <a:off x="5008222" y="2963306"/>
            <a:ext cx="593026" cy="563028"/>
            <a:chOff x="5516998" y="2743994"/>
            <a:chExt cx="593026" cy="563028"/>
          </a:xfrm>
        </p:grpSpPr>
        <p:sp>
          <p:nvSpPr>
            <p:cNvPr id="191" name="Oval 190">
              <a:extLst>
                <a:ext uri="{FF2B5EF4-FFF2-40B4-BE49-F238E27FC236}">
                  <a16:creationId xmlns:a16="http://schemas.microsoft.com/office/drawing/2014/main" id="{4BDCDAFF-B484-8464-A0C8-AD2375ACB092}"/>
                </a:ext>
              </a:extLst>
            </p:cNvPr>
            <p:cNvSpPr/>
            <p:nvPr/>
          </p:nvSpPr>
          <p:spPr>
            <a:xfrm>
              <a:off x="5516998" y="2743994"/>
              <a:ext cx="593026" cy="5630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07699AEF-7FA4-4551-9FC8-715E33DE959D}"/>
                </a:ext>
              </a:extLst>
            </p:cNvPr>
            <p:cNvSpPr/>
            <p:nvPr/>
          </p:nvSpPr>
          <p:spPr>
            <a:xfrm>
              <a:off x="5606254" y="2832495"/>
              <a:ext cx="408061" cy="386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t>PI</a:t>
              </a:r>
              <a:endParaRPr lang="en-US" sz="1100" dirty="0"/>
            </a:p>
          </p:txBody>
        </p:sp>
      </p:grpSp>
      <p:sp>
        <p:nvSpPr>
          <p:cNvPr id="10" name="Rectangle 9">
            <a:extLst>
              <a:ext uri="{FF2B5EF4-FFF2-40B4-BE49-F238E27FC236}">
                <a16:creationId xmlns:a16="http://schemas.microsoft.com/office/drawing/2014/main" id="{3D5B09C4-0ADF-4194-883A-7CF0D3091B57}"/>
              </a:ext>
            </a:extLst>
          </p:cNvPr>
          <p:cNvSpPr/>
          <p:nvPr/>
        </p:nvSpPr>
        <p:spPr>
          <a:xfrm>
            <a:off x="3935492" y="4060244"/>
            <a:ext cx="4339651" cy="923330"/>
          </a:xfrm>
          <a:prstGeom prst="rect">
            <a:avLst/>
          </a:prstGeom>
          <a:noFill/>
        </p:spPr>
        <p:txBody>
          <a:bodyPr wrap="none" lIns="91440" tIns="45720" rIns="91440" bIns="45720">
            <a:spAutoFit/>
          </a:bodyPr>
          <a:lstStyle/>
          <a:p>
            <a:pPr algn="ctr"/>
            <a:r>
              <a:rPr lang="en-NZ" sz="5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Recall this…</a:t>
            </a:r>
          </a:p>
        </p:txBody>
      </p:sp>
    </p:spTree>
    <p:extLst>
      <p:ext uri="{BB962C8B-B14F-4D97-AF65-F5344CB8AC3E}">
        <p14:creationId xmlns:p14="http://schemas.microsoft.com/office/powerpoint/2010/main" val="5215086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pic>
        <p:nvPicPr>
          <p:cNvPr id="3" name="Picture 2" descr="A close up of text on a white background&#10;&#10;Description generated with high confidence">
            <a:extLst>
              <a:ext uri="{FF2B5EF4-FFF2-40B4-BE49-F238E27FC236}">
                <a16:creationId xmlns:a16="http://schemas.microsoft.com/office/drawing/2014/main" id="{DFF11516-21C7-4118-AAC9-22AE611EB8AA}"/>
              </a:ext>
            </a:extLst>
          </p:cNvPr>
          <p:cNvPicPr>
            <a:picLocks noChangeAspect="1"/>
          </p:cNvPicPr>
          <p:nvPr/>
        </p:nvPicPr>
        <p:blipFill rotWithShape="1">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rcRect/>
          <a:stretch/>
        </p:blipFill>
        <p:spPr>
          <a:xfrm>
            <a:off x="20" y="975"/>
            <a:ext cx="7552924" cy="6858000"/>
          </a:xfrm>
          <a:prstGeom prst="rect">
            <a:avLst/>
          </a:prstGeom>
        </p:spPr>
      </p:pic>
      <p:pic>
        <p:nvPicPr>
          <p:cNvPr id="11" name="Picture 10">
            <a:extLst>
              <a:ext uri="{FF2B5EF4-FFF2-40B4-BE49-F238E27FC236}">
                <a16:creationId xmlns:a16="http://schemas.microsoft.com/office/drawing/2014/main" id="{98BF0107-3463-486E-B9EE-5A5727B4F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964E3C7-9818-4FF6-B7C5-653B5CE21B50}"/>
              </a:ext>
            </a:extLst>
          </p:cNvPr>
          <p:cNvSpPr>
            <a:spLocks noGrp="1"/>
          </p:cNvSpPr>
          <p:nvPr>
            <p:ph type="title"/>
          </p:nvPr>
        </p:nvSpPr>
        <p:spPr>
          <a:xfrm>
            <a:off x="7905135" y="1964267"/>
            <a:ext cx="3631336" cy="2421464"/>
          </a:xfrm>
        </p:spPr>
        <p:txBody>
          <a:bodyPr vert="horz" lIns="91440" tIns="45720" rIns="91440" bIns="45720" rtlCol="0" anchor="b">
            <a:normAutofit fontScale="90000"/>
          </a:bodyPr>
          <a:lstStyle/>
          <a:p>
            <a:pPr algn="r"/>
            <a:r>
              <a:rPr lang="en-US" sz="4800" dirty="0"/>
              <a:t>And that it’s really hard </a:t>
            </a:r>
            <a:br>
              <a:rPr lang="en-US" sz="4800" dirty="0"/>
            </a:br>
            <a:r>
              <a:rPr lang="en-US" sz="4800" dirty="0"/>
              <a:t>&amp; </a:t>
            </a:r>
            <a:br>
              <a:rPr lang="en-US" sz="4800" dirty="0"/>
            </a:br>
            <a:r>
              <a:rPr lang="en-US" sz="4800" dirty="0"/>
              <a:t>it’s really worthwhile </a:t>
            </a:r>
          </a:p>
        </p:txBody>
      </p:sp>
      <p:sp>
        <p:nvSpPr>
          <p:cNvPr id="4" name="TextBox 10">
            <a:extLst>
              <a:ext uri="{FF2B5EF4-FFF2-40B4-BE49-F238E27FC236}">
                <a16:creationId xmlns:a16="http://schemas.microsoft.com/office/drawing/2014/main" id="{819C5818-8BE4-4FD0-9100-B47AD72A36A4}"/>
              </a:ext>
            </a:extLst>
          </p:cNvPr>
          <p:cNvSpPr txBox="1"/>
          <p:nvPr/>
        </p:nvSpPr>
        <p:spPr>
          <a:xfrm>
            <a:off x="5112852" y="6658920"/>
            <a:ext cx="2440092" cy="200055"/>
          </a:xfrm>
          <a:prstGeom prst="rect">
            <a:avLst/>
          </a:prstGeom>
          <a:solidFill>
            <a:srgbClr val="000000"/>
          </a:solid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r>
              <a:rPr lang="en-NZ" sz="700">
                <a:solidFill>
                  <a:srgbClr val="FFFFFF"/>
                </a:solidFill>
                <a:hlinkClick r:id="rId6" tooltip="https://13c4.wordpress.com/2007/02/24/50-reasons-not-to-change/"/>
              </a:rPr>
              <a:t>This Photo</a:t>
            </a:r>
            <a:r>
              <a:rPr lang="en-NZ" sz="700">
                <a:solidFill>
                  <a:srgbClr val="FFFFFF"/>
                </a:solidFill>
              </a:rPr>
              <a:t> by Unknown Author is licensed under </a:t>
            </a:r>
            <a:r>
              <a:rPr lang="en-NZ" sz="700">
                <a:solidFill>
                  <a:srgbClr val="FFFFFF"/>
                </a:solidFill>
                <a:hlinkClick r:id="rId8" tooltip="https://creativecommons.org/licenses/by-nc-sa/3.0/"/>
              </a:rPr>
              <a:t>CC BY-NC-SA</a:t>
            </a:r>
            <a:endParaRPr lang="en-NZ" sz="700">
              <a:solidFill>
                <a:srgbClr val="FFFFFF"/>
              </a:solidFill>
            </a:endParaRPr>
          </a:p>
        </p:txBody>
      </p:sp>
    </p:spTree>
    <p:extLst>
      <p:ext uri="{BB962C8B-B14F-4D97-AF65-F5344CB8AC3E}">
        <p14:creationId xmlns:p14="http://schemas.microsoft.com/office/powerpoint/2010/main" val="103733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23C081-7AFB-4110-BEF2-980843A881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727" y="326570"/>
            <a:ext cx="4124923" cy="2910362"/>
          </a:xfrm>
          <a:prstGeom prst="rect">
            <a:avLst/>
          </a:prstGeom>
        </p:spPr>
      </p:pic>
      <p:sp>
        <p:nvSpPr>
          <p:cNvPr id="7" name="TextBox 6">
            <a:extLst>
              <a:ext uri="{FF2B5EF4-FFF2-40B4-BE49-F238E27FC236}">
                <a16:creationId xmlns:a16="http://schemas.microsoft.com/office/drawing/2014/main" id="{23A0472D-556D-4DB5-BE2F-B2B14738CF7D}"/>
              </a:ext>
            </a:extLst>
          </p:cNvPr>
          <p:cNvSpPr txBox="1"/>
          <p:nvPr/>
        </p:nvSpPr>
        <p:spPr>
          <a:xfrm>
            <a:off x="330740" y="3210128"/>
            <a:ext cx="2169269" cy="246221"/>
          </a:xfrm>
          <a:prstGeom prst="rect">
            <a:avLst/>
          </a:prstGeom>
          <a:noFill/>
        </p:spPr>
        <p:txBody>
          <a:bodyPr wrap="square" rtlCol="0">
            <a:spAutoFit/>
          </a:bodyPr>
          <a:lstStyle/>
          <a:p>
            <a:r>
              <a:rPr lang="en-NZ" sz="1000" dirty="0"/>
              <a:t>Source: MAD on New Zealand </a:t>
            </a:r>
          </a:p>
        </p:txBody>
      </p:sp>
      <p:pic>
        <p:nvPicPr>
          <p:cNvPr id="9" name="Picture 8">
            <a:extLst>
              <a:ext uri="{FF2B5EF4-FFF2-40B4-BE49-F238E27FC236}">
                <a16:creationId xmlns:a16="http://schemas.microsoft.com/office/drawing/2014/main" id="{845648AD-C2E2-4801-B84E-C1BF5E1B26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9963" y="86738"/>
            <a:ext cx="2973158" cy="3150194"/>
          </a:xfrm>
          <a:prstGeom prst="rect">
            <a:avLst/>
          </a:prstGeom>
        </p:spPr>
      </p:pic>
      <p:pic>
        <p:nvPicPr>
          <p:cNvPr id="11" name="Picture 10">
            <a:extLst>
              <a:ext uri="{FF2B5EF4-FFF2-40B4-BE49-F238E27FC236}">
                <a16:creationId xmlns:a16="http://schemas.microsoft.com/office/drawing/2014/main" id="{5C941421-986F-4BDF-983F-042602B7F4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90852" y="2837401"/>
            <a:ext cx="3460643" cy="2032673"/>
          </a:xfrm>
          <a:prstGeom prst="rect">
            <a:avLst/>
          </a:prstGeom>
        </p:spPr>
      </p:pic>
      <p:pic>
        <p:nvPicPr>
          <p:cNvPr id="13" name="Picture 12">
            <a:extLst>
              <a:ext uri="{FF2B5EF4-FFF2-40B4-BE49-F238E27FC236}">
                <a16:creationId xmlns:a16="http://schemas.microsoft.com/office/drawing/2014/main" id="{95944FCA-6D2F-4535-88F8-C5B24606EF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7543" y="2700002"/>
            <a:ext cx="3584174" cy="2307470"/>
          </a:xfrm>
          <a:prstGeom prst="rect">
            <a:avLst/>
          </a:prstGeom>
        </p:spPr>
      </p:pic>
      <p:pic>
        <p:nvPicPr>
          <p:cNvPr id="15" name="Picture 14">
            <a:extLst>
              <a:ext uri="{FF2B5EF4-FFF2-40B4-BE49-F238E27FC236}">
                <a16:creationId xmlns:a16="http://schemas.microsoft.com/office/drawing/2014/main" id="{7F6CE656-1126-478E-93B6-96AF811D18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1776" y="3456349"/>
            <a:ext cx="3786823" cy="2513975"/>
          </a:xfrm>
          <a:prstGeom prst="rect">
            <a:avLst/>
          </a:prstGeom>
        </p:spPr>
      </p:pic>
      <p:pic>
        <p:nvPicPr>
          <p:cNvPr id="17" name="Picture 16">
            <a:extLst>
              <a:ext uri="{FF2B5EF4-FFF2-40B4-BE49-F238E27FC236}">
                <a16:creationId xmlns:a16="http://schemas.microsoft.com/office/drawing/2014/main" id="{6AC1DE69-0DCF-437B-B79B-20BB898A3AD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51495" y="86738"/>
            <a:ext cx="3324553" cy="2394642"/>
          </a:xfrm>
          <a:prstGeom prst="rect">
            <a:avLst/>
          </a:prstGeom>
        </p:spPr>
      </p:pic>
      <p:pic>
        <p:nvPicPr>
          <p:cNvPr id="19" name="Picture 18">
            <a:extLst>
              <a:ext uri="{FF2B5EF4-FFF2-40B4-BE49-F238E27FC236}">
                <a16:creationId xmlns:a16="http://schemas.microsoft.com/office/drawing/2014/main" id="{FA455909-1795-4217-9177-386D529F7D4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08618" y="4870074"/>
            <a:ext cx="2638082" cy="1804729"/>
          </a:xfrm>
          <a:prstGeom prst="rect">
            <a:avLst/>
          </a:prstGeom>
        </p:spPr>
      </p:pic>
      <p:pic>
        <p:nvPicPr>
          <p:cNvPr id="1026" name="Picture 2" descr="534 Airport Reunion Stock Photos, Pictures &amp; Royalty-Free Images - iStock">
            <a:extLst>
              <a:ext uri="{FF2B5EF4-FFF2-40B4-BE49-F238E27FC236}">
                <a16:creationId xmlns:a16="http://schemas.microsoft.com/office/drawing/2014/main" id="{FB46F5B6-0670-4C6C-924A-75358BD140C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66164" y="4713336"/>
            <a:ext cx="2468336" cy="16415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D2B1E247-0C9A-4940-BC51-2837F958D2D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9135" r="40319"/>
          <a:stretch/>
        </p:blipFill>
        <p:spPr bwMode="auto">
          <a:xfrm>
            <a:off x="8907236" y="4869520"/>
            <a:ext cx="3000529" cy="1804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407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pic>
        <p:nvPicPr>
          <p:cNvPr id="4" name="Picture 3" descr="Airplane on runway">
            <a:extLst>
              <a:ext uri="{FF2B5EF4-FFF2-40B4-BE49-F238E27FC236}">
                <a16:creationId xmlns:a16="http://schemas.microsoft.com/office/drawing/2014/main" id="{0D029B74-3D51-436C-B249-36E490F677C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106" name="Picture 105">
            <a:extLst>
              <a:ext uri="{FF2B5EF4-FFF2-40B4-BE49-F238E27FC236}">
                <a16:creationId xmlns:a16="http://schemas.microsoft.com/office/drawing/2014/main" id="{8EC1A43B-D167-4E96-B7AD-61D3D9225C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pic>
        <p:nvPicPr>
          <p:cNvPr id="108" name="Picture 107">
            <a:extLst>
              <a:ext uri="{FF2B5EF4-FFF2-40B4-BE49-F238E27FC236}">
                <a16:creationId xmlns:a16="http://schemas.microsoft.com/office/drawing/2014/main" id="{86623E07-B4B3-43D5-AB6E-5FD9A1C11D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a:off x="5147732" y="93132"/>
            <a:ext cx="7044267" cy="6764867"/>
          </a:xfrm>
          <a:prstGeom prst="rect">
            <a:avLst/>
          </a:prstGeom>
        </p:spPr>
      </p:pic>
      <p:sp>
        <p:nvSpPr>
          <p:cNvPr id="110" name="Freeform 5">
            <a:extLst>
              <a:ext uri="{FF2B5EF4-FFF2-40B4-BE49-F238E27FC236}">
                <a16:creationId xmlns:a16="http://schemas.microsoft.com/office/drawing/2014/main" id="{C727912B-C157-4CDB-8486-00E702D36C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2">
              <a:alpha val="7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solidFill>
                <a:schemeClr val="bg2">
                  <a:lumMod val="75000"/>
                </a:schemeClr>
              </a:solidFill>
            </a:endParaRPr>
          </a:p>
        </p:txBody>
      </p:sp>
      <p:sp>
        <p:nvSpPr>
          <p:cNvPr id="8" name="Title 7">
            <a:extLst>
              <a:ext uri="{FF2B5EF4-FFF2-40B4-BE49-F238E27FC236}">
                <a16:creationId xmlns:a16="http://schemas.microsoft.com/office/drawing/2014/main" id="{E4A9AA48-58CE-45B7-A0FA-F3B21CDF01C7}"/>
              </a:ext>
            </a:extLst>
          </p:cNvPr>
          <p:cNvSpPr>
            <a:spLocks noGrp="1"/>
          </p:cNvSpPr>
          <p:nvPr>
            <p:ph type="title"/>
          </p:nvPr>
        </p:nvSpPr>
        <p:spPr>
          <a:xfrm>
            <a:off x="6646333" y="2032000"/>
            <a:ext cx="4513792" cy="2819398"/>
          </a:xfrm>
        </p:spPr>
        <p:txBody>
          <a:bodyPr vert="horz" lIns="91440" tIns="45720" rIns="91440" bIns="45720" rtlCol="0" anchor="b">
            <a:normAutofit/>
          </a:bodyPr>
          <a:lstStyle/>
          <a:p>
            <a:pPr algn="r"/>
            <a:r>
              <a:rPr lang="en-US" sz="4800">
                <a:solidFill>
                  <a:schemeClr val="bg2">
                    <a:lumMod val="75000"/>
                  </a:schemeClr>
                </a:solidFill>
              </a:rPr>
              <a:t>Where to next &amp; who is doing what?</a:t>
            </a:r>
          </a:p>
        </p:txBody>
      </p:sp>
      <p:sp>
        <p:nvSpPr>
          <p:cNvPr id="2" name="Text Placeholder 1">
            <a:extLst>
              <a:ext uri="{FF2B5EF4-FFF2-40B4-BE49-F238E27FC236}">
                <a16:creationId xmlns:a16="http://schemas.microsoft.com/office/drawing/2014/main" id="{1C349B0F-BD2B-4A39-B1FA-D0E84F2143FC}"/>
              </a:ext>
            </a:extLst>
          </p:cNvPr>
          <p:cNvSpPr>
            <a:spLocks noGrp="1"/>
          </p:cNvSpPr>
          <p:nvPr>
            <p:ph type="body" idx="1"/>
          </p:nvPr>
        </p:nvSpPr>
        <p:spPr>
          <a:xfrm>
            <a:off x="6646333" y="4851399"/>
            <a:ext cx="4513792" cy="914401"/>
          </a:xfrm>
        </p:spPr>
        <p:txBody>
          <a:bodyPr vert="horz" lIns="91440" tIns="45720" rIns="91440" bIns="45720" rtlCol="0" anchor="t">
            <a:normAutofit/>
          </a:bodyPr>
          <a:lstStyle/>
          <a:p>
            <a:pPr algn="r"/>
            <a:r>
              <a:rPr lang="en-US" sz="1800">
                <a:solidFill>
                  <a:schemeClr val="bg2">
                    <a:lumMod val="75000"/>
                  </a:schemeClr>
                </a:solidFill>
              </a:rPr>
              <a:t>…in the Review process?</a:t>
            </a:r>
          </a:p>
        </p:txBody>
      </p:sp>
      <p:sp>
        <p:nvSpPr>
          <p:cNvPr id="7" name="Slide Number Placeholder 6" hidden="1">
            <a:extLst>
              <a:ext uri="{FF2B5EF4-FFF2-40B4-BE49-F238E27FC236}">
                <a16:creationId xmlns:a16="http://schemas.microsoft.com/office/drawing/2014/main" id="{253890CB-A4FA-4535-BAC5-DD0C6FD2A04D}"/>
              </a:ext>
            </a:extLst>
          </p:cNvPr>
          <p:cNvSpPr>
            <a:spLocks noGrp="1"/>
          </p:cNvSpPr>
          <p:nvPr>
            <p:ph type="sldNum" sz="quarter" idx="12"/>
          </p:nvPr>
        </p:nvSpPr>
        <p:spPr>
          <a:prstGeom prst="rect">
            <a:avLst/>
          </a:prstGeom>
        </p:spPr>
        <p:txBody>
          <a:bodyPr/>
          <a:lstStyle/>
          <a:p>
            <a:pPr>
              <a:spcAft>
                <a:spcPts val="600"/>
              </a:spcAft>
            </a:pPr>
            <a:fld id="{4FAB73BC-B049-4115-A692-8D63A059BFB8}" type="slidenum">
              <a:rPr lang="en-US" noProof="0" smtClean="0"/>
              <a:pPr>
                <a:spcAft>
                  <a:spcPts val="600"/>
                </a:spcAft>
              </a:pPr>
              <a:t>27</a:t>
            </a:fld>
            <a:endParaRPr lang="en-US" noProof="0" dirty="0"/>
          </a:p>
        </p:txBody>
      </p:sp>
    </p:spTree>
    <p:extLst>
      <p:ext uri="{BB962C8B-B14F-4D97-AF65-F5344CB8AC3E}">
        <p14:creationId xmlns:p14="http://schemas.microsoft.com/office/powerpoint/2010/main" val="4042840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FD77B75-0359-425B-996A-5E95DB0F6BBD}"/>
              </a:ext>
            </a:extLst>
          </p:cNvPr>
          <p:cNvSpPr>
            <a:spLocks noGrp="1"/>
          </p:cNvSpPr>
          <p:nvPr>
            <p:ph type="title"/>
          </p:nvPr>
        </p:nvSpPr>
        <p:spPr>
          <a:xfrm>
            <a:off x="2895600" y="764373"/>
            <a:ext cx="8610600" cy="1293028"/>
          </a:xfrm>
        </p:spPr>
        <p:txBody>
          <a:bodyPr>
            <a:normAutofit/>
          </a:bodyPr>
          <a:lstStyle/>
          <a:p>
            <a:r>
              <a:rPr lang="en-US" dirty="0"/>
              <a:t>What Will you see next?</a:t>
            </a:r>
            <a:endParaRPr lang="en-NZ" dirty="0"/>
          </a:p>
        </p:txBody>
      </p:sp>
      <p:graphicFrame>
        <p:nvGraphicFramePr>
          <p:cNvPr id="15" name="Content Placeholder 12">
            <a:extLst>
              <a:ext uri="{FF2B5EF4-FFF2-40B4-BE49-F238E27FC236}">
                <a16:creationId xmlns:a16="http://schemas.microsoft.com/office/drawing/2014/main" id="{FF8F15B0-E6ED-4A4D-9985-0CCEB6D3A8F8}"/>
              </a:ext>
            </a:extLst>
          </p:cNvPr>
          <p:cNvGraphicFramePr>
            <a:graphicFrameLocks noGrp="1"/>
          </p:cNvGraphicFramePr>
          <p:nvPr>
            <p:ph idx="1"/>
            <p:extLst>
              <p:ext uri="{D42A27DB-BD31-4B8C-83A1-F6EECF244321}">
                <p14:modId xmlns:p14="http://schemas.microsoft.com/office/powerpoint/2010/main" val="348364380"/>
              </p:ext>
            </p:extLst>
          </p:nvPr>
        </p:nvGraphicFramePr>
        <p:xfrm>
          <a:off x="685800" y="1952090"/>
          <a:ext cx="10820400" cy="4019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4641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6" name="Picture 5" descr="Several spotlights shining on a smoke-filled stage">
            <a:extLst>
              <a:ext uri="{FF2B5EF4-FFF2-40B4-BE49-F238E27FC236}">
                <a16:creationId xmlns:a16="http://schemas.microsoft.com/office/drawing/2014/main" id="{E2B1558F-0FE5-9C45-70A6-DC7F0AEB552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0C8B7D16-051E-4562-B872-ABF369C457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Freeform 5">
            <a:extLst>
              <a:ext uri="{FF2B5EF4-FFF2-40B4-BE49-F238E27FC236}">
                <a16:creationId xmlns:a16="http://schemas.microsoft.com/office/drawing/2014/main" id="{ED10CF64-F588-4794-80E9-12CBA1784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4" name="Title 3">
            <a:extLst>
              <a:ext uri="{FF2B5EF4-FFF2-40B4-BE49-F238E27FC236}">
                <a16:creationId xmlns:a16="http://schemas.microsoft.com/office/drawing/2014/main" id="{A9F5DFE0-7794-476C-8849-CFF2D9B97C10}"/>
              </a:ext>
            </a:extLst>
          </p:cNvPr>
          <p:cNvSpPr>
            <a:spLocks noGrp="1"/>
          </p:cNvSpPr>
          <p:nvPr>
            <p:ph type="title"/>
          </p:nvPr>
        </p:nvSpPr>
        <p:spPr>
          <a:xfrm>
            <a:off x="1380067" y="838200"/>
            <a:ext cx="9437159" cy="1227667"/>
          </a:xfrm>
        </p:spPr>
        <p:txBody>
          <a:bodyPr>
            <a:normAutofit/>
          </a:bodyPr>
          <a:lstStyle/>
          <a:p>
            <a:r>
              <a:rPr lang="en-NZ" dirty="0"/>
              <a:t>Session review – round the (virtual) room </a:t>
            </a:r>
          </a:p>
        </p:txBody>
      </p:sp>
      <p:sp>
        <p:nvSpPr>
          <p:cNvPr id="5" name="Content Placeholder 4">
            <a:extLst>
              <a:ext uri="{FF2B5EF4-FFF2-40B4-BE49-F238E27FC236}">
                <a16:creationId xmlns:a16="http://schemas.microsoft.com/office/drawing/2014/main" id="{D79607F9-3BF8-4EE7-ACA6-AA6E815012FE}"/>
              </a:ext>
            </a:extLst>
          </p:cNvPr>
          <p:cNvSpPr>
            <a:spLocks noGrp="1"/>
          </p:cNvSpPr>
          <p:nvPr>
            <p:ph idx="1"/>
          </p:nvPr>
        </p:nvSpPr>
        <p:spPr>
          <a:xfrm>
            <a:off x="1380067" y="2006601"/>
            <a:ext cx="9437159" cy="3784600"/>
          </a:xfrm>
        </p:spPr>
        <p:txBody>
          <a:bodyPr>
            <a:normAutofit/>
          </a:bodyPr>
          <a:lstStyle/>
          <a:p>
            <a:r>
              <a:rPr lang="en-NZ" sz="2800" dirty="0"/>
              <a:t>After today’s session, what are you most worried about re the ANSR work?</a:t>
            </a:r>
          </a:p>
          <a:p>
            <a:pPr marL="0" indent="0">
              <a:buNone/>
            </a:pPr>
            <a:endParaRPr lang="en-NZ" sz="2800" dirty="0"/>
          </a:p>
          <a:p>
            <a:r>
              <a:rPr lang="en-NZ" sz="2800" dirty="0"/>
              <a:t>What are you most positive about?</a:t>
            </a:r>
          </a:p>
          <a:p>
            <a:endParaRPr lang="en-NZ" dirty="0"/>
          </a:p>
        </p:txBody>
      </p:sp>
    </p:spTree>
    <p:extLst>
      <p:ext uri="{BB962C8B-B14F-4D97-AF65-F5344CB8AC3E}">
        <p14:creationId xmlns:p14="http://schemas.microsoft.com/office/powerpoint/2010/main" val="55188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204A7B7-2C41-CB0F-58B8-12ECF1A0288B}"/>
              </a:ext>
            </a:extLst>
          </p:cNvPr>
          <p:cNvSpPr>
            <a:spLocks noGrp="1"/>
          </p:cNvSpPr>
          <p:nvPr>
            <p:ph type="title" idx="4294967295"/>
          </p:nvPr>
        </p:nvSpPr>
        <p:spPr>
          <a:xfrm>
            <a:off x="7865806" y="643463"/>
            <a:ext cx="3706762" cy="1608124"/>
          </a:xfrm>
        </p:spPr>
        <p:txBody>
          <a:bodyPr vert="horz" lIns="91440" tIns="45720" rIns="91440" bIns="45720" rtlCol="0" anchor="ctr">
            <a:normAutofit/>
          </a:bodyPr>
          <a:lstStyle/>
          <a:p>
            <a:r>
              <a:rPr lang="en-US" dirty="0"/>
              <a:t>Chair’s welcome &amp; introductions</a:t>
            </a:r>
          </a:p>
        </p:txBody>
      </p:sp>
      <p:pic>
        <p:nvPicPr>
          <p:cNvPr id="5" name="Content Placeholder 4" descr="Airplane flying above clouds under sun rays">
            <a:extLst>
              <a:ext uri="{FF2B5EF4-FFF2-40B4-BE49-F238E27FC236}">
                <a16:creationId xmlns:a16="http://schemas.microsoft.com/office/drawing/2014/main" id="{D1D1C187-D2EA-FF4E-4439-DC95460EA7C6}"/>
              </a:ext>
            </a:extLst>
          </p:cNvPr>
          <p:cNvPicPr>
            <a:picLocks noGrp="1" noChangeAspect="1"/>
          </p:cNvPicPr>
          <p:nvPr>
            <p:ph idx="4294967295"/>
          </p:nvPr>
        </p:nvPicPr>
        <p:blipFill rotWithShape="1">
          <a:blip r:embed="rId5" cstate="email">
            <a:extLst>
              <a:ext uri="{28A0092B-C50C-407E-A947-70E740481C1C}">
                <a14:useLocalDpi xmlns:a14="http://schemas.microsoft.com/office/drawing/2010/main"/>
              </a:ext>
            </a:extLst>
          </a:blip>
          <a:srcRect r="-2" b="-2"/>
          <a:stretch/>
        </p:blipFill>
        <p:spPr>
          <a:xfrm>
            <a:off x="20" y="975"/>
            <a:ext cx="7552924" cy="6858000"/>
          </a:xfrm>
          <a:prstGeom prst="rect">
            <a:avLst/>
          </a:prstGeom>
        </p:spPr>
      </p:pic>
    </p:spTree>
    <p:extLst>
      <p:ext uri="{BB962C8B-B14F-4D97-AF65-F5344CB8AC3E}">
        <p14:creationId xmlns:p14="http://schemas.microsoft.com/office/powerpoint/2010/main" val="3523341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pic>
        <p:nvPicPr>
          <p:cNvPr id="6" name="Picture 5" descr="Plane on tarmac">
            <a:extLst>
              <a:ext uri="{FF2B5EF4-FFF2-40B4-BE49-F238E27FC236}">
                <a16:creationId xmlns:a16="http://schemas.microsoft.com/office/drawing/2014/main" id="{18B49361-6316-4319-B1A0-DC0EDEE2ACC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13" name="Picture 12">
            <a:extLst>
              <a:ext uri="{FF2B5EF4-FFF2-40B4-BE49-F238E27FC236}">
                <a16:creationId xmlns:a16="http://schemas.microsoft.com/office/drawing/2014/main" id="{545F67A4-7428-47F3-AE14-8CA43D976E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Freeform 5">
            <a:extLst>
              <a:ext uri="{FF2B5EF4-FFF2-40B4-BE49-F238E27FC236}">
                <a16:creationId xmlns:a16="http://schemas.microsoft.com/office/drawing/2014/main" id="{F4A20210-FA90-4B6D-8D2E-1B90054E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17" name="Freeform 14">
            <a:extLst>
              <a:ext uri="{FF2B5EF4-FFF2-40B4-BE49-F238E27FC236}">
                <a16:creationId xmlns:a16="http://schemas.microsoft.com/office/drawing/2014/main" id="{39213B44-68B7-47E7-B506-5C79FCF80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39084D60-65A6-45F8-8C17-3529E43F1C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0" name="Straight Connector 19">
              <a:extLst>
                <a:ext uri="{FF2B5EF4-FFF2-40B4-BE49-F238E27FC236}">
                  <a16:creationId xmlns:a16="http://schemas.microsoft.com/office/drawing/2014/main" id="{444A2572-2BF1-4C8E-AF59-F3AD411D89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5DF3485-B455-470C-8FA8-A1BDE087B8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5E9DCD0-EE49-4CB4-89B6-C25F9861C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713CF62-C96C-44E9-8C28-E3F2C6E7C6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D06558F-07E9-4D78-A6F3-8BCFA9E734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2D8773-83C0-4D51-9E1F-046DA7DA0D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880C3FB-3E2E-4054-A6D1-38176D6E2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05591A-6112-4B84-8E9E-923E43C4ED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4884290-8E39-4425-BB4F-48D955C1F8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0C383A3-6D77-41CE-8121-498BC3BA51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120A319-4A10-4542-B48C-5FB2714C4A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B15B038-50ED-419D-B142-C96EE418B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BAFF2F4-75B2-4498-8559-BAE80D89B4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6AE167-8087-4A4B-B41D-5658EEBA68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D353E8A-CBA6-44F9-9C00-D0AD27C96C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A2C318A-A79F-4CAD-BA7A-51427BF9ED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F2996E3-5E01-4F22-B23C-7CD0CF72C4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60F6BC4-AB51-4DE7-B83C-E71FE4EC86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F65FC1C-93BF-4ACA-BF17-17372DD108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9F9913C-8CCE-4D56-9D2A-0C2D68667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0EDD18C-1AAD-48E5-AAAD-73F4B5643C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2D7A5C4-18C8-43E9-A50A-F87A362C85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A0C484E-A224-4DB0-8C34-89BE54BD12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9BB438E-A25F-4A7F-B209-8899B7CEC4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F8BA6DC-B1E9-4F32-A5CC-8F61976B69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F6D95B2-1C8D-4156-AB05-523619B4FC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88409AD-A77F-4304-9E8B-08A4891C70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62AD08A-B385-4D18-B948-8D53B39184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32A413E-FF1A-46B1-BF8B-3C1C408B34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CFF4E44-2BEB-4FAE-97C9-BC6E8296D1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0486C0A-9B93-46B8-932F-876BE26CEF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429BF5D-8D5B-4A48-89EE-8B779826E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DC996EE-5EB1-4943-A1E8-70810CBD67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2F833C8-E3CE-4399-B78B-9DD0EEA64C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7C92DB2-78F1-4872-B9C7-C658A78869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F8A2FAA-05E1-448E-A606-FA9D67036C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5AAB5D1-1672-4825-88A7-D93923475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2CAAFDB-2BA2-4D04-8B8B-1241D5EC0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C381B3C-0009-451B-BCB3-48F7810C1B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A10544C-1EAD-47FB-A17E-52C6222826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2540B37-D854-4525-93F8-410685438F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450DFE8-D07F-435C-B5A2-47D126FD9F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C1A6513-2D5D-458C-B841-D5DD9844B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931CF18-850E-41CD-823E-D311BD5CC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4497A09-1B1C-4EB6-B728-6FC3A1C125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A60DE04-F3E8-437E-A2E4-A8A7BA01C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DBBA541-852C-4AE6-82E8-6BD13AFB4F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FC3362F-AD7E-45D7-BE85-7C8DD81347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CD83E0F-C8AF-4D52-94DB-CD949A2B16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0D5F865-890F-483F-B407-516CE6D222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E6A2505-E617-4419-AB05-10B779B5C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DFF0D66-52FC-4F64-B67F-72D9EFEED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C72040-7945-4051-989C-2B728F6D50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6EB6302-2333-45D4-AE20-B0F6D45CC1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ECC1105-D16E-411D-B4B7-80BF039BF9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7D2F518-4540-44DE-BC62-7D598EC99B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19566BC-880A-4113-A9C4-0017E5184C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18E7D73-F4E4-4F5D-AFF9-EE491954A0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D0988A2-3571-4C16-BDEF-58254F04E5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550BAC8-41FE-4300-910B-EE7BBD7A0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8CD175C-18A7-4589-8C46-A61FEF6D99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6BE3031-FD1C-443C-9889-243CEEAEDF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E37BF5D-3732-41F2-B9AF-A56C9214D6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77B6718-917A-4A01-BCF8-5C6E1217B2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C23AB5B-98FB-43F1-B590-BBA79814F2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6EEC146-226B-4C83-9C1B-DD5495DE16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C24D094-41EF-4CA2-9834-B04793FA12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DA46AD8-674F-46C3-8A22-280F78F91A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E9D757B-CD9D-447C-8780-79F2FF875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76B76E9-7342-43BC-B629-9180ABF577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F25F68A-2DCB-4183-86F1-3428326E59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A5FA913-066C-4504-A753-026056454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A6E50AC-CA1E-4DD3-B85F-1720C019E6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224B2B1-DBD8-4BA8-8CEB-BFAC8A15D3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DEFE1E7-69A3-47F5-B8B8-C0898281B6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6F1F489-762E-4979-9EBC-50A62330B8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27DF22C-20E6-4DED-B405-1B26C52186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36FD8D7-6E0F-468E-B8C4-F4E6707112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646333" y="2032000"/>
            <a:ext cx="4513792" cy="2819398"/>
          </a:xfrm>
        </p:spPr>
        <p:txBody>
          <a:bodyPr vert="horz" lIns="91440" tIns="45720" rIns="91440" bIns="45720" rtlCol="0" anchor="b">
            <a:normAutofit/>
          </a:bodyPr>
          <a:lstStyle/>
          <a:p>
            <a:pPr algn="r"/>
            <a:r>
              <a:rPr lang="en-US" sz="4800" dirty="0"/>
              <a:t>                       Thanks!</a:t>
            </a:r>
          </a:p>
        </p:txBody>
      </p:sp>
    </p:spTree>
    <p:extLst>
      <p:ext uri="{BB962C8B-B14F-4D97-AF65-F5344CB8AC3E}">
        <p14:creationId xmlns:p14="http://schemas.microsoft.com/office/powerpoint/2010/main" val="68066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2000"/>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A5802A-DB16-485D-86AB-126B58A546AC}"/>
              </a:ext>
            </a:extLst>
          </p:cNvPr>
          <p:cNvSpPr>
            <a:spLocks noGrp="1"/>
          </p:cNvSpPr>
          <p:nvPr>
            <p:ph type="title"/>
          </p:nvPr>
        </p:nvSpPr>
        <p:spPr>
          <a:xfrm>
            <a:off x="693420" y="373083"/>
            <a:ext cx="10805160" cy="707886"/>
          </a:xfrm>
        </p:spPr>
        <p:txBody>
          <a:bodyPr>
            <a:normAutofit fontScale="90000"/>
          </a:bodyPr>
          <a:lstStyle/>
          <a:p>
            <a:r>
              <a:rPr lang="en-NZ" dirty="0"/>
              <a:t>Goals For this workshop</a:t>
            </a:r>
            <a:br>
              <a:rPr lang="en-NZ" dirty="0"/>
            </a:br>
            <a:endParaRPr lang="en-NZ" dirty="0"/>
          </a:p>
        </p:txBody>
      </p:sp>
      <p:sp>
        <p:nvSpPr>
          <p:cNvPr id="5" name="Content Placeholder 4">
            <a:extLst>
              <a:ext uri="{FF2B5EF4-FFF2-40B4-BE49-F238E27FC236}">
                <a16:creationId xmlns:a16="http://schemas.microsoft.com/office/drawing/2014/main" id="{52147817-F57E-43B0-86B4-699A403ABBF6}"/>
              </a:ext>
            </a:extLst>
          </p:cNvPr>
          <p:cNvSpPr>
            <a:spLocks noGrp="1"/>
          </p:cNvSpPr>
          <p:nvPr>
            <p:ph sz="quarter" idx="13"/>
          </p:nvPr>
        </p:nvSpPr>
        <p:spPr>
          <a:xfrm>
            <a:off x="548639" y="2292761"/>
            <a:ext cx="10837333" cy="4072527"/>
          </a:xfrm>
        </p:spPr>
        <p:txBody>
          <a:bodyPr>
            <a:normAutofit/>
          </a:bodyPr>
          <a:lstStyle/>
          <a:p>
            <a:pPr marL="0" indent="0">
              <a:buNone/>
            </a:pPr>
            <a:r>
              <a:rPr lang="en-NZ" dirty="0"/>
              <a:t>1. </a:t>
            </a:r>
            <a:r>
              <a:rPr lang="en-NZ" sz="2400" dirty="0"/>
              <a:t>Reflect on and confirm stakeholder perspectives and feedback</a:t>
            </a:r>
          </a:p>
          <a:p>
            <a:pPr marL="0" indent="0">
              <a:buNone/>
            </a:pPr>
            <a:endParaRPr lang="en-NZ" sz="2400" dirty="0"/>
          </a:p>
          <a:p>
            <a:pPr marL="0" indent="0">
              <a:buNone/>
            </a:pPr>
            <a:r>
              <a:rPr lang="en-NZ" sz="2400" dirty="0"/>
              <a:t>2. Discuss the strategic objectives and guiding principles </a:t>
            </a:r>
          </a:p>
          <a:p>
            <a:pPr marL="0" indent="0">
              <a:buNone/>
            </a:pPr>
            <a:endParaRPr lang="en-NZ" sz="2400" dirty="0"/>
          </a:p>
          <a:p>
            <a:pPr marL="0" indent="0">
              <a:buNone/>
            </a:pPr>
            <a:r>
              <a:rPr lang="en-NZ" sz="2400" dirty="0"/>
              <a:t>3. Indicative  focus areas for Phase 2</a:t>
            </a:r>
          </a:p>
          <a:p>
            <a:pPr marL="0" indent="0">
              <a:buNone/>
            </a:pPr>
            <a:endParaRPr lang="en-NZ" sz="2400" i="1" dirty="0"/>
          </a:p>
          <a:p>
            <a:pPr marL="0" indent="0">
              <a:buNone/>
            </a:pPr>
            <a:r>
              <a:rPr lang="en-NZ" sz="2400" dirty="0"/>
              <a:t>4. What’s next? </a:t>
            </a:r>
          </a:p>
          <a:p>
            <a:pPr>
              <a:buFontTx/>
              <a:buChar char="-"/>
            </a:pPr>
            <a:endParaRPr lang="en-NZ" sz="2400" i="1" dirty="0"/>
          </a:p>
          <a:p>
            <a:pPr marL="0" indent="0">
              <a:buNone/>
            </a:pPr>
            <a:endParaRPr lang="en-NZ" sz="1400" i="1" dirty="0"/>
          </a:p>
          <a:p>
            <a:pPr marL="0" indent="0">
              <a:buNone/>
            </a:pPr>
            <a:endParaRPr lang="en-NZ" sz="1400" i="1" dirty="0"/>
          </a:p>
          <a:p>
            <a:pPr>
              <a:buFontTx/>
              <a:buChar char="-"/>
            </a:pPr>
            <a:endParaRPr lang="en-NZ" sz="1400" i="1" dirty="0"/>
          </a:p>
          <a:p>
            <a:pPr>
              <a:buFontTx/>
              <a:buChar char="-"/>
            </a:pPr>
            <a:endParaRPr lang="en-NZ" sz="1400" i="1" dirty="0"/>
          </a:p>
          <a:p>
            <a:pPr>
              <a:buFontTx/>
              <a:buChar char="-"/>
            </a:pPr>
            <a:endParaRPr lang="en-NZ" dirty="0"/>
          </a:p>
          <a:p>
            <a:endParaRPr lang="en-NZ" dirty="0"/>
          </a:p>
        </p:txBody>
      </p:sp>
    </p:spTree>
    <p:extLst>
      <p:ext uri="{BB962C8B-B14F-4D97-AF65-F5344CB8AC3E}">
        <p14:creationId xmlns:p14="http://schemas.microsoft.com/office/powerpoint/2010/main" val="1365355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20" name="Picture 13">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useBgFill="1">
        <p:nvSpPr>
          <p:cNvPr id="21" name="Rectangle 15">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Placeholder 8" descr="Boy dressed up with jet pack">
            <a:extLst>
              <a:ext uri="{FF2B5EF4-FFF2-40B4-BE49-F238E27FC236}">
                <a16:creationId xmlns:a16="http://schemas.microsoft.com/office/drawing/2014/main" id="{46F9DD2D-1709-4DAB-8E06-4030982513E5}"/>
              </a:ext>
            </a:extLst>
          </p:cNvPr>
          <p:cNvPicPr>
            <a:picLocks noGrp="1" noChangeAspect="1"/>
          </p:cNvPicPr>
          <p:nvPr>
            <p:ph type="pic" sz="quarter" idx="13"/>
          </p:nvPr>
        </p:nvPicPr>
        <p:blipFill rotWithShape="1">
          <a:blip r:embed="rId5" cstate="email">
            <a:alphaModFix amt="34000"/>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22" name="Picture 17">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email">
            <a:alphaModFix amt="39000"/>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C3B08E9D-DC4A-D7B1-368F-CD19DDDECD67}"/>
              </a:ext>
            </a:extLst>
          </p:cNvPr>
          <p:cNvSpPr>
            <a:spLocks noGrp="1"/>
          </p:cNvSpPr>
          <p:nvPr>
            <p:ph type="title"/>
          </p:nvPr>
        </p:nvSpPr>
        <p:spPr>
          <a:xfrm>
            <a:off x="685801" y="609600"/>
            <a:ext cx="10131425" cy="1456267"/>
          </a:xfrm>
        </p:spPr>
        <p:txBody>
          <a:bodyPr vert="horz" lIns="91440" tIns="45720" rIns="91440" bIns="45720" rtlCol="0" anchor="ctr">
            <a:normAutofit/>
          </a:bodyPr>
          <a:lstStyle/>
          <a:p>
            <a:r>
              <a:rPr lang="en-US" sz="4000" dirty="0"/>
              <a:t>Contents</a:t>
            </a:r>
          </a:p>
        </p:txBody>
      </p:sp>
      <p:sp>
        <p:nvSpPr>
          <p:cNvPr id="3" name="Content Placeholder 2">
            <a:extLst>
              <a:ext uri="{FF2B5EF4-FFF2-40B4-BE49-F238E27FC236}">
                <a16:creationId xmlns:a16="http://schemas.microsoft.com/office/drawing/2014/main" id="{7F101FE1-9EFC-0237-73BC-B41412759F4B}"/>
              </a:ext>
            </a:extLst>
          </p:cNvPr>
          <p:cNvSpPr>
            <a:spLocks noGrp="1"/>
          </p:cNvSpPr>
          <p:nvPr>
            <p:ph idx="1"/>
          </p:nvPr>
        </p:nvSpPr>
        <p:spPr>
          <a:xfrm>
            <a:off x="685801" y="2142067"/>
            <a:ext cx="10464552" cy="3649133"/>
          </a:xfrm>
        </p:spPr>
        <p:txBody>
          <a:bodyPr vert="horz" lIns="91440" tIns="45720" rIns="91440" bIns="45720" rtlCol="0" anchor="ctr">
            <a:normAutofit/>
          </a:bodyPr>
          <a:lstStyle/>
          <a:p>
            <a:pPr>
              <a:buFont typeface="Arial"/>
              <a:buChar char="•"/>
            </a:pPr>
            <a:r>
              <a:rPr lang="en-US" dirty="0"/>
              <a:t> </a:t>
            </a:r>
            <a:r>
              <a:rPr lang="en-US" sz="3200" dirty="0"/>
              <a:t>Cockpit voice recorder: Your thoughts on the current state and future strategic direction</a:t>
            </a:r>
          </a:p>
          <a:p>
            <a:endParaRPr lang="en-US" sz="3200" dirty="0"/>
          </a:p>
          <a:p>
            <a:pPr>
              <a:buFont typeface="Arial"/>
              <a:buChar char="•"/>
            </a:pPr>
            <a:r>
              <a:rPr lang="en-US" sz="3200" dirty="0"/>
              <a:t> Flight plan: Sharing the Panel’s initial thinking</a:t>
            </a:r>
          </a:p>
          <a:p>
            <a:endParaRPr lang="en-US" sz="3200" dirty="0"/>
          </a:p>
          <a:p>
            <a:pPr>
              <a:buFont typeface="Arial"/>
              <a:buChar char="•"/>
            </a:pPr>
            <a:r>
              <a:rPr lang="en-US" sz="3200" dirty="0"/>
              <a:t> Waypoints: Next steps</a:t>
            </a:r>
            <a:endParaRPr lang="en-US" dirty="0"/>
          </a:p>
        </p:txBody>
      </p:sp>
    </p:spTree>
    <p:extLst>
      <p:ext uri="{BB962C8B-B14F-4D97-AF65-F5344CB8AC3E}">
        <p14:creationId xmlns:p14="http://schemas.microsoft.com/office/powerpoint/2010/main" val="3019206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5000"/>
            <a:lum/>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237C-F521-480D-8A11-C229BC59A84E}"/>
              </a:ext>
            </a:extLst>
          </p:cNvPr>
          <p:cNvSpPr>
            <a:spLocks noGrp="1"/>
          </p:cNvSpPr>
          <p:nvPr>
            <p:ph type="title"/>
          </p:nvPr>
        </p:nvSpPr>
        <p:spPr>
          <a:xfrm>
            <a:off x="1066800" y="474662"/>
            <a:ext cx="10287000" cy="460375"/>
          </a:xfrm>
        </p:spPr>
        <p:txBody>
          <a:bodyPr>
            <a:noAutofit/>
          </a:bodyPr>
          <a:lstStyle/>
          <a:p>
            <a:r>
              <a:rPr lang="en-NZ" sz="4000" b="0" dirty="0"/>
              <a:t>What we saw</a:t>
            </a:r>
          </a:p>
        </p:txBody>
      </p:sp>
      <p:sp>
        <p:nvSpPr>
          <p:cNvPr id="3" name="Text Placeholder 2">
            <a:extLst>
              <a:ext uri="{FF2B5EF4-FFF2-40B4-BE49-F238E27FC236}">
                <a16:creationId xmlns:a16="http://schemas.microsoft.com/office/drawing/2014/main" id="{FF1096DC-5AD8-4C1E-A73F-668068BECE98}"/>
              </a:ext>
            </a:extLst>
          </p:cNvPr>
          <p:cNvSpPr>
            <a:spLocks noGrp="1"/>
          </p:cNvSpPr>
          <p:nvPr>
            <p:ph type="body" sz="quarter" idx="13"/>
          </p:nvPr>
        </p:nvSpPr>
        <p:spPr>
          <a:xfrm>
            <a:off x="1066800" y="1514475"/>
            <a:ext cx="9753600" cy="4638675"/>
          </a:xfrm>
        </p:spPr>
        <p:txBody>
          <a:bodyPr>
            <a:normAutofit fontScale="92500" lnSpcReduction="20000"/>
          </a:bodyPr>
          <a:lstStyle/>
          <a:p>
            <a:r>
              <a:rPr lang="en-NZ" sz="2800" b="1" dirty="0">
                <a:solidFill>
                  <a:schemeClr val="accent1">
                    <a:lumMod val="75000"/>
                  </a:schemeClr>
                </a:solidFill>
              </a:rPr>
              <a:t>Commitment to the system and aviation in New Zealand </a:t>
            </a:r>
          </a:p>
          <a:p>
            <a:pPr marL="0" indent="0">
              <a:buNone/>
            </a:pPr>
            <a:endParaRPr lang="en-NZ" sz="2800" b="1" dirty="0">
              <a:solidFill>
                <a:schemeClr val="accent1">
                  <a:lumMod val="75000"/>
                </a:schemeClr>
              </a:solidFill>
            </a:endParaRPr>
          </a:p>
          <a:p>
            <a:r>
              <a:rPr lang="en-NZ" sz="2800" b="1" dirty="0">
                <a:solidFill>
                  <a:schemeClr val="accent1">
                    <a:lumMod val="75000"/>
                  </a:schemeClr>
                </a:solidFill>
              </a:rPr>
              <a:t>Passion</a:t>
            </a:r>
          </a:p>
          <a:p>
            <a:pPr marL="0" indent="0">
              <a:buNone/>
            </a:pPr>
            <a:endParaRPr lang="en-NZ" sz="2800" b="1" dirty="0">
              <a:solidFill>
                <a:schemeClr val="accent1">
                  <a:lumMod val="75000"/>
                </a:schemeClr>
              </a:solidFill>
            </a:endParaRPr>
          </a:p>
          <a:p>
            <a:r>
              <a:rPr lang="en-NZ" sz="2800" b="1" dirty="0">
                <a:solidFill>
                  <a:schemeClr val="accent1">
                    <a:lumMod val="75000"/>
                  </a:schemeClr>
                </a:solidFill>
              </a:rPr>
              <a:t>Optimism </a:t>
            </a:r>
          </a:p>
          <a:p>
            <a:pPr marL="0" indent="0">
              <a:buNone/>
            </a:pPr>
            <a:endParaRPr lang="en-NZ" sz="2800" b="1" dirty="0">
              <a:solidFill>
                <a:schemeClr val="accent1">
                  <a:lumMod val="75000"/>
                </a:schemeClr>
              </a:solidFill>
            </a:endParaRPr>
          </a:p>
          <a:p>
            <a:r>
              <a:rPr lang="en-NZ" sz="2800" b="1" dirty="0">
                <a:solidFill>
                  <a:schemeClr val="accent1">
                    <a:lumMod val="75000"/>
                  </a:schemeClr>
                </a:solidFill>
              </a:rPr>
              <a:t>Energy</a:t>
            </a:r>
          </a:p>
          <a:p>
            <a:pPr marL="0" indent="0">
              <a:buNone/>
            </a:pPr>
            <a:endParaRPr lang="en-NZ" sz="2800" b="1" dirty="0">
              <a:solidFill>
                <a:schemeClr val="accent1">
                  <a:lumMod val="75000"/>
                </a:schemeClr>
              </a:solidFill>
            </a:endParaRPr>
          </a:p>
          <a:p>
            <a:r>
              <a:rPr lang="en-NZ" sz="2800" b="1" dirty="0">
                <a:solidFill>
                  <a:schemeClr val="accent1">
                    <a:lumMod val="75000"/>
                  </a:schemeClr>
                </a:solidFill>
              </a:rPr>
              <a:t>Enthusiasm</a:t>
            </a:r>
          </a:p>
          <a:p>
            <a:pPr marL="0" indent="0">
              <a:buNone/>
            </a:pPr>
            <a:endParaRPr lang="en-NZ" sz="2800" b="1" dirty="0">
              <a:solidFill>
                <a:schemeClr val="accent1">
                  <a:lumMod val="75000"/>
                </a:schemeClr>
              </a:solidFill>
            </a:endParaRPr>
          </a:p>
          <a:p>
            <a:r>
              <a:rPr lang="en-NZ" sz="2800" b="1" dirty="0">
                <a:solidFill>
                  <a:schemeClr val="accent1">
                    <a:lumMod val="75000"/>
                  </a:schemeClr>
                </a:solidFill>
              </a:rPr>
              <a:t>An unwavering focus on safety</a:t>
            </a:r>
          </a:p>
          <a:p>
            <a:endParaRPr lang="en-NZ" dirty="0"/>
          </a:p>
          <a:p>
            <a:endParaRPr lang="en-NZ" dirty="0"/>
          </a:p>
          <a:p>
            <a:endParaRPr lang="en-NZ" dirty="0"/>
          </a:p>
          <a:p>
            <a:pPr marL="0" indent="0">
              <a:buNone/>
            </a:pPr>
            <a:endParaRPr lang="en-NZ" dirty="0"/>
          </a:p>
        </p:txBody>
      </p:sp>
    </p:spTree>
    <p:extLst>
      <p:ext uri="{BB962C8B-B14F-4D97-AF65-F5344CB8AC3E}">
        <p14:creationId xmlns:p14="http://schemas.microsoft.com/office/powerpoint/2010/main" val="211547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5000"/>
            <a:lum/>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577DC-72F9-4C55-AC9B-0E6A8A47B5B1}"/>
              </a:ext>
            </a:extLst>
          </p:cNvPr>
          <p:cNvSpPr>
            <a:spLocks noGrp="1"/>
          </p:cNvSpPr>
          <p:nvPr>
            <p:ph type="title"/>
          </p:nvPr>
        </p:nvSpPr>
        <p:spPr/>
        <p:txBody>
          <a:bodyPr>
            <a:noAutofit/>
          </a:bodyPr>
          <a:lstStyle/>
          <a:p>
            <a:r>
              <a:rPr lang="en-NZ" sz="4000" b="0" dirty="0"/>
              <a:t>What we heard</a:t>
            </a:r>
          </a:p>
        </p:txBody>
      </p:sp>
      <p:sp>
        <p:nvSpPr>
          <p:cNvPr id="3" name="Text Placeholder 2">
            <a:extLst>
              <a:ext uri="{FF2B5EF4-FFF2-40B4-BE49-F238E27FC236}">
                <a16:creationId xmlns:a16="http://schemas.microsoft.com/office/drawing/2014/main" id="{B974743A-7A89-4D7D-9023-E53F05ED7A90}"/>
              </a:ext>
            </a:extLst>
          </p:cNvPr>
          <p:cNvSpPr>
            <a:spLocks noGrp="1"/>
          </p:cNvSpPr>
          <p:nvPr>
            <p:ph type="body" sz="quarter" idx="13"/>
          </p:nvPr>
        </p:nvSpPr>
        <p:spPr>
          <a:xfrm>
            <a:off x="1066799" y="1371599"/>
            <a:ext cx="10409339" cy="4924425"/>
          </a:xfrm>
        </p:spPr>
        <p:txBody>
          <a:bodyPr>
            <a:normAutofit lnSpcReduction="10000"/>
          </a:bodyPr>
          <a:lstStyle/>
          <a:p>
            <a:endParaRPr lang="en-NZ" sz="2400" b="1" dirty="0">
              <a:solidFill>
                <a:schemeClr val="accent2">
                  <a:lumMod val="75000"/>
                </a:schemeClr>
              </a:solidFill>
            </a:endParaRPr>
          </a:p>
          <a:p>
            <a:r>
              <a:rPr lang="en-NZ" sz="2400" b="1" dirty="0">
                <a:solidFill>
                  <a:schemeClr val="accent5">
                    <a:lumMod val="75000"/>
                  </a:schemeClr>
                </a:solidFill>
              </a:rPr>
              <a:t>The system is safe</a:t>
            </a:r>
          </a:p>
          <a:p>
            <a:pPr marL="0" indent="0">
              <a:buNone/>
            </a:pPr>
            <a:endParaRPr lang="en-NZ" sz="2400" b="1" dirty="0">
              <a:solidFill>
                <a:schemeClr val="accent5">
                  <a:lumMod val="75000"/>
                </a:schemeClr>
              </a:solidFill>
            </a:endParaRPr>
          </a:p>
          <a:p>
            <a:r>
              <a:rPr lang="en-NZ" sz="2400" b="1" dirty="0">
                <a:solidFill>
                  <a:schemeClr val="accent5">
                    <a:lumMod val="75000"/>
                  </a:schemeClr>
                </a:solidFill>
              </a:rPr>
              <a:t>It has served us very well to date</a:t>
            </a:r>
          </a:p>
          <a:p>
            <a:pPr marL="0" indent="0">
              <a:buNone/>
            </a:pPr>
            <a:endParaRPr lang="en-NZ" sz="2400" b="1" dirty="0">
              <a:solidFill>
                <a:schemeClr val="accent5">
                  <a:lumMod val="75000"/>
                </a:schemeClr>
              </a:solidFill>
            </a:endParaRPr>
          </a:p>
          <a:p>
            <a:r>
              <a:rPr lang="en-NZ" sz="2400" b="1" dirty="0">
                <a:solidFill>
                  <a:schemeClr val="accent5">
                    <a:lumMod val="75000"/>
                  </a:schemeClr>
                </a:solidFill>
              </a:rPr>
              <a:t>There is huge potential to describe and maximise the benefits to New Zealand Inc</a:t>
            </a:r>
          </a:p>
          <a:p>
            <a:pPr marL="0" indent="0">
              <a:buNone/>
            </a:pPr>
            <a:endParaRPr lang="en-NZ" sz="2400" b="1" dirty="0">
              <a:solidFill>
                <a:schemeClr val="accent5">
                  <a:lumMod val="75000"/>
                </a:schemeClr>
              </a:solidFill>
            </a:endParaRPr>
          </a:p>
          <a:p>
            <a:r>
              <a:rPr lang="en-NZ" sz="2400" b="1" dirty="0">
                <a:solidFill>
                  <a:schemeClr val="accent5">
                    <a:lumMod val="75000"/>
                  </a:schemeClr>
                </a:solidFill>
              </a:rPr>
              <a:t>There is alignment on the drivers for change</a:t>
            </a:r>
          </a:p>
          <a:p>
            <a:pPr marL="0" indent="0">
              <a:buNone/>
            </a:pPr>
            <a:endParaRPr lang="en-NZ" sz="2400" b="1" dirty="0">
              <a:solidFill>
                <a:schemeClr val="accent5">
                  <a:lumMod val="75000"/>
                </a:schemeClr>
              </a:solidFill>
            </a:endParaRPr>
          </a:p>
          <a:p>
            <a:r>
              <a:rPr lang="en-NZ" sz="2400" b="1" dirty="0">
                <a:solidFill>
                  <a:schemeClr val="accent5">
                    <a:lumMod val="75000"/>
                  </a:schemeClr>
                </a:solidFill>
              </a:rPr>
              <a:t>The system is being disrupted, and that brings challenges and opportunities </a:t>
            </a:r>
          </a:p>
          <a:p>
            <a:endParaRPr lang="en-NZ" sz="2400" b="1" dirty="0">
              <a:solidFill>
                <a:schemeClr val="accent5">
                  <a:lumMod val="75000"/>
                </a:schemeClr>
              </a:solidFill>
            </a:endParaRPr>
          </a:p>
          <a:p>
            <a:endParaRPr lang="en-NZ" dirty="0"/>
          </a:p>
        </p:txBody>
      </p:sp>
    </p:spTree>
    <p:extLst>
      <p:ext uri="{BB962C8B-B14F-4D97-AF65-F5344CB8AC3E}">
        <p14:creationId xmlns:p14="http://schemas.microsoft.com/office/powerpoint/2010/main" val="415602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Placeholder 9">
            <a:extLst>
              <a:ext uri="{FF2B5EF4-FFF2-40B4-BE49-F238E27FC236}">
                <a16:creationId xmlns:a16="http://schemas.microsoft.com/office/drawing/2014/main" id="{71C91C34-E572-BD27-7DF4-4DF970977CE4}"/>
              </a:ext>
            </a:extLst>
          </p:cNvPr>
          <p:cNvSpPr txBox="1">
            <a:spLocks/>
          </p:cNvSpPr>
          <p:nvPr/>
        </p:nvSpPr>
        <p:spPr>
          <a:xfrm>
            <a:off x="6820684" y="689197"/>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accent6"/>
                </a:solidFill>
                <a:latin typeface="Baguet Script" panose="020B0604020202020204" pitchFamily="2" charset="0"/>
              </a:rPr>
              <a:t>ICAO non-compliant</a:t>
            </a:r>
            <a:endParaRPr lang="en-US" sz="1000" dirty="0">
              <a:solidFill>
                <a:schemeClr val="accent6"/>
              </a:solidFill>
              <a:latin typeface="Baguet Script" panose="020B0604020202020204" pitchFamily="2" charset="0"/>
            </a:endParaRPr>
          </a:p>
        </p:txBody>
      </p:sp>
      <p:sp>
        <p:nvSpPr>
          <p:cNvPr id="152" name="Text Placeholder 9">
            <a:extLst>
              <a:ext uri="{FF2B5EF4-FFF2-40B4-BE49-F238E27FC236}">
                <a16:creationId xmlns:a16="http://schemas.microsoft.com/office/drawing/2014/main" id="{6EBCE168-8398-9F7F-4CD2-119A2AB01FF8}"/>
              </a:ext>
            </a:extLst>
          </p:cNvPr>
          <p:cNvSpPr txBox="1">
            <a:spLocks/>
          </p:cNvSpPr>
          <p:nvPr/>
        </p:nvSpPr>
        <p:spPr>
          <a:xfrm>
            <a:off x="3073154" y="4875623"/>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50" dirty="0">
                <a:solidFill>
                  <a:schemeClr val="accent6"/>
                </a:solidFill>
                <a:latin typeface="Baguet Script" panose="020B0604020202020204" pitchFamily="2" charset="0"/>
              </a:rPr>
              <a:t>Monopoly</a:t>
            </a:r>
            <a:endParaRPr lang="en-US" sz="1200" dirty="0">
              <a:solidFill>
                <a:schemeClr val="accent6"/>
              </a:solidFill>
              <a:latin typeface="Baguet Script" panose="020B0604020202020204" pitchFamily="2" charset="0"/>
            </a:endParaRPr>
          </a:p>
        </p:txBody>
      </p:sp>
      <p:sp>
        <p:nvSpPr>
          <p:cNvPr id="129" name="Text Placeholder 9">
            <a:extLst>
              <a:ext uri="{FF2B5EF4-FFF2-40B4-BE49-F238E27FC236}">
                <a16:creationId xmlns:a16="http://schemas.microsoft.com/office/drawing/2014/main" id="{E0B44A2D-FB59-AAB0-A67D-57129BB7A31F}"/>
              </a:ext>
            </a:extLst>
          </p:cNvPr>
          <p:cNvSpPr txBox="1">
            <a:spLocks/>
          </p:cNvSpPr>
          <p:nvPr/>
        </p:nvSpPr>
        <p:spPr>
          <a:xfrm>
            <a:off x="7976971" y="2545002"/>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Conservative</a:t>
            </a:r>
          </a:p>
        </p:txBody>
      </p:sp>
      <p:sp>
        <p:nvSpPr>
          <p:cNvPr id="28" name="Text Placeholder 9">
            <a:extLst>
              <a:ext uri="{FF2B5EF4-FFF2-40B4-BE49-F238E27FC236}">
                <a16:creationId xmlns:a16="http://schemas.microsoft.com/office/drawing/2014/main" id="{DF37A7DE-6C1A-4A85-BB97-AEC20B022EEA}"/>
              </a:ext>
            </a:extLst>
          </p:cNvPr>
          <p:cNvSpPr txBox="1">
            <a:spLocks/>
          </p:cNvSpPr>
          <p:nvPr/>
        </p:nvSpPr>
        <p:spPr>
          <a:xfrm>
            <a:off x="2480276" y="3884603"/>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Adequate for purpose</a:t>
            </a:r>
          </a:p>
        </p:txBody>
      </p:sp>
      <p:sp>
        <p:nvSpPr>
          <p:cNvPr id="161" name="Text Placeholder 9">
            <a:extLst>
              <a:ext uri="{FF2B5EF4-FFF2-40B4-BE49-F238E27FC236}">
                <a16:creationId xmlns:a16="http://schemas.microsoft.com/office/drawing/2014/main" id="{CC807292-BEE3-65E3-9FF0-029C92815225}"/>
              </a:ext>
            </a:extLst>
          </p:cNvPr>
          <p:cNvSpPr txBox="1">
            <a:spLocks/>
          </p:cNvSpPr>
          <p:nvPr/>
        </p:nvSpPr>
        <p:spPr>
          <a:xfrm>
            <a:off x="824504" y="4327132"/>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Inflexible</a:t>
            </a:r>
          </a:p>
        </p:txBody>
      </p:sp>
      <p:sp>
        <p:nvSpPr>
          <p:cNvPr id="151" name="Text Placeholder 9">
            <a:extLst>
              <a:ext uri="{FF2B5EF4-FFF2-40B4-BE49-F238E27FC236}">
                <a16:creationId xmlns:a16="http://schemas.microsoft.com/office/drawing/2014/main" id="{11F8485D-5AF8-250C-62D0-D03392287552}"/>
              </a:ext>
            </a:extLst>
          </p:cNvPr>
          <p:cNvSpPr txBox="1">
            <a:spLocks/>
          </p:cNvSpPr>
          <p:nvPr/>
        </p:nvSpPr>
        <p:spPr>
          <a:xfrm>
            <a:off x="2180318" y="4541860"/>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50" dirty="0">
                <a:solidFill>
                  <a:schemeClr val="accent6"/>
                </a:solidFill>
                <a:latin typeface="Baguet Script" panose="020B0604020202020204" pitchFamily="2" charset="0"/>
              </a:rPr>
              <a:t>Closed source</a:t>
            </a:r>
            <a:endParaRPr lang="en-US" sz="1200" dirty="0">
              <a:solidFill>
                <a:schemeClr val="accent6"/>
              </a:solidFill>
              <a:latin typeface="Baguet Script" panose="020B0604020202020204" pitchFamily="2" charset="0"/>
            </a:endParaRPr>
          </a:p>
        </p:txBody>
      </p:sp>
      <p:sp>
        <p:nvSpPr>
          <p:cNvPr id="126" name="Text Placeholder 9">
            <a:extLst>
              <a:ext uri="{FF2B5EF4-FFF2-40B4-BE49-F238E27FC236}">
                <a16:creationId xmlns:a16="http://schemas.microsoft.com/office/drawing/2014/main" id="{434AF77C-8A7D-7434-DFC5-EA6DBA27B1D2}"/>
              </a:ext>
            </a:extLst>
          </p:cNvPr>
          <p:cNvSpPr txBox="1">
            <a:spLocks/>
          </p:cNvSpPr>
          <p:nvPr/>
        </p:nvSpPr>
        <p:spPr>
          <a:xfrm>
            <a:off x="2315741" y="5281897"/>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1000" dirty="0">
                <a:solidFill>
                  <a:schemeClr val="accent6"/>
                </a:solidFill>
                <a:latin typeface="Baguet Script" panose="020B0604020202020204" pitchFamily="2" charset="0"/>
              </a:rPr>
              <a:t>Safe </a:t>
            </a:r>
            <a:r>
              <a:rPr lang="en-US" sz="900" dirty="0">
                <a:solidFill>
                  <a:schemeClr val="accent6"/>
                </a:solidFill>
                <a:latin typeface="Baguet Script" panose="020B0604020202020204" pitchFamily="2" charset="0"/>
              </a:rPr>
              <a:t>infrastructure</a:t>
            </a:r>
            <a:r>
              <a:rPr lang="en-US" sz="1000" dirty="0">
                <a:solidFill>
                  <a:schemeClr val="accent6"/>
                </a:solidFill>
                <a:latin typeface="Baguet Script" panose="020B0604020202020204" pitchFamily="2" charset="0"/>
              </a:rPr>
              <a:t> for present use</a:t>
            </a:r>
          </a:p>
        </p:txBody>
      </p:sp>
      <p:sp>
        <p:nvSpPr>
          <p:cNvPr id="2" name="Title 1">
            <a:extLst>
              <a:ext uri="{FF2B5EF4-FFF2-40B4-BE49-F238E27FC236}">
                <a16:creationId xmlns:a16="http://schemas.microsoft.com/office/drawing/2014/main" id="{15C8D879-708D-4150-BCE5-2CD0778ACD54}"/>
              </a:ext>
            </a:extLst>
          </p:cNvPr>
          <p:cNvSpPr>
            <a:spLocks noGrp="1"/>
          </p:cNvSpPr>
          <p:nvPr>
            <p:ph type="title"/>
          </p:nvPr>
        </p:nvSpPr>
        <p:spPr>
          <a:solidFill>
            <a:schemeClr val="bg1"/>
          </a:solidFill>
        </p:spPr>
        <p:txBody>
          <a:bodyPr/>
          <a:lstStyle/>
          <a:p>
            <a:r>
              <a:rPr lang="en-NZ" dirty="0">
                <a:solidFill>
                  <a:schemeClr val="accent6"/>
                </a:solidFill>
              </a:rPr>
              <a:t>Current state feedback </a:t>
            </a:r>
          </a:p>
        </p:txBody>
      </p:sp>
      <p:sp>
        <p:nvSpPr>
          <p:cNvPr id="10" name="Text Placeholder 9">
            <a:extLst>
              <a:ext uri="{FF2B5EF4-FFF2-40B4-BE49-F238E27FC236}">
                <a16:creationId xmlns:a16="http://schemas.microsoft.com/office/drawing/2014/main" id="{95D56B2C-9DFC-4760-889B-37A7C2284C90}"/>
              </a:ext>
            </a:extLst>
          </p:cNvPr>
          <p:cNvSpPr>
            <a:spLocks noGrp="1"/>
          </p:cNvSpPr>
          <p:nvPr>
            <p:ph type="body" sz="quarter" idx="13"/>
          </p:nvPr>
        </p:nvSpPr>
        <p:spPr>
          <a:xfrm>
            <a:off x="142242" y="1025735"/>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sz="1000">
                <a:solidFill>
                  <a:schemeClr val="accent6"/>
                </a:solidFill>
                <a:latin typeface="Baguet Script" panose="020B0604020202020204" pitchFamily="2" charset="0"/>
              </a:rPr>
              <a:t>Not resilient </a:t>
            </a:r>
            <a:endParaRPr lang="en-US" sz="1000" dirty="0">
              <a:solidFill>
                <a:schemeClr val="accent6"/>
              </a:solidFill>
              <a:latin typeface="Baguet Script" panose="020B0604020202020204" pitchFamily="2" charset="0"/>
            </a:endParaRPr>
          </a:p>
        </p:txBody>
      </p:sp>
      <p:sp>
        <p:nvSpPr>
          <p:cNvPr id="11" name="Text Placeholder 9">
            <a:extLst>
              <a:ext uri="{FF2B5EF4-FFF2-40B4-BE49-F238E27FC236}">
                <a16:creationId xmlns:a16="http://schemas.microsoft.com/office/drawing/2014/main" id="{AAFCD07D-954A-4D86-AED9-8E5376D71D50}"/>
              </a:ext>
            </a:extLst>
          </p:cNvPr>
          <p:cNvSpPr txBox="1">
            <a:spLocks/>
          </p:cNvSpPr>
          <p:nvPr/>
        </p:nvSpPr>
        <p:spPr>
          <a:xfrm>
            <a:off x="8800643" y="5937709"/>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Complex   </a:t>
            </a:r>
          </a:p>
        </p:txBody>
      </p:sp>
      <p:sp>
        <p:nvSpPr>
          <p:cNvPr id="12" name="Text Placeholder 9">
            <a:extLst>
              <a:ext uri="{FF2B5EF4-FFF2-40B4-BE49-F238E27FC236}">
                <a16:creationId xmlns:a16="http://schemas.microsoft.com/office/drawing/2014/main" id="{01539E00-B6B6-44BC-912D-38EE31C80D5C}"/>
              </a:ext>
            </a:extLst>
          </p:cNvPr>
          <p:cNvSpPr txBox="1">
            <a:spLocks/>
          </p:cNvSpPr>
          <p:nvPr/>
        </p:nvSpPr>
        <p:spPr>
          <a:xfrm>
            <a:off x="5972624" y="2997711"/>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Not system wide</a:t>
            </a:r>
          </a:p>
        </p:txBody>
      </p:sp>
      <p:sp>
        <p:nvSpPr>
          <p:cNvPr id="14" name="Text Placeholder 9">
            <a:extLst>
              <a:ext uri="{FF2B5EF4-FFF2-40B4-BE49-F238E27FC236}">
                <a16:creationId xmlns:a16="http://schemas.microsoft.com/office/drawing/2014/main" id="{B61B7FF4-631F-4ECC-BE40-94A85F819693}"/>
              </a:ext>
            </a:extLst>
          </p:cNvPr>
          <p:cNvSpPr txBox="1">
            <a:spLocks/>
          </p:cNvSpPr>
          <p:nvPr/>
        </p:nvSpPr>
        <p:spPr>
          <a:xfrm>
            <a:off x="5195454" y="1667711"/>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Passenger-centric</a:t>
            </a:r>
          </a:p>
        </p:txBody>
      </p:sp>
      <p:sp>
        <p:nvSpPr>
          <p:cNvPr id="15" name="Text Placeholder 9">
            <a:extLst>
              <a:ext uri="{FF2B5EF4-FFF2-40B4-BE49-F238E27FC236}">
                <a16:creationId xmlns:a16="http://schemas.microsoft.com/office/drawing/2014/main" id="{43827203-9F44-40B4-8832-3882EF962F4A}"/>
              </a:ext>
            </a:extLst>
          </p:cNvPr>
          <p:cNvSpPr txBox="1">
            <a:spLocks/>
          </p:cNvSpPr>
          <p:nvPr/>
        </p:nvSpPr>
        <p:spPr>
          <a:xfrm>
            <a:off x="1653485" y="2450146"/>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In transition</a:t>
            </a:r>
          </a:p>
        </p:txBody>
      </p:sp>
      <p:sp>
        <p:nvSpPr>
          <p:cNvPr id="16" name="Text Placeholder 9">
            <a:extLst>
              <a:ext uri="{FF2B5EF4-FFF2-40B4-BE49-F238E27FC236}">
                <a16:creationId xmlns:a16="http://schemas.microsoft.com/office/drawing/2014/main" id="{EFD3D973-C759-42F3-9779-7670F813C5CC}"/>
              </a:ext>
            </a:extLst>
          </p:cNvPr>
          <p:cNvSpPr txBox="1">
            <a:spLocks/>
          </p:cNvSpPr>
          <p:nvPr/>
        </p:nvSpPr>
        <p:spPr>
          <a:xfrm>
            <a:off x="2475683" y="1540623"/>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Multi-faceted</a:t>
            </a:r>
          </a:p>
        </p:txBody>
      </p:sp>
      <p:sp>
        <p:nvSpPr>
          <p:cNvPr id="17" name="Text Placeholder 9">
            <a:extLst>
              <a:ext uri="{FF2B5EF4-FFF2-40B4-BE49-F238E27FC236}">
                <a16:creationId xmlns:a16="http://schemas.microsoft.com/office/drawing/2014/main" id="{3351B1C2-A873-44E3-8BD7-8FE4D154CB46}"/>
              </a:ext>
            </a:extLst>
          </p:cNvPr>
          <p:cNvSpPr txBox="1">
            <a:spLocks/>
          </p:cNvSpPr>
          <p:nvPr/>
        </p:nvSpPr>
        <p:spPr>
          <a:xfrm>
            <a:off x="2398742" y="2427875"/>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Predictable</a:t>
            </a:r>
          </a:p>
        </p:txBody>
      </p:sp>
      <p:sp>
        <p:nvSpPr>
          <p:cNvPr id="18" name="Text Placeholder 9">
            <a:extLst>
              <a:ext uri="{FF2B5EF4-FFF2-40B4-BE49-F238E27FC236}">
                <a16:creationId xmlns:a16="http://schemas.microsoft.com/office/drawing/2014/main" id="{88D2B335-9D85-4ECF-ABE5-19C7CA6F5AC1}"/>
              </a:ext>
            </a:extLst>
          </p:cNvPr>
          <p:cNvSpPr txBox="1">
            <a:spLocks/>
          </p:cNvSpPr>
          <p:nvPr/>
        </p:nvSpPr>
        <p:spPr>
          <a:xfrm>
            <a:off x="3172208" y="1685878"/>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A 1990s reform success ‘relatively’</a:t>
            </a:r>
          </a:p>
        </p:txBody>
      </p:sp>
      <p:sp>
        <p:nvSpPr>
          <p:cNvPr id="19" name="Text Placeholder 9">
            <a:extLst>
              <a:ext uri="{FF2B5EF4-FFF2-40B4-BE49-F238E27FC236}">
                <a16:creationId xmlns:a16="http://schemas.microsoft.com/office/drawing/2014/main" id="{CB5801A9-AD0E-4AFC-83C4-D16C22EF7F89}"/>
              </a:ext>
            </a:extLst>
          </p:cNvPr>
          <p:cNvSpPr txBox="1">
            <a:spLocks/>
          </p:cNvSpPr>
          <p:nvPr/>
        </p:nvSpPr>
        <p:spPr>
          <a:xfrm>
            <a:off x="10100451" y="2632777"/>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Expensive &amp; necessary </a:t>
            </a:r>
          </a:p>
        </p:txBody>
      </p:sp>
      <p:sp>
        <p:nvSpPr>
          <p:cNvPr id="20" name="Text Placeholder 9">
            <a:extLst>
              <a:ext uri="{FF2B5EF4-FFF2-40B4-BE49-F238E27FC236}">
                <a16:creationId xmlns:a16="http://schemas.microsoft.com/office/drawing/2014/main" id="{E147B4A7-7FE1-40DA-8670-FF62E629842C}"/>
              </a:ext>
            </a:extLst>
          </p:cNvPr>
          <p:cNvSpPr txBox="1">
            <a:spLocks/>
          </p:cNvSpPr>
          <p:nvPr/>
        </p:nvSpPr>
        <p:spPr>
          <a:xfrm>
            <a:off x="7378545" y="3411929"/>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(sometimes) ad hoc</a:t>
            </a:r>
          </a:p>
        </p:txBody>
      </p:sp>
      <p:sp>
        <p:nvSpPr>
          <p:cNvPr id="21" name="Text Placeholder 9">
            <a:extLst>
              <a:ext uri="{FF2B5EF4-FFF2-40B4-BE49-F238E27FC236}">
                <a16:creationId xmlns:a16="http://schemas.microsoft.com/office/drawing/2014/main" id="{65DD4D9F-7850-4C3E-8343-71CA9514FC06}"/>
              </a:ext>
            </a:extLst>
          </p:cNvPr>
          <p:cNvSpPr txBox="1">
            <a:spLocks/>
          </p:cNvSpPr>
          <p:nvPr/>
        </p:nvSpPr>
        <p:spPr>
          <a:xfrm>
            <a:off x="7497946" y="751259"/>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(sounds) expensive</a:t>
            </a:r>
          </a:p>
        </p:txBody>
      </p:sp>
      <p:sp>
        <p:nvSpPr>
          <p:cNvPr id="23" name="Text Placeholder 9">
            <a:extLst>
              <a:ext uri="{FF2B5EF4-FFF2-40B4-BE49-F238E27FC236}">
                <a16:creationId xmlns:a16="http://schemas.microsoft.com/office/drawing/2014/main" id="{2A4F46BF-564B-4921-BDF4-8A565029C740}"/>
              </a:ext>
            </a:extLst>
          </p:cNvPr>
          <p:cNvSpPr txBox="1">
            <a:spLocks/>
          </p:cNvSpPr>
          <p:nvPr/>
        </p:nvSpPr>
        <p:spPr>
          <a:xfrm>
            <a:off x="8797362" y="3584498"/>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Barrier to entry</a:t>
            </a:r>
          </a:p>
        </p:txBody>
      </p:sp>
      <p:sp>
        <p:nvSpPr>
          <p:cNvPr id="24" name="Text Placeholder 9">
            <a:extLst>
              <a:ext uri="{FF2B5EF4-FFF2-40B4-BE49-F238E27FC236}">
                <a16:creationId xmlns:a16="http://schemas.microsoft.com/office/drawing/2014/main" id="{AB943D19-E439-4484-8EE9-73F1235DA120}"/>
              </a:ext>
            </a:extLst>
          </p:cNvPr>
          <p:cNvSpPr txBox="1">
            <a:spLocks/>
          </p:cNvSpPr>
          <p:nvPr/>
        </p:nvSpPr>
        <p:spPr>
          <a:xfrm>
            <a:off x="10697149" y="1332019"/>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Frayed edges</a:t>
            </a:r>
          </a:p>
        </p:txBody>
      </p:sp>
      <p:sp>
        <p:nvSpPr>
          <p:cNvPr id="25" name="Text Placeholder 9">
            <a:extLst>
              <a:ext uri="{FF2B5EF4-FFF2-40B4-BE49-F238E27FC236}">
                <a16:creationId xmlns:a16="http://schemas.microsoft.com/office/drawing/2014/main" id="{0C6B21E9-F346-4B85-B574-549B31EF9B3B}"/>
              </a:ext>
            </a:extLst>
          </p:cNvPr>
          <p:cNvSpPr txBox="1">
            <a:spLocks/>
          </p:cNvSpPr>
          <p:nvPr/>
        </p:nvSpPr>
        <p:spPr>
          <a:xfrm>
            <a:off x="8695158" y="2686698"/>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Built on past experience</a:t>
            </a:r>
          </a:p>
        </p:txBody>
      </p:sp>
      <p:sp>
        <p:nvSpPr>
          <p:cNvPr id="29" name="Text Placeholder 9">
            <a:extLst>
              <a:ext uri="{FF2B5EF4-FFF2-40B4-BE49-F238E27FC236}">
                <a16:creationId xmlns:a16="http://schemas.microsoft.com/office/drawing/2014/main" id="{BE5034D1-BE6F-4E9A-98AC-E7AA63499FD3}"/>
              </a:ext>
            </a:extLst>
          </p:cNvPr>
          <p:cNvSpPr txBox="1">
            <a:spLocks/>
          </p:cNvSpPr>
          <p:nvPr/>
        </p:nvSpPr>
        <p:spPr>
          <a:xfrm>
            <a:off x="3810635" y="4679282"/>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We make it work</a:t>
            </a:r>
          </a:p>
        </p:txBody>
      </p:sp>
      <p:sp>
        <p:nvSpPr>
          <p:cNvPr id="31" name="Text Placeholder 9">
            <a:extLst>
              <a:ext uri="{FF2B5EF4-FFF2-40B4-BE49-F238E27FC236}">
                <a16:creationId xmlns:a16="http://schemas.microsoft.com/office/drawing/2014/main" id="{68B6494E-379F-4756-A902-697078FA6AAD}"/>
              </a:ext>
            </a:extLst>
          </p:cNvPr>
          <p:cNvSpPr txBox="1">
            <a:spLocks/>
          </p:cNvSpPr>
          <p:nvPr/>
        </p:nvSpPr>
        <p:spPr>
          <a:xfrm>
            <a:off x="5956951" y="4554639"/>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Rigid airspace structure</a:t>
            </a:r>
          </a:p>
        </p:txBody>
      </p:sp>
      <p:sp>
        <p:nvSpPr>
          <p:cNvPr id="32" name="Text Placeholder 9">
            <a:extLst>
              <a:ext uri="{FF2B5EF4-FFF2-40B4-BE49-F238E27FC236}">
                <a16:creationId xmlns:a16="http://schemas.microsoft.com/office/drawing/2014/main" id="{600BF99F-18D6-4815-8B18-1AB96D65D5DE}"/>
              </a:ext>
            </a:extLst>
          </p:cNvPr>
          <p:cNvSpPr txBox="1">
            <a:spLocks/>
          </p:cNvSpPr>
          <p:nvPr/>
        </p:nvSpPr>
        <p:spPr>
          <a:xfrm>
            <a:off x="5316694" y="2563296"/>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Barrier to entry</a:t>
            </a:r>
          </a:p>
        </p:txBody>
      </p:sp>
      <p:sp>
        <p:nvSpPr>
          <p:cNvPr id="34" name="Text Placeholder 9">
            <a:extLst>
              <a:ext uri="{FF2B5EF4-FFF2-40B4-BE49-F238E27FC236}">
                <a16:creationId xmlns:a16="http://schemas.microsoft.com/office/drawing/2014/main" id="{D2E947D9-A128-4AE0-8AA1-D2A1CF642F98}"/>
              </a:ext>
            </a:extLst>
          </p:cNvPr>
          <p:cNvSpPr txBox="1">
            <a:spLocks/>
          </p:cNvSpPr>
          <p:nvPr/>
        </p:nvSpPr>
        <p:spPr>
          <a:xfrm>
            <a:off x="4581840" y="2491821"/>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Hard to add new capabilities </a:t>
            </a:r>
          </a:p>
        </p:txBody>
      </p:sp>
      <p:sp>
        <p:nvSpPr>
          <p:cNvPr id="35" name="Text Placeholder 9">
            <a:extLst>
              <a:ext uri="{FF2B5EF4-FFF2-40B4-BE49-F238E27FC236}">
                <a16:creationId xmlns:a16="http://schemas.microsoft.com/office/drawing/2014/main" id="{58FE913A-8FE3-4C8E-B437-6A7899E0F91D}"/>
              </a:ext>
            </a:extLst>
          </p:cNvPr>
          <p:cNvSpPr txBox="1">
            <a:spLocks/>
          </p:cNvSpPr>
          <p:nvPr/>
        </p:nvSpPr>
        <p:spPr>
          <a:xfrm>
            <a:off x="4565100" y="3367389"/>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Constrained</a:t>
            </a:r>
          </a:p>
        </p:txBody>
      </p:sp>
      <p:sp>
        <p:nvSpPr>
          <p:cNvPr id="36" name="Text Placeholder 9">
            <a:extLst>
              <a:ext uri="{FF2B5EF4-FFF2-40B4-BE49-F238E27FC236}">
                <a16:creationId xmlns:a16="http://schemas.microsoft.com/office/drawing/2014/main" id="{AB9536D0-F28B-4F20-BF7B-A7D67F91C357}"/>
              </a:ext>
            </a:extLst>
          </p:cNvPr>
          <p:cNvSpPr txBox="1">
            <a:spLocks/>
          </p:cNvSpPr>
          <p:nvPr/>
        </p:nvSpPr>
        <p:spPr>
          <a:xfrm>
            <a:off x="6189379" y="756557"/>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Complex</a:t>
            </a:r>
          </a:p>
        </p:txBody>
      </p:sp>
      <p:sp>
        <p:nvSpPr>
          <p:cNvPr id="37" name="Text Placeholder 9">
            <a:extLst>
              <a:ext uri="{FF2B5EF4-FFF2-40B4-BE49-F238E27FC236}">
                <a16:creationId xmlns:a16="http://schemas.microsoft.com/office/drawing/2014/main" id="{F43866D7-ED7C-4247-9AA8-2650B8C61F1F}"/>
              </a:ext>
            </a:extLst>
          </p:cNvPr>
          <p:cNvSpPr txBox="1">
            <a:spLocks/>
          </p:cNvSpPr>
          <p:nvPr/>
        </p:nvSpPr>
        <p:spPr>
          <a:xfrm>
            <a:off x="7433851" y="5138702"/>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Full of energy and commit-</a:t>
            </a:r>
            <a:r>
              <a:rPr lang="en-US" sz="1000" dirty="0" err="1">
                <a:solidFill>
                  <a:schemeClr val="accent6"/>
                </a:solidFill>
                <a:latin typeface="Baguet Script" panose="020B0604020202020204" pitchFamily="2" charset="0"/>
              </a:rPr>
              <a:t>ment</a:t>
            </a:r>
            <a:r>
              <a:rPr lang="en-US" sz="1000" dirty="0">
                <a:solidFill>
                  <a:schemeClr val="accent6"/>
                </a:solidFill>
                <a:latin typeface="Baguet Script" panose="020B0604020202020204" pitchFamily="2" charset="0"/>
              </a:rPr>
              <a:t> </a:t>
            </a:r>
          </a:p>
        </p:txBody>
      </p:sp>
      <p:sp>
        <p:nvSpPr>
          <p:cNvPr id="38" name="Text Placeholder 9">
            <a:extLst>
              <a:ext uri="{FF2B5EF4-FFF2-40B4-BE49-F238E27FC236}">
                <a16:creationId xmlns:a16="http://schemas.microsoft.com/office/drawing/2014/main" id="{2CB6EA5A-ECAC-44EF-8C0B-1D304D329104}"/>
              </a:ext>
            </a:extLst>
          </p:cNvPr>
          <p:cNvSpPr txBox="1">
            <a:spLocks/>
          </p:cNvSpPr>
          <p:nvPr/>
        </p:nvSpPr>
        <p:spPr>
          <a:xfrm>
            <a:off x="8114721" y="4187741"/>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National outcomes not certain </a:t>
            </a:r>
          </a:p>
        </p:txBody>
      </p:sp>
      <p:sp>
        <p:nvSpPr>
          <p:cNvPr id="40" name="Text Placeholder 9">
            <a:extLst>
              <a:ext uri="{FF2B5EF4-FFF2-40B4-BE49-F238E27FC236}">
                <a16:creationId xmlns:a16="http://schemas.microsoft.com/office/drawing/2014/main" id="{DF145487-65F9-4620-BF42-D33B8D65F409}"/>
              </a:ext>
            </a:extLst>
          </p:cNvPr>
          <p:cNvSpPr txBox="1">
            <a:spLocks/>
          </p:cNvSpPr>
          <p:nvPr/>
        </p:nvSpPr>
        <p:spPr>
          <a:xfrm>
            <a:off x="1614012" y="3311966"/>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Strong legacy base</a:t>
            </a:r>
          </a:p>
        </p:txBody>
      </p:sp>
      <p:sp>
        <p:nvSpPr>
          <p:cNvPr id="41" name="Text Placeholder 9">
            <a:extLst>
              <a:ext uri="{FF2B5EF4-FFF2-40B4-BE49-F238E27FC236}">
                <a16:creationId xmlns:a16="http://schemas.microsoft.com/office/drawing/2014/main" id="{76F035F0-146F-44DE-B0DD-759536FA9D5B}"/>
              </a:ext>
            </a:extLst>
          </p:cNvPr>
          <p:cNvSpPr txBox="1">
            <a:spLocks/>
          </p:cNvSpPr>
          <p:nvPr/>
        </p:nvSpPr>
        <p:spPr>
          <a:xfrm>
            <a:off x="4983544" y="767711"/>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Inflexible </a:t>
            </a:r>
          </a:p>
        </p:txBody>
      </p:sp>
      <p:sp>
        <p:nvSpPr>
          <p:cNvPr id="43" name="Text Placeholder 9">
            <a:extLst>
              <a:ext uri="{FF2B5EF4-FFF2-40B4-BE49-F238E27FC236}">
                <a16:creationId xmlns:a16="http://schemas.microsoft.com/office/drawing/2014/main" id="{9DDC0C00-2593-43AF-82AE-EFA6D6DE32C8}"/>
              </a:ext>
            </a:extLst>
          </p:cNvPr>
          <p:cNvSpPr txBox="1">
            <a:spLocks/>
          </p:cNvSpPr>
          <p:nvPr/>
        </p:nvSpPr>
        <p:spPr>
          <a:xfrm>
            <a:off x="1016805" y="2353180"/>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Well joined up </a:t>
            </a:r>
          </a:p>
        </p:txBody>
      </p:sp>
      <p:sp>
        <p:nvSpPr>
          <p:cNvPr id="45" name="Text Placeholder 9">
            <a:extLst>
              <a:ext uri="{FF2B5EF4-FFF2-40B4-BE49-F238E27FC236}">
                <a16:creationId xmlns:a16="http://schemas.microsoft.com/office/drawing/2014/main" id="{768069A2-C899-43F5-94A7-D7A8D10AC5E5}"/>
              </a:ext>
            </a:extLst>
          </p:cNvPr>
          <p:cNvSpPr txBox="1">
            <a:spLocks/>
          </p:cNvSpPr>
          <p:nvPr/>
        </p:nvSpPr>
        <p:spPr>
          <a:xfrm>
            <a:off x="8556105" y="811611"/>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Technology advancing </a:t>
            </a:r>
          </a:p>
        </p:txBody>
      </p:sp>
      <p:sp>
        <p:nvSpPr>
          <p:cNvPr id="46" name="Text Placeholder 9">
            <a:extLst>
              <a:ext uri="{FF2B5EF4-FFF2-40B4-BE49-F238E27FC236}">
                <a16:creationId xmlns:a16="http://schemas.microsoft.com/office/drawing/2014/main" id="{746E38C8-8F56-45AD-99DC-C978A8F2FBA6}"/>
              </a:ext>
            </a:extLst>
          </p:cNvPr>
          <p:cNvSpPr txBox="1">
            <a:spLocks/>
          </p:cNvSpPr>
          <p:nvPr/>
        </p:nvSpPr>
        <p:spPr>
          <a:xfrm>
            <a:off x="2298857" y="677017"/>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Going digital </a:t>
            </a:r>
          </a:p>
        </p:txBody>
      </p:sp>
      <p:sp>
        <p:nvSpPr>
          <p:cNvPr id="47" name="Text Placeholder 9">
            <a:extLst>
              <a:ext uri="{FF2B5EF4-FFF2-40B4-BE49-F238E27FC236}">
                <a16:creationId xmlns:a16="http://schemas.microsoft.com/office/drawing/2014/main" id="{A55AF388-274B-4A69-A5D6-8D5DDEC02D4E}"/>
              </a:ext>
            </a:extLst>
          </p:cNvPr>
          <p:cNvSpPr txBox="1">
            <a:spLocks/>
          </p:cNvSpPr>
          <p:nvPr/>
        </p:nvSpPr>
        <p:spPr>
          <a:xfrm>
            <a:off x="5568416" y="901795"/>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Inefficient </a:t>
            </a:r>
          </a:p>
        </p:txBody>
      </p:sp>
      <p:sp>
        <p:nvSpPr>
          <p:cNvPr id="48" name="Text Placeholder 9">
            <a:extLst>
              <a:ext uri="{FF2B5EF4-FFF2-40B4-BE49-F238E27FC236}">
                <a16:creationId xmlns:a16="http://schemas.microsoft.com/office/drawing/2014/main" id="{A68FEDA7-1DC0-4A2C-B777-FF2B8914DBBE}"/>
              </a:ext>
            </a:extLst>
          </p:cNvPr>
          <p:cNvSpPr txBox="1">
            <a:spLocks/>
          </p:cNvSpPr>
          <p:nvPr/>
        </p:nvSpPr>
        <p:spPr>
          <a:xfrm>
            <a:off x="3791866" y="5348570"/>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Lacks direction for future</a:t>
            </a:r>
          </a:p>
        </p:txBody>
      </p:sp>
      <p:sp>
        <p:nvSpPr>
          <p:cNvPr id="49" name="Text Placeholder 9">
            <a:extLst>
              <a:ext uri="{FF2B5EF4-FFF2-40B4-BE49-F238E27FC236}">
                <a16:creationId xmlns:a16="http://schemas.microsoft.com/office/drawing/2014/main" id="{FD25B586-ABA0-42C0-987C-297D96B78EE5}"/>
              </a:ext>
            </a:extLst>
          </p:cNvPr>
          <p:cNvSpPr txBox="1">
            <a:spLocks/>
          </p:cNvSpPr>
          <p:nvPr/>
        </p:nvSpPr>
        <p:spPr>
          <a:xfrm>
            <a:off x="9329978" y="1955428"/>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accent6"/>
                </a:solidFill>
                <a:latin typeface="Baguet Script" panose="020B0604020202020204" pitchFamily="2" charset="0"/>
              </a:rPr>
              <a:t>W</a:t>
            </a:r>
            <a:r>
              <a:rPr lang="en-US" sz="1000" dirty="0">
                <a:solidFill>
                  <a:schemeClr val="accent6"/>
                </a:solidFill>
                <a:latin typeface="Baguet Script" panose="020B0604020202020204" pitchFamily="2" charset="0"/>
              </a:rPr>
              <a:t>ell understood</a:t>
            </a:r>
          </a:p>
        </p:txBody>
      </p:sp>
      <p:sp>
        <p:nvSpPr>
          <p:cNvPr id="50" name="Text Placeholder 9">
            <a:extLst>
              <a:ext uri="{FF2B5EF4-FFF2-40B4-BE49-F238E27FC236}">
                <a16:creationId xmlns:a16="http://schemas.microsoft.com/office/drawing/2014/main" id="{77A72C9D-2F22-47A6-8B9D-D1B428F0B5A5}"/>
              </a:ext>
            </a:extLst>
          </p:cNvPr>
          <p:cNvSpPr txBox="1">
            <a:spLocks/>
          </p:cNvSpPr>
          <p:nvPr/>
        </p:nvSpPr>
        <p:spPr>
          <a:xfrm>
            <a:off x="1008454" y="5051140"/>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Safe</a:t>
            </a:r>
          </a:p>
        </p:txBody>
      </p:sp>
      <p:sp>
        <p:nvSpPr>
          <p:cNvPr id="51" name="Text Placeholder 9">
            <a:extLst>
              <a:ext uri="{FF2B5EF4-FFF2-40B4-BE49-F238E27FC236}">
                <a16:creationId xmlns:a16="http://schemas.microsoft.com/office/drawing/2014/main" id="{366D89E2-EE1C-4AAD-9B36-DEC16D0C4E83}"/>
              </a:ext>
            </a:extLst>
          </p:cNvPr>
          <p:cNvSpPr txBox="1">
            <a:spLocks/>
          </p:cNvSpPr>
          <p:nvPr/>
        </p:nvSpPr>
        <p:spPr>
          <a:xfrm>
            <a:off x="3867370" y="2716191"/>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Funding model </a:t>
            </a:r>
            <a:r>
              <a:rPr lang="en-US" sz="1000" u="sng" dirty="0">
                <a:solidFill>
                  <a:schemeClr val="accent6"/>
                </a:solidFill>
                <a:latin typeface="Baguet Script" panose="020B0604020202020204" pitchFamily="2" charset="0"/>
              </a:rPr>
              <a:t>wrong</a:t>
            </a:r>
            <a:endParaRPr lang="en-US" sz="1000" dirty="0">
              <a:solidFill>
                <a:schemeClr val="accent6"/>
              </a:solidFill>
              <a:latin typeface="Baguet Script" panose="020B0604020202020204" pitchFamily="2" charset="0"/>
            </a:endParaRPr>
          </a:p>
        </p:txBody>
      </p:sp>
      <p:sp>
        <p:nvSpPr>
          <p:cNvPr id="52" name="Text Placeholder 9">
            <a:extLst>
              <a:ext uri="{FF2B5EF4-FFF2-40B4-BE49-F238E27FC236}">
                <a16:creationId xmlns:a16="http://schemas.microsoft.com/office/drawing/2014/main" id="{5884FA85-1F56-4F77-BA93-1518EAE6ADB7}"/>
              </a:ext>
            </a:extLst>
          </p:cNvPr>
          <p:cNvSpPr txBox="1">
            <a:spLocks/>
          </p:cNvSpPr>
          <p:nvPr/>
        </p:nvSpPr>
        <p:spPr>
          <a:xfrm>
            <a:off x="8138837" y="5046134"/>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Lacking vision</a:t>
            </a:r>
          </a:p>
        </p:txBody>
      </p:sp>
      <p:sp>
        <p:nvSpPr>
          <p:cNvPr id="54" name="Text Placeholder 9">
            <a:extLst>
              <a:ext uri="{FF2B5EF4-FFF2-40B4-BE49-F238E27FC236}">
                <a16:creationId xmlns:a16="http://schemas.microsoft.com/office/drawing/2014/main" id="{98FDBFF9-3FBD-4B50-A519-04391CD4D290}"/>
              </a:ext>
            </a:extLst>
          </p:cNvPr>
          <p:cNvSpPr txBox="1">
            <a:spLocks/>
          </p:cNvSpPr>
          <p:nvPr/>
        </p:nvSpPr>
        <p:spPr>
          <a:xfrm>
            <a:off x="10754782" y="75705"/>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Stable </a:t>
            </a:r>
          </a:p>
        </p:txBody>
      </p:sp>
      <p:sp>
        <p:nvSpPr>
          <p:cNvPr id="55" name="Text Placeholder 9">
            <a:extLst>
              <a:ext uri="{FF2B5EF4-FFF2-40B4-BE49-F238E27FC236}">
                <a16:creationId xmlns:a16="http://schemas.microsoft.com/office/drawing/2014/main" id="{EB139651-0EDD-4D9C-9A1E-333EB78213C4}"/>
              </a:ext>
            </a:extLst>
          </p:cNvPr>
          <p:cNvSpPr txBox="1">
            <a:spLocks/>
          </p:cNvSpPr>
          <p:nvPr/>
        </p:nvSpPr>
        <p:spPr>
          <a:xfrm>
            <a:off x="49631" y="5267570"/>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Safe</a:t>
            </a:r>
          </a:p>
        </p:txBody>
      </p:sp>
      <p:sp>
        <p:nvSpPr>
          <p:cNvPr id="56" name="Text Placeholder 9">
            <a:extLst>
              <a:ext uri="{FF2B5EF4-FFF2-40B4-BE49-F238E27FC236}">
                <a16:creationId xmlns:a16="http://schemas.microsoft.com/office/drawing/2014/main" id="{9C42462E-1790-4E31-B80B-59AC7E931940}"/>
              </a:ext>
            </a:extLst>
          </p:cNvPr>
          <p:cNvSpPr txBox="1">
            <a:spLocks/>
          </p:cNvSpPr>
          <p:nvPr/>
        </p:nvSpPr>
        <p:spPr>
          <a:xfrm>
            <a:off x="5988581" y="3774574"/>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Built on a shared paradigm </a:t>
            </a:r>
          </a:p>
        </p:txBody>
      </p:sp>
      <p:sp>
        <p:nvSpPr>
          <p:cNvPr id="57" name="Text Placeholder 9">
            <a:extLst>
              <a:ext uri="{FF2B5EF4-FFF2-40B4-BE49-F238E27FC236}">
                <a16:creationId xmlns:a16="http://schemas.microsoft.com/office/drawing/2014/main" id="{800A4284-25BE-4831-8E85-278374154D7A}"/>
              </a:ext>
            </a:extLst>
          </p:cNvPr>
          <p:cNvSpPr txBox="1">
            <a:spLocks/>
          </p:cNvSpPr>
          <p:nvPr/>
        </p:nvSpPr>
        <p:spPr>
          <a:xfrm>
            <a:off x="4546921" y="5125454"/>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endParaRPr lang="en-US" sz="1000" dirty="0">
              <a:solidFill>
                <a:schemeClr val="accent6"/>
              </a:solidFill>
              <a:latin typeface="Baguet Script" panose="020B0604020202020204" pitchFamily="2" charset="0"/>
            </a:endParaRPr>
          </a:p>
          <a:p>
            <a:pPr marL="0" indent="0" algn="ctr">
              <a:buFont typeface="Arial" panose="020B0604020202020204" pitchFamily="34" charset="0"/>
              <a:buNone/>
            </a:pPr>
            <a:r>
              <a:rPr lang="en-US" sz="1000" dirty="0">
                <a:solidFill>
                  <a:schemeClr val="accent6"/>
                </a:solidFill>
                <a:latin typeface="Baguet Script" panose="020B0604020202020204" pitchFamily="2" charset="0"/>
              </a:rPr>
              <a:t>Fragmented oversight</a:t>
            </a:r>
          </a:p>
          <a:p>
            <a:pPr marL="0" indent="0" algn="ctr">
              <a:buFont typeface="Arial" panose="020B0604020202020204" pitchFamily="34" charset="0"/>
              <a:buNone/>
            </a:pPr>
            <a:endParaRPr lang="en-US" sz="1000" dirty="0">
              <a:solidFill>
                <a:schemeClr val="accent6"/>
              </a:solidFill>
              <a:latin typeface="Baguet Script" panose="020B0604020202020204" pitchFamily="2" charset="0"/>
            </a:endParaRPr>
          </a:p>
        </p:txBody>
      </p:sp>
      <p:sp>
        <p:nvSpPr>
          <p:cNvPr id="58" name="Text Placeholder 9">
            <a:extLst>
              <a:ext uri="{FF2B5EF4-FFF2-40B4-BE49-F238E27FC236}">
                <a16:creationId xmlns:a16="http://schemas.microsoft.com/office/drawing/2014/main" id="{058BDFC3-AA98-4DFA-89FE-8D2D40EC2320}"/>
              </a:ext>
            </a:extLst>
          </p:cNvPr>
          <p:cNvSpPr txBox="1">
            <a:spLocks/>
          </p:cNvSpPr>
          <p:nvPr/>
        </p:nvSpPr>
        <p:spPr>
          <a:xfrm>
            <a:off x="6727430" y="5051606"/>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Not efficient </a:t>
            </a:r>
          </a:p>
        </p:txBody>
      </p:sp>
      <p:sp>
        <p:nvSpPr>
          <p:cNvPr id="59" name="Text Placeholder 9">
            <a:extLst>
              <a:ext uri="{FF2B5EF4-FFF2-40B4-BE49-F238E27FC236}">
                <a16:creationId xmlns:a16="http://schemas.microsoft.com/office/drawing/2014/main" id="{109C461D-0680-413C-9899-539C644B796C}"/>
              </a:ext>
            </a:extLst>
          </p:cNvPr>
          <p:cNvSpPr txBox="1">
            <a:spLocks/>
          </p:cNvSpPr>
          <p:nvPr/>
        </p:nvSpPr>
        <p:spPr>
          <a:xfrm>
            <a:off x="5256389" y="4324537"/>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Innovation difficult </a:t>
            </a:r>
          </a:p>
        </p:txBody>
      </p:sp>
      <p:sp>
        <p:nvSpPr>
          <p:cNvPr id="60" name="Text Placeholder 9">
            <a:extLst>
              <a:ext uri="{FF2B5EF4-FFF2-40B4-BE49-F238E27FC236}">
                <a16:creationId xmlns:a16="http://schemas.microsoft.com/office/drawing/2014/main" id="{A7745103-43BF-4140-A065-958CDACD2AC0}"/>
              </a:ext>
            </a:extLst>
          </p:cNvPr>
          <p:cNvSpPr txBox="1">
            <a:spLocks/>
          </p:cNvSpPr>
          <p:nvPr/>
        </p:nvSpPr>
        <p:spPr>
          <a:xfrm>
            <a:off x="8094612" y="5892180"/>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Under pressure new tech</a:t>
            </a:r>
          </a:p>
        </p:txBody>
      </p:sp>
      <p:sp>
        <p:nvSpPr>
          <p:cNvPr id="62" name="Text Placeholder 9">
            <a:extLst>
              <a:ext uri="{FF2B5EF4-FFF2-40B4-BE49-F238E27FC236}">
                <a16:creationId xmlns:a16="http://schemas.microsoft.com/office/drawing/2014/main" id="{A1146652-6923-4131-A7E8-DE97EC3AABF8}"/>
              </a:ext>
            </a:extLst>
          </p:cNvPr>
          <p:cNvSpPr txBox="1">
            <a:spLocks/>
          </p:cNvSpPr>
          <p:nvPr/>
        </p:nvSpPr>
        <p:spPr>
          <a:xfrm>
            <a:off x="6701840" y="3533870"/>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Complex demands </a:t>
            </a:r>
          </a:p>
        </p:txBody>
      </p:sp>
      <p:sp>
        <p:nvSpPr>
          <p:cNvPr id="63" name="Text Placeholder 9">
            <a:extLst>
              <a:ext uri="{FF2B5EF4-FFF2-40B4-BE49-F238E27FC236}">
                <a16:creationId xmlns:a16="http://schemas.microsoft.com/office/drawing/2014/main" id="{DB494E9A-DAA4-4820-963B-38CC24FDB395}"/>
              </a:ext>
            </a:extLst>
          </p:cNvPr>
          <p:cNvSpPr txBox="1">
            <a:spLocks/>
          </p:cNvSpPr>
          <p:nvPr/>
        </p:nvSpPr>
        <p:spPr>
          <a:xfrm>
            <a:off x="11442795" y="2288175"/>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No minimum level of </a:t>
            </a:r>
            <a:r>
              <a:rPr lang="en-US" sz="1000" dirty="0" err="1">
                <a:solidFill>
                  <a:schemeClr val="accent6"/>
                </a:solidFill>
                <a:latin typeface="Baguet Script" panose="020B0604020202020204" pitchFamily="2" charset="0"/>
              </a:rPr>
              <a:t>infrastruct-ure</a:t>
            </a:r>
            <a:r>
              <a:rPr lang="en-US" sz="1000" dirty="0">
                <a:solidFill>
                  <a:schemeClr val="accent6"/>
                </a:solidFill>
                <a:latin typeface="Baguet Script" panose="020B0604020202020204" pitchFamily="2" charset="0"/>
              </a:rPr>
              <a:t> </a:t>
            </a:r>
          </a:p>
        </p:txBody>
      </p:sp>
      <p:sp>
        <p:nvSpPr>
          <p:cNvPr id="66" name="Text Placeholder 9">
            <a:extLst>
              <a:ext uri="{FF2B5EF4-FFF2-40B4-BE49-F238E27FC236}">
                <a16:creationId xmlns:a16="http://schemas.microsoft.com/office/drawing/2014/main" id="{940DFBA0-547D-493D-8E41-879043AD4402}"/>
              </a:ext>
            </a:extLst>
          </p:cNvPr>
          <p:cNvSpPr txBox="1">
            <a:spLocks/>
          </p:cNvSpPr>
          <p:nvPr/>
        </p:nvSpPr>
        <p:spPr>
          <a:xfrm>
            <a:off x="6356755" y="90424"/>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Needs independent review </a:t>
            </a:r>
          </a:p>
        </p:txBody>
      </p:sp>
      <p:sp>
        <p:nvSpPr>
          <p:cNvPr id="64" name="Text Placeholder 9">
            <a:extLst>
              <a:ext uri="{FF2B5EF4-FFF2-40B4-BE49-F238E27FC236}">
                <a16:creationId xmlns:a16="http://schemas.microsoft.com/office/drawing/2014/main" id="{F85836DE-DC2C-4230-8FD0-D2AD92955FDF}"/>
              </a:ext>
            </a:extLst>
          </p:cNvPr>
          <p:cNvSpPr txBox="1">
            <a:spLocks/>
          </p:cNvSpPr>
          <p:nvPr/>
        </p:nvSpPr>
        <p:spPr>
          <a:xfrm>
            <a:off x="3821404" y="3383942"/>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Cost to users </a:t>
            </a:r>
          </a:p>
        </p:txBody>
      </p:sp>
      <p:sp>
        <p:nvSpPr>
          <p:cNvPr id="65" name="Text Placeholder 9">
            <a:extLst>
              <a:ext uri="{FF2B5EF4-FFF2-40B4-BE49-F238E27FC236}">
                <a16:creationId xmlns:a16="http://schemas.microsoft.com/office/drawing/2014/main" id="{09C861AF-3A00-43CC-A945-C9518A401114}"/>
              </a:ext>
            </a:extLst>
          </p:cNvPr>
          <p:cNvSpPr txBox="1">
            <a:spLocks/>
          </p:cNvSpPr>
          <p:nvPr/>
        </p:nvSpPr>
        <p:spPr>
          <a:xfrm>
            <a:off x="8073371" y="3317463"/>
            <a:ext cx="668927" cy="820646"/>
          </a:xfrm>
          <a:prstGeom prst="foldedCorne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Multi-dimensional  </a:t>
            </a:r>
          </a:p>
        </p:txBody>
      </p:sp>
      <p:sp>
        <p:nvSpPr>
          <p:cNvPr id="68" name="Text Placeholder 9">
            <a:extLst>
              <a:ext uri="{FF2B5EF4-FFF2-40B4-BE49-F238E27FC236}">
                <a16:creationId xmlns:a16="http://schemas.microsoft.com/office/drawing/2014/main" id="{5FCD6A3D-0C5D-46DB-8ADD-BDBD5210C20E}"/>
              </a:ext>
            </a:extLst>
          </p:cNvPr>
          <p:cNvSpPr txBox="1">
            <a:spLocks/>
          </p:cNvSpPr>
          <p:nvPr/>
        </p:nvSpPr>
        <p:spPr>
          <a:xfrm>
            <a:off x="8609661" y="2011908"/>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Capital intensive  </a:t>
            </a:r>
          </a:p>
        </p:txBody>
      </p:sp>
      <p:sp>
        <p:nvSpPr>
          <p:cNvPr id="69" name="Text Placeholder 9">
            <a:extLst>
              <a:ext uri="{FF2B5EF4-FFF2-40B4-BE49-F238E27FC236}">
                <a16:creationId xmlns:a16="http://schemas.microsoft.com/office/drawing/2014/main" id="{59187E8E-15C1-4809-A751-FB368A00AB0C}"/>
              </a:ext>
            </a:extLst>
          </p:cNvPr>
          <p:cNvSpPr txBox="1">
            <a:spLocks/>
          </p:cNvSpPr>
          <p:nvPr/>
        </p:nvSpPr>
        <p:spPr>
          <a:xfrm>
            <a:off x="1556577" y="4188035"/>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Regulated </a:t>
            </a:r>
          </a:p>
        </p:txBody>
      </p:sp>
      <p:sp>
        <p:nvSpPr>
          <p:cNvPr id="70" name="Text Placeholder 9">
            <a:extLst>
              <a:ext uri="{FF2B5EF4-FFF2-40B4-BE49-F238E27FC236}">
                <a16:creationId xmlns:a16="http://schemas.microsoft.com/office/drawing/2014/main" id="{9226EE85-9C6A-409F-B5FC-A1C57F8F9CE6}"/>
              </a:ext>
            </a:extLst>
          </p:cNvPr>
          <p:cNvSpPr txBox="1">
            <a:spLocks/>
          </p:cNvSpPr>
          <p:nvPr/>
        </p:nvSpPr>
        <p:spPr>
          <a:xfrm>
            <a:off x="5287231" y="3457305"/>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Process driven   </a:t>
            </a:r>
          </a:p>
        </p:txBody>
      </p:sp>
      <p:sp>
        <p:nvSpPr>
          <p:cNvPr id="71" name="Text Placeholder 9">
            <a:extLst>
              <a:ext uri="{FF2B5EF4-FFF2-40B4-BE49-F238E27FC236}">
                <a16:creationId xmlns:a16="http://schemas.microsoft.com/office/drawing/2014/main" id="{01629B5D-10B4-4D6E-95D5-520825C9AF46}"/>
              </a:ext>
            </a:extLst>
          </p:cNvPr>
          <p:cNvSpPr txBox="1">
            <a:spLocks/>
          </p:cNvSpPr>
          <p:nvPr/>
        </p:nvSpPr>
        <p:spPr>
          <a:xfrm>
            <a:off x="1737122" y="1588357"/>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Gap at system level  increasingly evident  </a:t>
            </a:r>
          </a:p>
        </p:txBody>
      </p:sp>
      <p:sp>
        <p:nvSpPr>
          <p:cNvPr id="72" name="Text Placeholder 9">
            <a:extLst>
              <a:ext uri="{FF2B5EF4-FFF2-40B4-BE49-F238E27FC236}">
                <a16:creationId xmlns:a16="http://schemas.microsoft.com/office/drawing/2014/main" id="{83B85FFA-5AEF-4268-A469-9B09C1B460DC}"/>
              </a:ext>
            </a:extLst>
          </p:cNvPr>
          <p:cNvSpPr txBox="1">
            <a:spLocks/>
          </p:cNvSpPr>
          <p:nvPr/>
        </p:nvSpPr>
        <p:spPr>
          <a:xfrm>
            <a:off x="871897" y="660674"/>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Under pressure </a:t>
            </a:r>
          </a:p>
        </p:txBody>
      </p:sp>
      <p:sp>
        <p:nvSpPr>
          <p:cNvPr id="73" name="Text Placeholder 9">
            <a:extLst>
              <a:ext uri="{FF2B5EF4-FFF2-40B4-BE49-F238E27FC236}">
                <a16:creationId xmlns:a16="http://schemas.microsoft.com/office/drawing/2014/main" id="{0D75F9E2-5ADD-4A46-9715-DE701AC17AC9}"/>
              </a:ext>
            </a:extLst>
          </p:cNvPr>
          <p:cNvSpPr txBox="1">
            <a:spLocks/>
          </p:cNvSpPr>
          <p:nvPr/>
        </p:nvSpPr>
        <p:spPr>
          <a:xfrm>
            <a:off x="3102063" y="3394555"/>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Stuck in the past  </a:t>
            </a:r>
          </a:p>
        </p:txBody>
      </p:sp>
      <p:sp>
        <p:nvSpPr>
          <p:cNvPr id="74" name="Text Placeholder 9">
            <a:extLst>
              <a:ext uri="{FF2B5EF4-FFF2-40B4-BE49-F238E27FC236}">
                <a16:creationId xmlns:a16="http://schemas.microsoft.com/office/drawing/2014/main" id="{5E85CE9D-E1AB-4754-BA12-7C1DBB1F61A3}"/>
              </a:ext>
            </a:extLst>
          </p:cNvPr>
          <p:cNvSpPr txBox="1">
            <a:spLocks/>
          </p:cNvSpPr>
          <p:nvPr/>
        </p:nvSpPr>
        <p:spPr>
          <a:xfrm>
            <a:off x="968797" y="3608679"/>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Largely safe  </a:t>
            </a:r>
          </a:p>
        </p:txBody>
      </p:sp>
      <p:sp>
        <p:nvSpPr>
          <p:cNvPr id="75" name="Text Placeholder 9">
            <a:extLst>
              <a:ext uri="{FF2B5EF4-FFF2-40B4-BE49-F238E27FC236}">
                <a16:creationId xmlns:a16="http://schemas.microsoft.com/office/drawing/2014/main" id="{C8274DFC-C5B6-43B2-9C2D-CCDB1E186561}"/>
              </a:ext>
            </a:extLst>
          </p:cNvPr>
          <p:cNvSpPr txBox="1">
            <a:spLocks/>
          </p:cNvSpPr>
          <p:nvPr/>
        </p:nvSpPr>
        <p:spPr>
          <a:xfrm>
            <a:off x="11456823" y="5171739"/>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Aircraft compliance costs   </a:t>
            </a:r>
          </a:p>
        </p:txBody>
      </p:sp>
      <p:sp>
        <p:nvSpPr>
          <p:cNvPr id="76" name="Text Placeholder 9">
            <a:extLst>
              <a:ext uri="{FF2B5EF4-FFF2-40B4-BE49-F238E27FC236}">
                <a16:creationId xmlns:a16="http://schemas.microsoft.com/office/drawing/2014/main" id="{285F4627-F269-40BE-8DEE-6D334EF52716}"/>
              </a:ext>
            </a:extLst>
          </p:cNvPr>
          <p:cNvSpPr txBox="1">
            <a:spLocks/>
          </p:cNvSpPr>
          <p:nvPr/>
        </p:nvSpPr>
        <p:spPr>
          <a:xfrm>
            <a:off x="106496" y="4550414"/>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u="sng" dirty="0">
                <a:solidFill>
                  <a:schemeClr val="accent6"/>
                </a:solidFill>
                <a:latin typeface="Baguet Script" panose="020B0604020202020204" pitchFamily="2" charset="0"/>
              </a:rPr>
              <a:t>Safe</a:t>
            </a:r>
          </a:p>
        </p:txBody>
      </p:sp>
      <p:sp>
        <p:nvSpPr>
          <p:cNvPr id="77" name="Text Placeholder 9">
            <a:extLst>
              <a:ext uri="{FF2B5EF4-FFF2-40B4-BE49-F238E27FC236}">
                <a16:creationId xmlns:a16="http://schemas.microsoft.com/office/drawing/2014/main" id="{949468B6-C0CA-4C08-99F2-E38F37A96983}"/>
              </a:ext>
            </a:extLst>
          </p:cNvPr>
          <p:cNvSpPr txBox="1">
            <a:spLocks/>
          </p:cNvSpPr>
          <p:nvPr/>
        </p:nvSpPr>
        <p:spPr>
          <a:xfrm>
            <a:off x="11423675" y="4411214"/>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Works in spite of  </a:t>
            </a:r>
          </a:p>
        </p:txBody>
      </p:sp>
      <p:sp>
        <p:nvSpPr>
          <p:cNvPr id="78" name="Text Placeholder 9">
            <a:extLst>
              <a:ext uri="{FF2B5EF4-FFF2-40B4-BE49-F238E27FC236}">
                <a16:creationId xmlns:a16="http://schemas.microsoft.com/office/drawing/2014/main" id="{ABFBD482-9426-4E50-ADA5-B778C9E686C3}"/>
              </a:ext>
            </a:extLst>
          </p:cNvPr>
          <p:cNvSpPr txBox="1">
            <a:spLocks/>
          </p:cNvSpPr>
          <p:nvPr/>
        </p:nvSpPr>
        <p:spPr>
          <a:xfrm>
            <a:off x="11471236" y="3063957"/>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Committed participants   </a:t>
            </a:r>
          </a:p>
        </p:txBody>
      </p:sp>
      <p:sp>
        <p:nvSpPr>
          <p:cNvPr id="79" name="Text Placeholder 9">
            <a:extLst>
              <a:ext uri="{FF2B5EF4-FFF2-40B4-BE49-F238E27FC236}">
                <a16:creationId xmlns:a16="http://schemas.microsoft.com/office/drawing/2014/main" id="{1A95B406-7AFE-4355-BCB0-13FBBA9CB7F7}"/>
              </a:ext>
            </a:extLst>
          </p:cNvPr>
          <p:cNvSpPr txBox="1">
            <a:spLocks/>
          </p:cNvSpPr>
          <p:nvPr/>
        </p:nvSpPr>
        <p:spPr>
          <a:xfrm>
            <a:off x="3634537" y="691242"/>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Not equipped for change  </a:t>
            </a:r>
          </a:p>
        </p:txBody>
      </p:sp>
      <p:sp>
        <p:nvSpPr>
          <p:cNvPr id="80" name="Text Placeholder 9">
            <a:extLst>
              <a:ext uri="{FF2B5EF4-FFF2-40B4-BE49-F238E27FC236}">
                <a16:creationId xmlns:a16="http://schemas.microsoft.com/office/drawing/2014/main" id="{871C3804-4CB1-4FDB-9ED8-926F0D30E7C9}"/>
              </a:ext>
            </a:extLst>
          </p:cNvPr>
          <p:cNvSpPr txBox="1">
            <a:spLocks/>
          </p:cNvSpPr>
          <p:nvPr/>
        </p:nvSpPr>
        <p:spPr>
          <a:xfrm>
            <a:off x="1583553" y="5164699"/>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Changing   </a:t>
            </a:r>
          </a:p>
        </p:txBody>
      </p:sp>
      <p:grpSp>
        <p:nvGrpSpPr>
          <p:cNvPr id="86" name="Group 85">
            <a:extLst>
              <a:ext uri="{FF2B5EF4-FFF2-40B4-BE49-F238E27FC236}">
                <a16:creationId xmlns:a16="http://schemas.microsoft.com/office/drawing/2014/main" id="{717A7DF8-AFAE-4B51-9FA8-2327DE8CFCE8}"/>
              </a:ext>
            </a:extLst>
          </p:cNvPr>
          <p:cNvGrpSpPr/>
          <p:nvPr/>
        </p:nvGrpSpPr>
        <p:grpSpPr>
          <a:xfrm>
            <a:off x="8634289" y="90424"/>
            <a:ext cx="668927" cy="820646"/>
            <a:chOff x="2389792" y="3668987"/>
            <a:chExt cx="668927" cy="820646"/>
          </a:xfrm>
          <a:solidFill>
            <a:srgbClr val="FFFF66"/>
          </a:solidFill>
        </p:grpSpPr>
        <p:sp>
          <p:nvSpPr>
            <p:cNvPr id="81" name="Text Placeholder 9">
              <a:extLst>
                <a:ext uri="{FF2B5EF4-FFF2-40B4-BE49-F238E27FC236}">
                  <a16:creationId xmlns:a16="http://schemas.microsoft.com/office/drawing/2014/main" id="{66E47D83-9C0D-42F8-8CC3-C35F079AAE4C}"/>
                </a:ext>
              </a:extLst>
            </p:cNvPr>
            <p:cNvSpPr txBox="1">
              <a:spLocks/>
            </p:cNvSpPr>
            <p:nvPr/>
          </p:nvSpPr>
          <p:spPr>
            <a:xfrm>
              <a:off x="2389792" y="3668987"/>
              <a:ext cx="668927" cy="820646"/>
            </a:xfrm>
            <a:prstGeom prst="foldedCorner">
              <a:avLst/>
            </a:prstGeom>
            <a:grp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  </a:t>
              </a:r>
            </a:p>
          </p:txBody>
        </p:sp>
        <p:pic>
          <p:nvPicPr>
            <p:cNvPr id="83" name="Graphic 82" descr="Take Off with solid fill">
              <a:extLst>
                <a:ext uri="{FF2B5EF4-FFF2-40B4-BE49-F238E27FC236}">
                  <a16:creationId xmlns:a16="http://schemas.microsoft.com/office/drawing/2014/main" id="{5404CCF2-1F60-4DA2-A388-EA26F9E500C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11126" y="3729065"/>
              <a:ext cx="540126" cy="540126"/>
            </a:xfrm>
            <a:prstGeom prst="rect">
              <a:avLst/>
            </a:prstGeom>
          </p:spPr>
        </p:pic>
        <p:sp>
          <p:nvSpPr>
            <p:cNvPr id="84" name="Rectangle 83">
              <a:extLst>
                <a:ext uri="{FF2B5EF4-FFF2-40B4-BE49-F238E27FC236}">
                  <a16:creationId xmlns:a16="http://schemas.microsoft.com/office/drawing/2014/main" id="{D6C77238-146C-4064-80F8-7FBD2134B7E6}"/>
                </a:ext>
              </a:extLst>
            </p:cNvPr>
            <p:cNvSpPr/>
            <p:nvPr/>
          </p:nvSpPr>
          <p:spPr>
            <a:xfrm>
              <a:off x="2432616" y="3758748"/>
              <a:ext cx="584089" cy="52325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ln>
                  <a:solidFill>
                    <a:schemeClr val="accent6"/>
                  </a:solidFill>
                </a:ln>
                <a:solidFill>
                  <a:schemeClr val="accent6"/>
                </a:solidFill>
              </a:endParaRPr>
            </a:p>
          </p:txBody>
        </p:sp>
      </p:grpSp>
      <p:sp>
        <p:nvSpPr>
          <p:cNvPr id="88" name="Text Placeholder 9">
            <a:extLst>
              <a:ext uri="{FF2B5EF4-FFF2-40B4-BE49-F238E27FC236}">
                <a16:creationId xmlns:a16="http://schemas.microsoft.com/office/drawing/2014/main" id="{CF21CC0B-9DFB-4554-AD0D-BC4443436810}"/>
              </a:ext>
            </a:extLst>
          </p:cNvPr>
          <p:cNvSpPr txBox="1">
            <a:spLocks/>
          </p:cNvSpPr>
          <p:nvPr/>
        </p:nvSpPr>
        <p:spPr>
          <a:xfrm>
            <a:off x="4301539" y="691242"/>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Diverse</a:t>
            </a:r>
          </a:p>
        </p:txBody>
      </p:sp>
      <p:sp>
        <p:nvSpPr>
          <p:cNvPr id="89" name="Text Placeholder 9">
            <a:extLst>
              <a:ext uri="{FF2B5EF4-FFF2-40B4-BE49-F238E27FC236}">
                <a16:creationId xmlns:a16="http://schemas.microsoft.com/office/drawing/2014/main" id="{08BCE4AB-1DCE-4E59-A5FA-0CEA34C29857}"/>
              </a:ext>
            </a:extLst>
          </p:cNvPr>
          <p:cNvSpPr txBox="1">
            <a:spLocks/>
          </p:cNvSpPr>
          <p:nvPr/>
        </p:nvSpPr>
        <p:spPr>
          <a:xfrm>
            <a:off x="11434794" y="71511"/>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Expensive – reliant geopolitical solutions </a:t>
            </a:r>
          </a:p>
        </p:txBody>
      </p:sp>
      <p:sp>
        <p:nvSpPr>
          <p:cNvPr id="91" name="Text Placeholder 9">
            <a:extLst>
              <a:ext uri="{FF2B5EF4-FFF2-40B4-BE49-F238E27FC236}">
                <a16:creationId xmlns:a16="http://schemas.microsoft.com/office/drawing/2014/main" id="{10D09986-76EB-440B-88CE-0A9905AFFE13}"/>
              </a:ext>
            </a:extLst>
          </p:cNvPr>
          <p:cNvSpPr txBox="1">
            <a:spLocks/>
          </p:cNvSpPr>
          <p:nvPr/>
        </p:nvSpPr>
        <p:spPr>
          <a:xfrm>
            <a:off x="6702104" y="5912220"/>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Multi-agency</a:t>
            </a:r>
          </a:p>
        </p:txBody>
      </p:sp>
      <p:sp>
        <p:nvSpPr>
          <p:cNvPr id="90" name="Text Placeholder 9">
            <a:extLst>
              <a:ext uri="{FF2B5EF4-FFF2-40B4-BE49-F238E27FC236}">
                <a16:creationId xmlns:a16="http://schemas.microsoft.com/office/drawing/2014/main" id="{6B4CE354-91CF-439D-BC8C-E29C836E2B41}"/>
              </a:ext>
            </a:extLst>
          </p:cNvPr>
          <p:cNvSpPr txBox="1">
            <a:spLocks/>
          </p:cNvSpPr>
          <p:nvPr/>
        </p:nvSpPr>
        <p:spPr>
          <a:xfrm>
            <a:off x="7387591" y="4271543"/>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Ad hoc solutions</a:t>
            </a:r>
          </a:p>
        </p:txBody>
      </p:sp>
      <p:sp>
        <p:nvSpPr>
          <p:cNvPr id="93" name="Text Placeholder 9">
            <a:extLst>
              <a:ext uri="{FF2B5EF4-FFF2-40B4-BE49-F238E27FC236}">
                <a16:creationId xmlns:a16="http://schemas.microsoft.com/office/drawing/2014/main" id="{2C0AF070-D252-480C-84D6-C42E725F28C0}"/>
              </a:ext>
            </a:extLst>
          </p:cNvPr>
          <p:cNvSpPr txBox="1">
            <a:spLocks/>
          </p:cNvSpPr>
          <p:nvPr/>
        </p:nvSpPr>
        <p:spPr>
          <a:xfrm>
            <a:off x="99398" y="3858636"/>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Safe</a:t>
            </a:r>
          </a:p>
        </p:txBody>
      </p:sp>
      <p:sp>
        <p:nvSpPr>
          <p:cNvPr id="95" name="Text Placeholder 9">
            <a:extLst>
              <a:ext uri="{FF2B5EF4-FFF2-40B4-BE49-F238E27FC236}">
                <a16:creationId xmlns:a16="http://schemas.microsoft.com/office/drawing/2014/main" id="{1FDBE861-FC70-4165-A2FC-4A7742820B54}"/>
              </a:ext>
            </a:extLst>
          </p:cNvPr>
          <p:cNvSpPr txBox="1">
            <a:spLocks/>
          </p:cNvSpPr>
          <p:nvPr/>
        </p:nvSpPr>
        <p:spPr>
          <a:xfrm>
            <a:off x="2931113" y="691242"/>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Funding challenges </a:t>
            </a:r>
          </a:p>
        </p:txBody>
      </p:sp>
      <p:sp>
        <p:nvSpPr>
          <p:cNvPr id="96" name="Text Placeholder 9">
            <a:extLst>
              <a:ext uri="{FF2B5EF4-FFF2-40B4-BE49-F238E27FC236}">
                <a16:creationId xmlns:a16="http://schemas.microsoft.com/office/drawing/2014/main" id="{31A22204-A589-411C-82C6-F315BC0EE8C3}"/>
              </a:ext>
            </a:extLst>
          </p:cNvPr>
          <p:cNvSpPr txBox="1">
            <a:spLocks/>
          </p:cNvSpPr>
          <p:nvPr/>
        </p:nvSpPr>
        <p:spPr>
          <a:xfrm>
            <a:off x="7221913" y="1356228"/>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err="1">
                <a:solidFill>
                  <a:schemeClr val="accent6"/>
                </a:solidFill>
                <a:latin typeface="Baguet Script" panose="020B0604020202020204" pitchFamily="2" charset="0"/>
              </a:rPr>
              <a:t>Labour</a:t>
            </a:r>
            <a:r>
              <a:rPr lang="en-US" sz="1000" dirty="0">
                <a:solidFill>
                  <a:schemeClr val="accent6"/>
                </a:solidFill>
                <a:latin typeface="Baguet Script" panose="020B0604020202020204" pitchFamily="2" charset="0"/>
              </a:rPr>
              <a:t> intensive</a:t>
            </a:r>
          </a:p>
        </p:txBody>
      </p:sp>
      <p:sp>
        <p:nvSpPr>
          <p:cNvPr id="97" name="Text Placeholder 9">
            <a:extLst>
              <a:ext uri="{FF2B5EF4-FFF2-40B4-BE49-F238E27FC236}">
                <a16:creationId xmlns:a16="http://schemas.microsoft.com/office/drawing/2014/main" id="{A68CE2E7-86E8-48A3-B8C0-9D17D304B2BC}"/>
              </a:ext>
            </a:extLst>
          </p:cNvPr>
          <p:cNvSpPr txBox="1">
            <a:spLocks/>
          </p:cNvSpPr>
          <p:nvPr/>
        </p:nvSpPr>
        <p:spPr>
          <a:xfrm>
            <a:off x="4543199" y="4253045"/>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Gaps </a:t>
            </a:r>
          </a:p>
        </p:txBody>
      </p:sp>
      <p:sp>
        <p:nvSpPr>
          <p:cNvPr id="98" name="Text Placeholder 9">
            <a:extLst>
              <a:ext uri="{FF2B5EF4-FFF2-40B4-BE49-F238E27FC236}">
                <a16:creationId xmlns:a16="http://schemas.microsoft.com/office/drawing/2014/main" id="{89150E53-0D23-47DF-8530-A532C467B24E}"/>
              </a:ext>
            </a:extLst>
          </p:cNvPr>
          <p:cNvSpPr txBox="1">
            <a:spLocks/>
          </p:cNvSpPr>
          <p:nvPr/>
        </p:nvSpPr>
        <p:spPr>
          <a:xfrm>
            <a:off x="4492344" y="1662508"/>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Multiple purposes</a:t>
            </a:r>
          </a:p>
        </p:txBody>
      </p:sp>
      <p:sp>
        <p:nvSpPr>
          <p:cNvPr id="100" name="Text Placeholder 9">
            <a:extLst>
              <a:ext uri="{FF2B5EF4-FFF2-40B4-BE49-F238E27FC236}">
                <a16:creationId xmlns:a16="http://schemas.microsoft.com/office/drawing/2014/main" id="{01611CF0-A4C9-63D8-D3F7-AB46E9FEFF12}"/>
              </a:ext>
            </a:extLst>
          </p:cNvPr>
          <p:cNvSpPr txBox="1">
            <a:spLocks/>
          </p:cNvSpPr>
          <p:nvPr/>
        </p:nvSpPr>
        <p:spPr>
          <a:xfrm>
            <a:off x="5295446" y="5223598"/>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accent6"/>
                </a:solidFill>
                <a:latin typeface="Baguet Script" panose="020B0604020202020204" pitchFamily="2" charset="0"/>
              </a:rPr>
              <a:t>Redundancy?</a:t>
            </a:r>
            <a:endParaRPr lang="en-US" sz="1000" dirty="0">
              <a:solidFill>
                <a:schemeClr val="accent6"/>
              </a:solidFill>
              <a:latin typeface="Baguet Script" panose="020B0604020202020204" pitchFamily="2" charset="0"/>
            </a:endParaRPr>
          </a:p>
        </p:txBody>
      </p:sp>
      <p:sp>
        <p:nvSpPr>
          <p:cNvPr id="99" name="Text Placeholder 9">
            <a:extLst>
              <a:ext uri="{FF2B5EF4-FFF2-40B4-BE49-F238E27FC236}">
                <a16:creationId xmlns:a16="http://schemas.microsoft.com/office/drawing/2014/main" id="{F2BEE577-93AD-54B5-8930-6980BD7FD26A}"/>
              </a:ext>
            </a:extLst>
          </p:cNvPr>
          <p:cNvSpPr txBox="1">
            <a:spLocks/>
          </p:cNvSpPr>
          <p:nvPr/>
        </p:nvSpPr>
        <p:spPr>
          <a:xfrm>
            <a:off x="835599" y="2945343"/>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accent6"/>
                </a:solidFill>
                <a:latin typeface="Baguet Script" panose="020B0604020202020204" pitchFamily="2" charset="0"/>
              </a:rPr>
              <a:t>L</a:t>
            </a:r>
            <a:r>
              <a:rPr lang="en-US" sz="1000" dirty="0">
                <a:solidFill>
                  <a:schemeClr val="accent6"/>
                </a:solidFill>
                <a:latin typeface="Baguet Script" panose="020B0604020202020204" pitchFamily="2" charset="0"/>
              </a:rPr>
              <a:t>ack of agility</a:t>
            </a:r>
          </a:p>
        </p:txBody>
      </p:sp>
      <p:sp>
        <p:nvSpPr>
          <p:cNvPr id="102" name="Text Placeholder 9">
            <a:extLst>
              <a:ext uri="{FF2B5EF4-FFF2-40B4-BE49-F238E27FC236}">
                <a16:creationId xmlns:a16="http://schemas.microsoft.com/office/drawing/2014/main" id="{8B0FB8DB-80AB-6029-C149-024837807402}"/>
              </a:ext>
            </a:extLst>
          </p:cNvPr>
          <p:cNvSpPr txBox="1">
            <a:spLocks/>
          </p:cNvSpPr>
          <p:nvPr/>
        </p:nvSpPr>
        <p:spPr>
          <a:xfrm>
            <a:off x="9492331" y="679611"/>
            <a:ext cx="627669" cy="79848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accent6"/>
                </a:solidFill>
                <a:latin typeface="Baguet Script" panose="020B0604020202020204" pitchFamily="2" charset="0"/>
              </a:rPr>
              <a:t>Siloed</a:t>
            </a:r>
            <a:endParaRPr lang="en-US" sz="1000" dirty="0">
              <a:solidFill>
                <a:schemeClr val="accent6"/>
              </a:solidFill>
              <a:latin typeface="Baguet Script" panose="020B0604020202020204" pitchFamily="2" charset="0"/>
            </a:endParaRPr>
          </a:p>
        </p:txBody>
      </p:sp>
      <p:sp>
        <p:nvSpPr>
          <p:cNvPr id="103" name="Text Placeholder 9">
            <a:extLst>
              <a:ext uri="{FF2B5EF4-FFF2-40B4-BE49-F238E27FC236}">
                <a16:creationId xmlns:a16="http://schemas.microsoft.com/office/drawing/2014/main" id="{89AF4193-7136-CD3E-B209-F35265C4B46F}"/>
              </a:ext>
            </a:extLst>
          </p:cNvPr>
          <p:cNvSpPr txBox="1">
            <a:spLocks/>
          </p:cNvSpPr>
          <p:nvPr/>
        </p:nvSpPr>
        <p:spPr>
          <a:xfrm>
            <a:off x="9373125" y="91105"/>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accent6"/>
                </a:solidFill>
                <a:latin typeface="Baguet Script" panose="020B0604020202020204" pitchFamily="2" charset="0"/>
              </a:rPr>
              <a:t>Bad safety </a:t>
            </a:r>
            <a:r>
              <a:rPr lang="en-NZ" sz="900" dirty="0">
                <a:solidFill>
                  <a:schemeClr val="accent6"/>
                </a:solidFill>
                <a:latin typeface="Baguet Script" panose="020B0604020202020204" pitchFamily="2" charset="0"/>
              </a:rPr>
              <a:t>management</a:t>
            </a:r>
            <a:endParaRPr lang="en-US" sz="1000" dirty="0">
              <a:solidFill>
                <a:schemeClr val="accent6"/>
              </a:solidFill>
              <a:latin typeface="Baguet Script" panose="020B0604020202020204" pitchFamily="2" charset="0"/>
            </a:endParaRPr>
          </a:p>
        </p:txBody>
      </p:sp>
      <p:sp>
        <p:nvSpPr>
          <p:cNvPr id="105" name="Text Placeholder 9">
            <a:extLst>
              <a:ext uri="{FF2B5EF4-FFF2-40B4-BE49-F238E27FC236}">
                <a16:creationId xmlns:a16="http://schemas.microsoft.com/office/drawing/2014/main" id="{6D2B9CDB-2B81-6F96-9125-7548ACAD2D49}"/>
              </a:ext>
            </a:extLst>
          </p:cNvPr>
          <p:cNvSpPr txBox="1">
            <a:spLocks/>
          </p:cNvSpPr>
          <p:nvPr/>
        </p:nvSpPr>
        <p:spPr>
          <a:xfrm>
            <a:off x="6706853" y="4202811"/>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accent6"/>
                </a:solidFill>
                <a:latin typeface="Baguet Script" panose="020B0604020202020204" pitchFamily="2" charset="0"/>
              </a:rPr>
              <a:t>Conflicting objectives</a:t>
            </a:r>
            <a:endParaRPr lang="en-US" sz="1000" dirty="0">
              <a:solidFill>
                <a:schemeClr val="accent6"/>
              </a:solidFill>
              <a:latin typeface="Baguet Script" panose="020B0604020202020204" pitchFamily="2" charset="0"/>
            </a:endParaRPr>
          </a:p>
        </p:txBody>
      </p:sp>
      <p:sp>
        <p:nvSpPr>
          <p:cNvPr id="106" name="Text Placeholder 9">
            <a:extLst>
              <a:ext uri="{FF2B5EF4-FFF2-40B4-BE49-F238E27FC236}">
                <a16:creationId xmlns:a16="http://schemas.microsoft.com/office/drawing/2014/main" id="{CDB055DB-6EEC-6B64-2EDE-C016C79FABDF}"/>
              </a:ext>
            </a:extLst>
          </p:cNvPr>
          <p:cNvSpPr txBox="1">
            <a:spLocks/>
          </p:cNvSpPr>
          <p:nvPr/>
        </p:nvSpPr>
        <p:spPr>
          <a:xfrm>
            <a:off x="4538488" y="5985345"/>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accent6"/>
                </a:solidFill>
                <a:latin typeface="Baguet Script" panose="020B0604020202020204" pitchFamily="2" charset="0"/>
              </a:rPr>
              <a:t>Lack of consultation</a:t>
            </a:r>
            <a:endParaRPr lang="en-US" sz="1000" dirty="0">
              <a:solidFill>
                <a:schemeClr val="accent6"/>
              </a:solidFill>
              <a:latin typeface="Baguet Script" panose="020B0604020202020204" pitchFamily="2" charset="0"/>
            </a:endParaRPr>
          </a:p>
        </p:txBody>
      </p:sp>
      <p:sp>
        <p:nvSpPr>
          <p:cNvPr id="107" name="Text Placeholder 9">
            <a:extLst>
              <a:ext uri="{FF2B5EF4-FFF2-40B4-BE49-F238E27FC236}">
                <a16:creationId xmlns:a16="http://schemas.microsoft.com/office/drawing/2014/main" id="{24EA509B-AB3C-6ADD-22CE-A720894EBB97}"/>
              </a:ext>
            </a:extLst>
          </p:cNvPr>
          <p:cNvSpPr txBox="1">
            <a:spLocks/>
          </p:cNvSpPr>
          <p:nvPr/>
        </p:nvSpPr>
        <p:spPr>
          <a:xfrm>
            <a:off x="3074783" y="5937709"/>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accent6"/>
                </a:solidFill>
                <a:latin typeface="Baguet Script" panose="020B0604020202020204" pitchFamily="2" charset="0"/>
              </a:rPr>
              <a:t>Silos</a:t>
            </a:r>
            <a:endParaRPr lang="en-US" sz="1000" dirty="0">
              <a:solidFill>
                <a:schemeClr val="accent6"/>
              </a:solidFill>
              <a:latin typeface="Baguet Script" panose="020B0604020202020204" pitchFamily="2" charset="0"/>
            </a:endParaRPr>
          </a:p>
        </p:txBody>
      </p:sp>
      <p:sp>
        <p:nvSpPr>
          <p:cNvPr id="108" name="Text Placeholder 9">
            <a:extLst>
              <a:ext uri="{FF2B5EF4-FFF2-40B4-BE49-F238E27FC236}">
                <a16:creationId xmlns:a16="http://schemas.microsoft.com/office/drawing/2014/main" id="{E0574947-0650-0E9B-718E-09782960B208}"/>
              </a:ext>
            </a:extLst>
          </p:cNvPr>
          <p:cNvSpPr txBox="1">
            <a:spLocks/>
          </p:cNvSpPr>
          <p:nvPr/>
        </p:nvSpPr>
        <p:spPr>
          <a:xfrm>
            <a:off x="10096437" y="1792636"/>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800" dirty="0">
                <a:solidFill>
                  <a:schemeClr val="accent6"/>
                </a:solidFill>
                <a:latin typeface="Baguet Script" panose="020B0604020202020204" pitchFamily="2" charset="0"/>
              </a:rPr>
              <a:t>Uncoordinated</a:t>
            </a:r>
            <a:r>
              <a:rPr lang="en-NZ" sz="1000" dirty="0">
                <a:solidFill>
                  <a:schemeClr val="accent6"/>
                </a:solidFill>
                <a:latin typeface="Baguet Script" panose="020B0604020202020204" pitchFamily="2" charset="0"/>
              </a:rPr>
              <a:t> funding</a:t>
            </a:r>
            <a:endParaRPr lang="en-US" sz="1000" dirty="0">
              <a:solidFill>
                <a:schemeClr val="accent6"/>
              </a:solidFill>
              <a:latin typeface="Baguet Script" panose="020B0604020202020204" pitchFamily="2" charset="0"/>
            </a:endParaRPr>
          </a:p>
        </p:txBody>
      </p:sp>
      <p:sp>
        <p:nvSpPr>
          <p:cNvPr id="109" name="Text Placeholder 9">
            <a:extLst>
              <a:ext uri="{FF2B5EF4-FFF2-40B4-BE49-F238E27FC236}">
                <a16:creationId xmlns:a16="http://schemas.microsoft.com/office/drawing/2014/main" id="{BB76A2DB-EF29-867D-55DE-9AC4C90C4E2D}"/>
              </a:ext>
            </a:extLst>
          </p:cNvPr>
          <p:cNvSpPr txBox="1">
            <a:spLocks/>
          </p:cNvSpPr>
          <p:nvPr/>
        </p:nvSpPr>
        <p:spPr>
          <a:xfrm>
            <a:off x="3143002" y="4044693"/>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50" dirty="0">
                <a:solidFill>
                  <a:schemeClr val="accent6"/>
                </a:solidFill>
                <a:latin typeface="Baguet Script" panose="020B0604020202020204" pitchFamily="2" charset="0"/>
              </a:rPr>
              <a:t>Risk adverse</a:t>
            </a:r>
            <a:endParaRPr lang="en-US" sz="1200" dirty="0">
              <a:solidFill>
                <a:schemeClr val="accent6"/>
              </a:solidFill>
              <a:latin typeface="Baguet Script" panose="020B0604020202020204" pitchFamily="2" charset="0"/>
            </a:endParaRPr>
          </a:p>
        </p:txBody>
      </p:sp>
      <p:sp>
        <p:nvSpPr>
          <p:cNvPr id="113" name="Text Placeholder 9">
            <a:extLst>
              <a:ext uri="{FF2B5EF4-FFF2-40B4-BE49-F238E27FC236}">
                <a16:creationId xmlns:a16="http://schemas.microsoft.com/office/drawing/2014/main" id="{00E9665D-BE95-4022-6095-BBDE59F6523C}"/>
              </a:ext>
            </a:extLst>
          </p:cNvPr>
          <p:cNvSpPr txBox="1">
            <a:spLocks/>
          </p:cNvSpPr>
          <p:nvPr/>
        </p:nvSpPr>
        <p:spPr>
          <a:xfrm>
            <a:off x="10778083" y="2744055"/>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100" dirty="0">
                <a:solidFill>
                  <a:schemeClr val="accent6"/>
                </a:solidFill>
                <a:latin typeface="Baguet Script" panose="020B0604020202020204" pitchFamily="2" charset="0"/>
              </a:rPr>
              <a:t>U</a:t>
            </a:r>
            <a:r>
              <a:rPr lang="en-US" sz="1100" dirty="0" err="1">
                <a:solidFill>
                  <a:schemeClr val="accent6"/>
                </a:solidFill>
                <a:latin typeface="Baguet Script" panose="020B0604020202020204" pitchFamily="2" charset="0"/>
              </a:rPr>
              <a:t>nder</a:t>
            </a:r>
            <a:r>
              <a:rPr lang="en-US" sz="1100" dirty="0">
                <a:solidFill>
                  <a:schemeClr val="accent6"/>
                </a:solidFill>
                <a:latin typeface="Baguet Script" panose="020B0604020202020204" pitchFamily="2" charset="0"/>
              </a:rPr>
              <a:t> pressure</a:t>
            </a:r>
          </a:p>
        </p:txBody>
      </p:sp>
      <p:sp>
        <p:nvSpPr>
          <p:cNvPr id="114" name="Text Placeholder 9">
            <a:extLst>
              <a:ext uri="{FF2B5EF4-FFF2-40B4-BE49-F238E27FC236}">
                <a16:creationId xmlns:a16="http://schemas.microsoft.com/office/drawing/2014/main" id="{D387CB42-F4CC-ABF2-002B-216498D1B25D}"/>
              </a:ext>
            </a:extLst>
          </p:cNvPr>
          <p:cNvSpPr txBox="1">
            <a:spLocks/>
          </p:cNvSpPr>
          <p:nvPr/>
        </p:nvSpPr>
        <p:spPr>
          <a:xfrm>
            <a:off x="10105035" y="68336"/>
            <a:ext cx="668927" cy="820646"/>
          </a:xfrm>
          <a:prstGeom prst="foldedCorne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accent6"/>
                </a:solidFill>
                <a:latin typeface="Baguet Script" panose="020B0604020202020204" pitchFamily="2" charset="0"/>
              </a:rPr>
              <a:t>C</a:t>
            </a:r>
            <a:r>
              <a:rPr lang="en-US" sz="1000" dirty="0" err="1">
                <a:solidFill>
                  <a:schemeClr val="accent6"/>
                </a:solidFill>
                <a:latin typeface="Baguet Script" panose="020B0604020202020204" pitchFamily="2" charset="0"/>
              </a:rPr>
              <a:t>ompeting</a:t>
            </a:r>
            <a:r>
              <a:rPr lang="en-US" sz="1000" dirty="0">
                <a:solidFill>
                  <a:schemeClr val="accent6"/>
                </a:solidFill>
                <a:latin typeface="Baguet Script" panose="020B0604020202020204" pitchFamily="2" charset="0"/>
              </a:rPr>
              <a:t> interests</a:t>
            </a:r>
          </a:p>
        </p:txBody>
      </p:sp>
      <p:sp>
        <p:nvSpPr>
          <p:cNvPr id="115" name="Text Placeholder 9">
            <a:extLst>
              <a:ext uri="{FF2B5EF4-FFF2-40B4-BE49-F238E27FC236}">
                <a16:creationId xmlns:a16="http://schemas.microsoft.com/office/drawing/2014/main" id="{4128648A-33F7-7263-C307-F23809AE1AEE}"/>
              </a:ext>
            </a:extLst>
          </p:cNvPr>
          <p:cNvSpPr txBox="1">
            <a:spLocks/>
          </p:cNvSpPr>
          <p:nvPr/>
        </p:nvSpPr>
        <p:spPr>
          <a:xfrm>
            <a:off x="10761515" y="654957"/>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accent6"/>
                </a:solidFill>
                <a:latin typeface="Baguet Script" panose="020B0604020202020204" pitchFamily="2" charset="0"/>
              </a:rPr>
              <a:t>Reliable and continuous service</a:t>
            </a:r>
            <a:endParaRPr lang="en-US" sz="1000" dirty="0">
              <a:solidFill>
                <a:schemeClr val="accent6"/>
              </a:solidFill>
              <a:latin typeface="Baguet Script" panose="020B0604020202020204" pitchFamily="2" charset="0"/>
            </a:endParaRPr>
          </a:p>
        </p:txBody>
      </p:sp>
      <p:sp>
        <p:nvSpPr>
          <p:cNvPr id="118" name="Text Placeholder 9">
            <a:extLst>
              <a:ext uri="{FF2B5EF4-FFF2-40B4-BE49-F238E27FC236}">
                <a16:creationId xmlns:a16="http://schemas.microsoft.com/office/drawing/2014/main" id="{0D25BBF3-6A95-A6C3-2DD4-C0BF4475E8B3}"/>
              </a:ext>
            </a:extLst>
          </p:cNvPr>
          <p:cNvSpPr txBox="1">
            <a:spLocks/>
          </p:cNvSpPr>
          <p:nvPr/>
        </p:nvSpPr>
        <p:spPr>
          <a:xfrm>
            <a:off x="5642578" y="90424"/>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900" dirty="0">
                <a:solidFill>
                  <a:schemeClr val="accent6"/>
                </a:solidFill>
                <a:latin typeface="Baguet Script" panose="020B0604020202020204" pitchFamily="2" charset="0"/>
              </a:rPr>
              <a:t>Internationa</a:t>
            </a:r>
            <a:r>
              <a:rPr lang="en-NZ" sz="1000" dirty="0">
                <a:solidFill>
                  <a:schemeClr val="accent6"/>
                </a:solidFill>
                <a:latin typeface="Baguet Script" panose="020B0604020202020204" pitchFamily="2" charset="0"/>
              </a:rPr>
              <a:t>l stage – we are well respected</a:t>
            </a:r>
            <a:endParaRPr lang="en-US" sz="1000" dirty="0">
              <a:solidFill>
                <a:schemeClr val="accent6"/>
              </a:solidFill>
              <a:latin typeface="Baguet Script" panose="020B0604020202020204" pitchFamily="2" charset="0"/>
            </a:endParaRPr>
          </a:p>
        </p:txBody>
      </p:sp>
      <p:sp>
        <p:nvSpPr>
          <p:cNvPr id="119" name="Text Placeholder 9">
            <a:extLst>
              <a:ext uri="{FF2B5EF4-FFF2-40B4-BE49-F238E27FC236}">
                <a16:creationId xmlns:a16="http://schemas.microsoft.com/office/drawing/2014/main" id="{8B9D99FB-9DED-5D6F-3CCF-E58BF338B485}"/>
              </a:ext>
            </a:extLst>
          </p:cNvPr>
          <p:cNvSpPr txBox="1">
            <a:spLocks/>
          </p:cNvSpPr>
          <p:nvPr/>
        </p:nvSpPr>
        <p:spPr>
          <a:xfrm>
            <a:off x="106497" y="1748411"/>
            <a:ext cx="830088"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Role in national security system could be enhanced</a:t>
            </a:r>
          </a:p>
        </p:txBody>
      </p:sp>
      <p:sp>
        <p:nvSpPr>
          <p:cNvPr id="120" name="Text Placeholder 9">
            <a:extLst>
              <a:ext uri="{FF2B5EF4-FFF2-40B4-BE49-F238E27FC236}">
                <a16:creationId xmlns:a16="http://schemas.microsoft.com/office/drawing/2014/main" id="{D773AC4D-BCFE-8225-F68E-7249E31CFE86}"/>
              </a:ext>
            </a:extLst>
          </p:cNvPr>
          <p:cNvSpPr txBox="1">
            <a:spLocks/>
          </p:cNvSpPr>
          <p:nvPr/>
        </p:nvSpPr>
        <p:spPr>
          <a:xfrm>
            <a:off x="206974" y="3265365"/>
            <a:ext cx="642568"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Taken for granted</a:t>
            </a:r>
          </a:p>
        </p:txBody>
      </p:sp>
      <p:sp>
        <p:nvSpPr>
          <p:cNvPr id="121" name="Text Placeholder 9">
            <a:extLst>
              <a:ext uri="{FF2B5EF4-FFF2-40B4-BE49-F238E27FC236}">
                <a16:creationId xmlns:a16="http://schemas.microsoft.com/office/drawing/2014/main" id="{F0C44E85-6265-F762-9465-61EC995BC02C}"/>
              </a:ext>
            </a:extLst>
          </p:cNvPr>
          <p:cNvSpPr txBox="1">
            <a:spLocks/>
          </p:cNvSpPr>
          <p:nvPr/>
        </p:nvSpPr>
        <p:spPr>
          <a:xfrm>
            <a:off x="3835713" y="3975302"/>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Space for new innovations</a:t>
            </a:r>
          </a:p>
        </p:txBody>
      </p:sp>
      <p:sp>
        <p:nvSpPr>
          <p:cNvPr id="122" name="Text Placeholder 9">
            <a:extLst>
              <a:ext uri="{FF2B5EF4-FFF2-40B4-BE49-F238E27FC236}">
                <a16:creationId xmlns:a16="http://schemas.microsoft.com/office/drawing/2014/main" id="{97926F85-3DDE-2E0D-42DD-3B179BD165DF}"/>
              </a:ext>
            </a:extLst>
          </p:cNvPr>
          <p:cNvSpPr txBox="1">
            <a:spLocks/>
          </p:cNvSpPr>
          <p:nvPr/>
        </p:nvSpPr>
        <p:spPr>
          <a:xfrm>
            <a:off x="4895471" y="90424"/>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fontScale="925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accent6"/>
                </a:solidFill>
                <a:latin typeface="Baguet Script" panose="020B0604020202020204" pitchFamily="2" charset="0"/>
              </a:rPr>
              <a:t>M</a:t>
            </a:r>
            <a:r>
              <a:rPr lang="en-US" sz="1000" dirty="0" err="1">
                <a:solidFill>
                  <a:schemeClr val="accent6"/>
                </a:solidFill>
                <a:latin typeface="Baguet Script" panose="020B0604020202020204" pitchFamily="2" charset="0"/>
              </a:rPr>
              <a:t>ultiple</a:t>
            </a:r>
            <a:r>
              <a:rPr lang="en-US" sz="1000" dirty="0">
                <a:solidFill>
                  <a:schemeClr val="accent6"/>
                </a:solidFill>
                <a:latin typeface="Baguet Script" panose="020B0604020202020204" pitchFamily="2" charset="0"/>
              </a:rPr>
              <a:t> different airspace users with multiple requirements </a:t>
            </a:r>
          </a:p>
        </p:txBody>
      </p:sp>
      <p:sp>
        <p:nvSpPr>
          <p:cNvPr id="123" name="Text Placeholder 9">
            <a:extLst>
              <a:ext uri="{FF2B5EF4-FFF2-40B4-BE49-F238E27FC236}">
                <a16:creationId xmlns:a16="http://schemas.microsoft.com/office/drawing/2014/main" id="{7A6B1FC9-72EC-3A1D-8894-CD2FB28127F3}"/>
              </a:ext>
            </a:extLst>
          </p:cNvPr>
          <p:cNvSpPr txBox="1">
            <a:spLocks/>
          </p:cNvSpPr>
          <p:nvPr/>
        </p:nvSpPr>
        <p:spPr>
          <a:xfrm>
            <a:off x="3128131" y="2531643"/>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fontScale="77500" lnSpcReduction="2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Essential for ensuring Aotearoa is connected domestically and internationally</a:t>
            </a:r>
          </a:p>
        </p:txBody>
      </p:sp>
      <p:sp>
        <p:nvSpPr>
          <p:cNvPr id="124" name="Text Placeholder 9">
            <a:extLst>
              <a:ext uri="{FF2B5EF4-FFF2-40B4-BE49-F238E27FC236}">
                <a16:creationId xmlns:a16="http://schemas.microsoft.com/office/drawing/2014/main" id="{DBFFF88F-6720-0EE6-B5AA-67D3966DEE20}"/>
              </a:ext>
            </a:extLst>
          </p:cNvPr>
          <p:cNvSpPr txBox="1">
            <a:spLocks/>
          </p:cNvSpPr>
          <p:nvPr/>
        </p:nvSpPr>
        <p:spPr>
          <a:xfrm>
            <a:off x="1626875" y="5944850"/>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Need to prepare for unmanned aircraft</a:t>
            </a:r>
          </a:p>
        </p:txBody>
      </p:sp>
      <p:sp>
        <p:nvSpPr>
          <p:cNvPr id="125" name="Text Placeholder 9">
            <a:extLst>
              <a:ext uri="{FF2B5EF4-FFF2-40B4-BE49-F238E27FC236}">
                <a16:creationId xmlns:a16="http://schemas.microsoft.com/office/drawing/2014/main" id="{BF8F427C-1E90-2FC6-F259-567AEEE3594E}"/>
              </a:ext>
            </a:extLst>
          </p:cNvPr>
          <p:cNvSpPr txBox="1">
            <a:spLocks/>
          </p:cNvSpPr>
          <p:nvPr/>
        </p:nvSpPr>
        <p:spPr>
          <a:xfrm>
            <a:off x="2319853" y="6004744"/>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Airways charging system is satisfactory</a:t>
            </a:r>
          </a:p>
        </p:txBody>
      </p:sp>
      <p:sp>
        <p:nvSpPr>
          <p:cNvPr id="26" name="Text Placeholder 9">
            <a:extLst>
              <a:ext uri="{FF2B5EF4-FFF2-40B4-BE49-F238E27FC236}">
                <a16:creationId xmlns:a16="http://schemas.microsoft.com/office/drawing/2014/main" id="{D887093D-6A10-44E3-B4C4-489129489B3B}"/>
              </a:ext>
            </a:extLst>
          </p:cNvPr>
          <p:cNvSpPr txBox="1">
            <a:spLocks/>
          </p:cNvSpPr>
          <p:nvPr/>
        </p:nvSpPr>
        <p:spPr>
          <a:xfrm>
            <a:off x="10096438" y="955052"/>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What does Govt want?</a:t>
            </a:r>
          </a:p>
        </p:txBody>
      </p:sp>
      <p:sp>
        <p:nvSpPr>
          <p:cNvPr id="127" name="Text Placeholder 9">
            <a:extLst>
              <a:ext uri="{FF2B5EF4-FFF2-40B4-BE49-F238E27FC236}">
                <a16:creationId xmlns:a16="http://schemas.microsoft.com/office/drawing/2014/main" id="{6032818C-7A8C-6878-A5BB-917BE19160A7}"/>
              </a:ext>
            </a:extLst>
          </p:cNvPr>
          <p:cNvSpPr txBox="1">
            <a:spLocks/>
          </p:cNvSpPr>
          <p:nvPr/>
        </p:nvSpPr>
        <p:spPr>
          <a:xfrm>
            <a:off x="11447010" y="737651"/>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General aviation needs better recognition and support</a:t>
            </a:r>
          </a:p>
        </p:txBody>
      </p:sp>
      <p:sp>
        <p:nvSpPr>
          <p:cNvPr id="128" name="Text Placeholder 9">
            <a:extLst>
              <a:ext uri="{FF2B5EF4-FFF2-40B4-BE49-F238E27FC236}">
                <a16:creationId xmlns:a16="http://schemas.microsoft.com/office/drawing/2014/main" id="{12C6728A-D7CC-A2FA-1FEB-7950F37F3C13}"/>
              </a:ext>
            </a:extLst>
          </p:cNvPr>
          <p:cNvSpPr txBox="1">
            <a:spLocks/>
          </p:cNvSpPr>
          <p:nvPr/>
        </p:nvSpPr>
        <p:spPr>
          <a:xfrm>
            <a:off x="880306" y="5938345"/>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Safe and efficient air traffic control service</a:t>
            </a:r>
          </a:p>
        </p:txBody>
      </p:sp>
      <p:sp>
        <p:nvSpPr>
          <p:cNvPr id="130" name="Text Placeholder 9">
            <a:extLst>
              <a:ext uri="{FF2B5EF4-FFF2-40B4-BE49-F238E27FC236}">
                <a16:creationId xmlns:a16="http://schemas.microsoft.com/office/drawing/2014/main" id="{BB575C44-2304-91D9-5E88-2777980E1A7B}"/>
              </a:ext>
            </a:extLst>
          </p:cNvPr>
          <p:cNvSpPr txBox="1">
            <a:spLocks/>
          </p:cNvSpPr>
          <p:nvPr/>
        </p:nvSpPr>
        <p:spPr>
          <a:xfrm>
            <a:off x="8833433" y="4433820"/>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fontScale="92500" lnSpcReduction="100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Moving towards new technology enablers which need policy support   </a:t>
            </a:r>
          </a:p>
        </p:txBody>
      </p:sp>
      <p:sp>
        <p:nvSpPr>
          <p:cNvPr id="131" name="Text Placeholder 9">
            <a:extLst>
              <a:ext uri="{FF2B5EF4-FFF2-40B4-BE49-F238E27FC236}">
                <a16:creationId xmlns:a16="http://schemas.microsoft.com/office/drawing/2014/main" id="{094F3865-D97C-519F-1980-DC6228ECF1DB}"/>
              </a:ext>
            </a:extLst>
          </p:cNvPr>
          <p:cNvSpPr txBox="1">
            <a:spLocks/>
          </p:cNvSpPr>
          <p:nvPr/>
        </p:nvSpPr>
        <p:spPr>
          <a:xfrm>
            <a:off x="72680" y="2518171"/>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fontScale="92500"/>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800" dirty="0">
                <a:solidFill>
                  <a:schemeClr val="accent6"/>
                </a:solidFill>
                <a:latin typeface="Baguet Script" panose="020B0604020202020204" pitchFamily="2" charset="0"/>
              </a:rPr>
              <a:t>We provide a safe efficient service, and have managed through Covid, now we need to innovate for the future</a:t>
            </a:r>
          </a:p>
        </p:txBody>
      </p:sp>
      <p:sp>
        <p:nvSpPr>
          <p:cNvPr id="53" name="Text Placeholder 9">
            <a:extLst>
              <a:ext uri="{FF2B5EF4-FFF2-40B4-BE49-F238E27FC236}">
                <a16:creationId xmlns:a16="http://schemas.microsoft.com/office/drawing/2014/main" id="{F14DE6DB-C918-4CDF-A059-5B907AB983E5}"/>
              </a:ext>
            </a:extLst>
          </p:cNvPr>
          <p:cNvSpPr txBox="1">
            <a:spLocks/>
          </p:cNvSpPr>
          <p:nvPr/>
        </p:nvSpPr>
        <p:spPr>
          <a:xfrm>
            <a:off x="533769" y="5063180"/>
            <a:ext cx="668927" cy="820646"/>
          </a:xfrm>
          <a:prstGeom prst="foldedCorne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Safe</a:t>
            </a:r>
          </a:p>
        </p:txBody>
      </p:sp>
      <p:sp>
        <p:nvSpPr>
          <p:cNvPr id="33" name="Text Placeholder 9">
            <a:extLst>
              <a:ext uri="{FF2B5EF4-FFF2-40B4-BE49-F238E27FC236}">
                <a16:creationId xmlns:a16="http://schemas.microsoft.com/office/drawing/2014/main" id="{4EF838C6-4822-45DE-87CD-1C34594B8E5E}"/>
              </a:ext>
            </a:extLst>
          </p:cNvPr>
          <p:cNvSpPr txBox="1">
            <a:spLocks/>
          </p:cNvSpPr>
          <p:nvPr/>
        </p:nvSpPr>
        <p:spPr>
          <a:xfrm>
            <a:off x="121838" y="5959348"/>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Safe</a:t>
            </a:r>
          </a:p>
        </p:txBody>
      </p:sp>
      <p:sp>
        <p:nvSpPr>
          <p:cNvPr id="132" name="Text Placeholder 9">
            <a:extLst>
              <a:ext uri="{FF2B5EF4-FFF2-40B4-BE49-F238E27FC236}">
                <a16:creationId xmlns:a16="http://schemas.microsoft.com/office/drawing/2014/main" id="{78DFDD1E-88CF-2B75-4133-40F137F494CB}"/>
              </a:ext>
            </a:extLst>
          </p:cNvPr>
          <p:cNvSpPr txBox="1">
            <a:spLocks/>
          </p:cNvSpPr>
          <p:nvPr/>
        </p:nvSpPr>
        <p:spPr>
          <a:xfrm>
            <a:off x="5879041" y="1615350"/>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Rigid</a:t>
            </a:r>
          </a:p>
        </p:txBody>
      </p:sp>
      <p:sp>
        <p:nvSpPr>
          <p:cNvPr id="133" name="Text Placeholder 9">
            <a:extLst>
              <a:ext uri="{FF2B5EF4-FFF2-40B4-BE49-F238E27FC236}">
                <a16:creationId xmlns:a16="http://schemas.microsoft.com/office/drawing/2014/main" id="{509AE2FE-1FF5-1511-223E-A1081FAA2541}"/>
              </a:ext>
            </a:extLst>
          </p:cNvPr>
          <p:cNvSpPr txBox="1">
            <a:spLocks/>
          </p:cNvSpPr>
          <p:nvPr/>
        </p:nvSpPr>
        <p:spPr>
          <a:xfrm>
            <a:off x="5984784" y="2317752"/>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Unfair</a:t>
            </a:r>
          </a:p>
        </p:txBody>
      </p:sp>
      <p:sp>
        <p:nvSpPr>
          <p:cNvPr id="134" name="Text Placeholder 9">
            <a:extLst>
              <a:ext uri="{FF2B5EF4-FFF2-40B4-BE49-F238E27FC236}">
                <a16:creationId xmlns:a16="http://schemas.microsoft.com/office/drawing/2014/main" id="{7257A3A4-86FC-1010-D6C3-37D2335E3AE6}"/>
              </a:ext>
            </a:extLst>
          </p:cNvPr>
          <p:cNvSpPr txBox="1">
            <a:spLocks/>
          </p:cNvSpPr>
          <p:nvPr/>
        </p:nvSpPr>
        <p:spPr>
          <a:xfrm>
            <a:off x="6023591" y="5206186"/>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Analogue</a:t>
            </a:r>
          </a:p>
        </p:txBody>
      </p:sp>
      <p:sp>
        <p:nvSpPr>
          <p:cNvPr id="135" name="Text Placeholder 9">
            <a:extLst>
              <a:ext uri="{FF2B5EF4-FFF2-40B4-BE49-F238E27FC236}">
                <a16:creationId xmlns:a16="http://schemas.microsoft.com/office/drawing/2014/main" id="{5DDB51DC-BD99-28D5-B7B6-6793AC98D62E}"/>
              </a:ext>
            </a:extLst>
          </p:cNvPr>
          <p:cNvSpPr txBox="1">
            <a:spLocks/>
          </p:cNvSpPr>
          <p:nvPr/>
        </p:nvSpPr>
        <p:spPr>
          <a:xfrm>
            <a:off x="9533538" y="3500936"/>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Resistant to change</a:t>
            </a:r>
          </a:p>
        </p:txBody>
      </p:sp>
      <p:sp>
        <p:nvSpPr>
          <p:cNvPr id="136" name="Text Placeholder 9">
            <a:extLst>
              <a:ext uri="{FF2B5EF4-FFF2-40B4-BE49-F238E27FC236}">
                <a16:creationId xmlns:a16="http://schemas.microsoft.com/office/drawing/2014/main" id="{EF244079-EBEA-09D5-C69A-A23708A1732C}"/>
              </a:ext>
            </a:extLst>
          </p:cNvPr>
          <p:cNvSpPr txBox="1">
            <a:spLocks/>
          </p:cNvSpPr>
          <p:nvPr/>
        </p:nvSpPr>
        <p:spPr>
          <a:xfrm>
            <a:off x="9472687" y="4201981"/>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Not as safe as it could be</a:t>
            </a:r>
          </a:p>
        </p:txBody>
      </p:sp>
      <p:sp>
        <p:nvSpPr>
          <p:cNvPr id="137" name="Text Placeholder 9">
            <a:extLst>
              <a:ext uri="{FF2B5EF4-FFF2-40B4-BE49-F238E27FC236}">
                <a16:creationId xmlns:a16="http://schemas.microsoft.com/office/drawing/2014/main" id="{88AD7933-9523-CD37-1D11-4A10ECE81F61}"/>
              </a:ext>
            </a:extLst>
          </p:cNvPr>
          <p:cNvSpPr txBox="1">
            <a:spLocks/>
          </p:cNvSpPr>
          <p:nvPr/>
        </p:nvSpPr>
        <p:spPr>
          <a:xfrm>
            <a:off x="9492331" y="5059711"/>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Needs more precision nav options</a:t>
            </a:r>
          </a:p>
        </p:txBody>
      </p:sp>
      <p:sp>
        <p:nvSpPr>
          <p:cNvPr id="138" name="Text Placeholder 9">
            <a:extLst>
              <a:ext uri="{FF2B5EF4-FFF2-40B4-BE49-F238E27FC236}">
                <a16:creationId xmlns:a16="http://schemas.microsoft.com/office/drawing/2014/main" id="{17B0882B-6035-CD2E-CB62-8AFE8668121F}"/>
              </a:ext>
            </a:extLst>
          </p:cNvPr>
          <p:cNvSpPr txBox="1">
            <a:spLocks/>
          </p:cNvSpPr>
          <p:nvPr/>
        </p:nvSpPr>
        <p:spPr>
          <a:xfrm>
            <a:off x="9454847" y="5912220"/>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a:solidFill>
                  <a:schemeClr val="accent6"/>
                </a:solidFill>
                <a:latin typeface="Baguet Script" panose="020B0604020202020204" pitchFamily="2" charset="0"/>
              </a:rPr>
              <a:t>Lacking resilience</a:t>
            </a:r>
            <a:endParaRPr lang="en-US" sz="1000" dirty="0">
              <a:solidFill>
                <a:schemeClr val="accent6"/>
              </a:solidFill>
              <a:latin typeface="Baguet Script" panose="020B0604020202020204" pitchFamily="2" charset="0"/>
            </a:endParaRPr>
          </a:p>
        </p:txBody>
      </p:sp>
      <p:sp>
        <p:nvSpPr>
          <p:cNvPr id="139" name="Text Placeholder 9">
            <a:extLst>
              <a:ext uri="{FF2B5EF4-FFF2-40B4-BE49-F238E27FC236}">
                <a16:creationId xmlns:a16="http://schemas.microsoft.com/office/drawing/2014/main" id="{06E6D2B0-55C3-EEC3-AED9-E16F2D3E44EB}"/>
              </a:ext>
            </a:extLst>
          </p:cNvPr>
          <p:cNvSpPr txBox="1">
            <a:spLocks/>
          </p:cNvSpPr>
          <p:nvPr/>
        </p:nvSpPr>
        <p:spPr>
          <a:xfrm>
            <a:off x="10246659" y="3317463"/>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Designed for traditional users</a:t>
            </a:r>
          </a:p>
        </p:txBody>
      </p:sp>
      <p:sp>
        <p:nvSpPr>
          <p:cNvPr id="140" name="Text Placeholder 9">
            <a:extLst>
              <a:ext uri="{FF2B5EF4-FFF2-40B4-BE49-F238E27FC236}">
                <a16:creationId xmlns:a16="http://schemas.microsoft.com/office/drawing/2014/main" id="{62C7D779-2A56-D98B-972F-08947A968E43}"/>
              </a:ext>
            </a:extLst>
          </p:cNvPr>
          <p:cNvSpPr txBox="1">
            <a:spLocks/>
          </p:cNvSpPr>
          <p:nvPr/>
        </p:nvSpPr>
        <p:spPr>
          <a:xfrm>
            <a:off x="10202465" y="4002644"/>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900" dirty="0">
                <a:solidFill>
                  <a:schemeClr val="accent6"/>
                </a:solidFill>
                <a:latin typeface="Baguet Script" panose="020B0604020202020204" pitchFamily="2" charset="0"/>
              </a:rPr>
              <a:t>Unwelcoming</a:t>
            </a:r>
          </a:p>
        </p:txBody>
      </p:sp>
      <p:sp>
        <p:nvSpPr>
          <p:cNvPr id="141" name="Text Placeholder 9">
            <a:extLst>
              <a:ext uri="{FF2B5EF4-FFF2-40B4-BE49-F238E27FC236}">
                <a16:creationId xmlns:a16="http://schemas.microsoft.com/office/drawing/2014/main" id="{D0222B65-F058-F310-FC99-94CD70321132}"/>
              </a:ext>
            </a:extLst>
          </p:cNvPr>
          <p:cNvSpPr txBox="1">
            <a:spLocks/>
          </p:cNvSpPr>
          <p:nvPr/>
        </p:nvSpPr>
        <p:spPr>
          <a:xfrm>
            <a:off x="11456822" y="3678418"/>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Biased to certain traffic types</a:t>
            </a:r>
          </a:p>
        </p:txBody>
      </p:sp>
      <p:sp>
        <p:nvSpPr>
          <p:cNvPr id="142" name="Text Placeholder 9">
            <a:extLst>
              <a:ext uri="{FF2B5EF4-FFF2-40B4-BE49-F238E27FC236}">
                <a16:creationId xmlns:a16="http://schemas.microsoft.com/office/drawing/2014/main" id="{2C65843D-2608-EBBF-365D-AABA9759EC50}"/>
              </a:ext>
            </a:extLst>
          </p:cNvPr>
          <p:cNvSpPr txBox="1">
            <a:spLocks/>
          </p:cNvSpPr>
          <p:nvPr/>
        </p:nvSpPr>
        <p:spPr>
          <a:xfrm>
            <a:off x="5977385" y="5912220"/>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accent6"/>
                </a:solidFill>
                <a:latin typeface="Baguet Script" panose="020B0604020202020204" pitchFamily="2" charset="0"/>
              </a:rPr>
              <a:t>S</a:t>
            </a:r>
            <a:r>
              <a:rPr lang="en-US" sz="1000" dirty="0" err="1">
                <a:solidFill>
                  <a:schemeClr val="accent6"/>
                </a:solidFill>
                <a:latin typeface="Baguet Script" panose="020B0604020202020204" pitchFamily="2" charset="0"/>
              </a:rPr>
              <a:t>tatic</a:t>
            </a:r>
            <a:r>
              <a:rPr lang="en-US" sz="1000" dirty="0">
                <a:solidFill>
                  <a:schemeClr val="accent6"/>
                </a:solidFill>
                <a:latin typeface="Baguet Script" panose="020B0604020202020204" pitchFamily="2" charset="0"/>
              </a:rPr>
              <a:t> (slow to change)</a:t>
            </a:r>
          </a:p>
        </p:txBody>
      </p:sp>
      <p:sp>
        <p:nvSpPr>
          <p:cNvPr id="143" name="Text Placeholder 9">
            <a:extLst>
              <a:ext uri="{FF2B5EF4-FFF2-40B4-BE49-F238E27FC236}">
                <a16:creationId xmlns:a16="http://schemas.microsoft.com/office/drawing/2014/main" id="{C7A80C7B-B72F-7BC3-581D-668349993B90}"/>
              </a:ext>
            </a:extLst>
          </p:cNvPr>
          <p:cNvSpPr txBox="1">
            <a:spLocks/>
          </p:cNvSpPr>
          <p:nvPr/>
        </p:nvSpPr>
        <p:spPr>
          <a:xfrm>
            <a:off x="10863624" y="3547260"/>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Low-volume</a:t>
            </a:r>
          </a:p>
        </p:txBody>
      </p:sp>
      <p:sp>
        <p:nvSpPr>
          <p:cNvPr id="144" name="Text Placeholder 9">
            <a:extLst>
              <a:ext uri="{FF2B5EF4-FFF2-40B4-BE49-F238E27FC236}">
                <a16:creationId xmlns:a16="http://schemas.microsoft.com/office/drawing/2014/main" id="{63E0664C-D843-FB53-2DB4-CF2CC7C9015A}"/>
              </a:ext>
            </a:extLst>
          </p:cNvPr>
          <p:cNvSpPr txBox="1">
            <a:spLocks/>
          </p:cNvSpPr>
          <p:nvPr/>
        </p:nvSpPr>
        <p:spPr>
          <a:xfrm>
            <a:off x="10822514" y="4048968"/>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Mixed direction</a:t>
            </a:r>
          </a:p>
        </p:txBody>
      </p:sp>
      <p:sp>
        <p:nvSpPr>
          <p:cNvPr id="145" name="Text Placeholder 9">
            <a:extLst>
              <a:ext uri="{FF2B5EF4-FFF2-40B4-BE49-F238E27FC236}">
                <a16:creationId xmlns:a16="http://schemas.microsoft.com/office/drawing/2014/main" id="{93F84AE9-7FDF-E7B5-4661-17E6BEE88477}"/>
              </a:ext>
            </a:extLst>
          </p:cNvPr>
          <p:cNvSpPr txBox="1">
            <a:spLocks/>
          </p:cNvSpPr>
          <p:nvPr/>
        </p:nvSpPr>
        <p:spPr>
          <a:xfrm>
            <a:off x="10826564" y="4581298"/>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Analogue</a:t>
            </a:r>
          </a:p>
        </p:txBody>
      </p:sp>
      <p:sp>
        <p:nvSpPr>
          <p:cNvPr id="111" name="Text Placeholder 9">
            <a:extLst>
              <a:ext uri="{FF2B5EF4-FFF2-40B4-BE49-F238E27FC236}">
                <a16:creationId xmlns:a16="http://schemas.microsoft.com/office/drawing/2014/main" id="{1472FD28-E04D-228F-8792-8A0386B00B17}"/>
              </a:ext>
            </a:extLst>
          </p:cNvPr>
          <p:cNvSpPr txBox="1">
            <a:spLocks/>
          </p:cNvSpPr>
          <p:nvPr/>
        </p:nvSpPr>
        <p:spPr>
          <a:xfrm>
            <a:off x="10151875" y="5363759"/>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Insufficient govt investment</a:t>
            </a:r>
          </a:p>
        </p:txBody>
      </p:sp>
      <p:sp>
        <p:nvSpPr>
          <p:cNvPr id="146" name="Text Placeholder 9">
            <a:extLst>
              <a:ext uri="{FF2B5EF4-FFF2-40B4-BE49-F238E27FC236}">
                <a16:creationId xmlns:a16="http://schemas.microsoft.com/office/drawing/2014/main" id="{34F2DB65-6ECC-14B6-FA70-12B30547B313}"/>
              </a:ext>
            </a:extLst>
          </p:cNvPr>
          <p:cNvSpPr txBox="1">
            <a:spLocks/>
          </p:cNvSpPr>
          <p:nvPr/>
        </p:nvSpPr>
        <p:spPr>
          <a:xfrm>
            <a:off x="1583553" y="682225"/>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Inefficient</a:t>
            </a:r>
          </a:p>
        </p:txBody>
      </p:sp>
      <p:sp>
        <p:nvSpPr>
          <p:cNvPr id="147" name="Text Placeholder 9">
            <a:extLst>
              <a:ext uri="{FF2B5EF4-FFF2-40B4-BE49-F238E27FC236}">
                <a16:creationId xmlns:a16="http://schemas.microsoft.com/office/drawing/2014/main" id="{70229EFE-337B-9980-C07F-58DB7629E3B3}"/>
              </a:ext>
            </a:extLst>
          </p:cNvPr>
          <p:cNvSpPr txBox="1">
            <a:spLocks/>
          </p:cNvSpPr>
          <p:nvPr/>
        </p:nvSpPr>
        <p:spPr>
          <a:xfrm>
            <a:off x="10100451" y="5969018"/>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Inflexible</a:t>
            </a:r>
          </a:p>
        </p:txBody>
      </p:sp>
      <p:sp>
        <p:nvSpPr>
          <p:cNvPr id="148" name="Text Placeholder 9">
            <a:extLst>
              <a:ext uri="{FF2B5EF4-FFF2-40B4-BE49-F238E27FC236}">
                <a16:creationId xmlns:a16="http://schemas.microsoft.com/office/drawing/2014/main" id="{BD467C1C-1D2C-5A56-FC60-993C8FA409B3}"/>
              </a:ext>
            </a:extLst>
          </p:cNvPr>
          <p:cNvSpPr txBox="1">
            <a:spLocks/>
          </p:cNvSpPr>
          <p:nvPr/>
        </p:nvSpPr>
        <p:spPr>
          <a:xfrm>
            <a:off x="6530393" y="1409022"/>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Lack of innovation</a:t>
            </a:r>
          </a:p>
        </p:txBody>
      </p:sp>
      <p:sp>
        <p:nvSpPr>
          <p:cNvPr id="149" name="Text Placeholder 9">
            <a:extLst>
              <a:ext uri="{FF2B5EF4-FFF2-40B4-BE49-F238E27FC236}">
                <a16:creationId xmlns:a16="http://schemas.microsoft.com/office/drawing/2014/main" id="{CFA03346-AC43-F87A-9CF7-640B1CB3A327}"/>
              </a:ext>
            </a:extLst>
          </p:cNvPr>
          <p:cNvSpPr txBox="1">
            <a:spLocks/>
          </p:cNvSpPr>
          <p:nvPr/>
        </p:nvSpPr>
        <p:spPr>
          <a:xfrm>
            <a:off x="112480" y="280109"/>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Commercial focused rather than service focused</a:t>
            </a:r>
          </a:p>
        </p:txBody>
      </p:sp>
      <p:sp>
        <p:nvSpPr>
          <p:cNvPr id="150" name="Text Placeholder 9">
            <a:extLst>
              <a:ext uri="{FF2B5EF4-FFF2-40B4-BE49-F238E27FC236}">
                <a16:creationId xmlns:a16="http://schemas.microsoft.com/office/drawing/2014/main" id="{B1BE4D4D-B93F-1776-ACFF-A827BF4CF6FC}"/>
              </a:ext>
            </a:extLst>
          </p:cNvPr>
          <p:cNvSpPr txBox="1">
            <a:spLocks/>
          </p:cNvSpPr>
          <p:nvPr/>
        </p:nvSpPr>
        <p:spPr>
          <a:xfrm>
            <a:off x="3755644" y="1992661"/>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Overly structured</a:t>
            </a:r>
          </a:p>
        </p:txBody>
      </p:sp>
      <p:sp>
        <p:nvSpPr>
          <p:cNvPr id="153" name="Text Placeholder 9">
            <a:extLst>
              <a:ext uri="{FF2B5EF4-FFF2-40B4-BE49-F238E27FC236}">
                <a16:creationId xmlns:a16="http://schemas.microsoft.com/office/drawing/2014/main" id="{57034FA0-8DAC-9F42-20DE-8D9D314AC3BB}"/>
              </a:ext>
            </a:extLst>
          </p:cNvPr>
          <p:cNvSpPr txBox="1">
            <a:spLocks/>
          </p:cNvSpPr>
          <p:nvPr/>
        </p:nvSpPr>
        <p:spPr>
          <a:xfrm>
            <a:off x="10827509" y="5131966"/>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Lacking resource</a:t>
            </a:r>
          </a:p>
        </p:txBody>
      </p:sp>
      <p:sp>
        <p:nvSpPr>
          <p:cNvPr id="154" name="Text Placeholder 9">
            <a:extLst>
              <a:ext uri="{FF2B5EF4-FFF2-40B4-BE49-F238E27FC236}">
                <a16:creationId xmlns:a16="http://schemas.microsoft.com/office/drawing/2014/main" id="{5F533470-14A4-1C16-E4F3-EEFD00D2E2BA}"/>
              </a:ext>
            </a:extLst>
          </p:cNvPr>
          <p:cNvSpPr txBox="1">
            <a:spLocks/>
          </p:cNvSpPr>
          <p:nvPr/>
        </p:nvSpPr>
        <p:spPr>
          <a:xfrm>
            <a:off x="10731717" y="5874603"/>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Traditional</a:t>
            </a:r>
          </a:p>
        </p:txBody>
      </p:sp>
      <p:sp>
        <p:nvSpPr>
          <p:cNvPr id="30" name="Text Placeholder 9">
            <a:extLst>
              <a:ext uri="{FF2B5EF4-FFF2-40B4-BE49-F238E27FC236}">
                <a16:creationId xmlns:a16="http://schemas.microsoft.com/office/drawing/2014/main" id="{91B16C2E-BAF9-4BEA-8A4A-12A18C6A2F0B}"/>
              </a:ext>
            </a:extLst>
          </p:cNvPr>
          <p:cNvSpPr txBox="1">
            <a:spLocks/>
          </p:cNvSpPr>
          <p:nvPr/>
        </p:nvSpPr>
        <p:spPr>
          <a:xfrm>
            <a:off x="7273405" y="2024197"/>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Structure is inhibitor</a:t>
            </a:r>
          </a:p>
        </p:txBody>
      </p:sp>
      <p:sp>
        <p:nvSpPr>
          <p:cNvPr id="27" name="Text Placeholder 9">
            <a:extLst>
              <a:ext uri="{FF2B5EF4-FFF2-40B4-BE49-F238E27FC236}">
                <a16:creationId xmlns:a16="http://schemas.microsoft.com/office/drawing/2014/main" id="{F341BE97-1C0D-428F-A199-6B2FD3C0BE48}"/>
              </a:ext>
            </a:extLst>
          </p:cNvPr>
          <p:cNvSpPr txBox="1">
            <a:spLocks/>
          </p:cNvSpPr>
          <p:nvPr/>
        </p:nvSpPr>
        <p:spPr>
          <a:xfrm>
            <a:off x="7307512" y="2543552"/>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dirty="0">
                <a:solidFill>
                  <a:schemeClr val="accent6"/>
                </a:solidFill>
                <a:latin typeface="Baguet Script" panose="020B0604020202020204" pitchFamily="2" charset="0"/>
              </a:rPr>
              <a:t>$</a:t>
            </a:r>
          </a:p>
        </p:txBody>
      </p:sp>
      <p:sp>
        <p:nvSpPr>
          <p:cNvPr id="42" name="Text Placeholder 9">
            <a:extLst>
              <a:ext uri="{FF2B5EF4-FFF2-40B4-BE49-F238E27FC236}">
                <a16:creationId xmlns:a16="http://schemas.microsoft.com/office/drawing/2014/main" id="{DCADFD6F-C4A9-4E95-A195-484A9EEEC1BC}"/>
              </a:ext>
            </a:extLst>
          </p:cNvPr>
          <p:cNvSpPr txBox="1">
            <a:spLocks/>
          </p:cNvSpPr>
          <p:nvPr/>
        </p:nvSpPr>
        <p:spPr>
          <a:xfrm>
            <a:off x="6651582" y="2788033"/>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About to explode with ET</a:t>
            </a:r>
          </a:p>
        </p:txBody>
      </p:sp>
      <p:sp>
        <p:nvSpPr>
          <p:cNvPr id="155" name="Text Placeholder 9">
            <a:extLst>
              <a:ext uri="{FF2B5EF4-FFF2-40B4-BE49-F238E27FC236}">
                <a16:creationId xmlns:a16="http://schemas.microsoft.com/office/drawing/2014/main" id="{3A6C9D97-BE50-9B00-CD42-AA504EDE8B88}"/>
              </a:ext>
            </a:extLst>
          </p:cNvPr>
          <p:cNvSpPr txBox="1">
            <a:spLocks/>
          </p:cNvSpPr>
          <p:nvPr/>
        </p:nvSpPr>
        <p:spPr>
          <a:xfrm>
            <a:off x="6589381" y="1990876"/>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No connection with industry</a:t>
            </a:r>
          </a:p>
        </p:txBody>
      </p:sp>
      <p:sp>
        <p:nvSpPr>
          <p:cNvPr id="156" name="Text Placeholder 9">
            <a:extLst>
              <a:ext uri="{FF2B5EF4-FFF2-40B4-BE49-F238E27FC236}">
                <a16:creationId xmlns:a16="http://schemas.microsoft.com/office/drawing/2014/main" id="{399E4FD1-A5C8-F16F-4CB6-58178D1F38AC}"/>
              </a:ext>
            </a:extLst>
          </p:cNvPr>
          <p:cNvSpPr txBox="1">
            <a:spLocks/>
          </p:cNvSpPr>
          <p:nvPr/>
        </p:nvSpPr>
        <p:spPr>
          <a:xfrm>
            <a:off x="7988298" y="1914237"/>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Lack of direction</a:t>
            </a:r>
          </a:p>
        </p:txBody>
      </p:sp>
      <p:sp>
        <p:nvSpPr>
          <p:cNvPr id="157" name="Text Placeholder 9">
            <a:extLst>
              <a:ext uri="{FF2B5EF4-FFF2-40B4-BE49-F238E27FC236}">
                <a16:creationId xmlns:a16="http://schemas.microsoft.com/office/drawing/2014/main" id="{0BDEC132-438F-DE4E-5757-8E4C8DFD4594}"/>
              </a:ext>
            </a:extLst>
          </p:cNvPr>
          <p:cNvSpPr txBox="1">
            <a:spLocks/>
          </p:cNvSpPr>
          <p:nvPr/>
        </p:nvSpPr>
        <p:spPr>
          <a:xfrm>
            <a:off x="7950365" y="1265703"/>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Analogue</a:t>
            </a:r>
          </a:p>
        </p:txBody>
      </p:sp>
      <p:sp>
        <p:nvSpPr>
          <p:cNvPr id="158" name="Text Placeholder 9">
            <a:extLst>
              <a:ext uri="{FF2B5EF4-FFF2-40B4-BE49-F238E27FC236}">
                <a16:creationId xmlns:a16="http://schemas.microsoft.com/office/drawing/2014/main" id="{9D52F701-A6C1-A534-7877-738FE45499F7}"/>
              </a:ext>
            </a:extLst>
          </p:cNvPr>
          <p:cNvSpPr txBox="1">
            <a:spLocks/>
          </p:cNvSpPr>
          <p:nvPr/>
        </p:nvSpPr>
        <p:spPr>
          <a:xfrm>
            <a:off x="9376692" y="1194583"/>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Segregated</a:t>
            </a:r>
          </a:p>
        </p:txBody>
      </p:sp>
      <p:sp>
        <p:nvSpPr>
          <p:cNvPr id="159" name="Text Placeholder 9">
            <a:extLst>
              <a:ext uri="{FF2B5EF4-FFF2-40B4-BE49-F238E27FC236}">
                <a16:creationId xmlns:a16="http://schemas.microsoft.com/office/drawing/2014/main" id="{5A7E43BE-8F88-ACDE-211F-586E8EB11089}"/>
              </a:ext>
            </a:extLst>
          </p:cNvPr>
          <p:cNvSpPr txBox="1">
            <a:spLocks/>
          </p:cNvSpPr>
          <p:nvPr/>
        </p:nvSpPr>
        <p:spPr>
          <a:xfrm>
            <a:off x="10695042" y="2052181"/>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Defined by airports </a:t>
            </a:r>
          </a:p>
        </p:txBody>
      </p:sp>
      <p:sp>
        <p:nvSpPr>
          <p:cNvPr id="160" name="Text Placeholder 9">
            <a:extLst>
              <a:ext uri="{FF2B5EF4-FFF2-40B4-BE49-F238E27FC236}">
                <a16:creationId xmlns:a16="http://schemas.microsoft.com/office/drawing/2014/main" id="{5CD003BE-9AE4-5BAA-746F-901FF09CBCEE}"/>
              </a:ext>
            </a:extLst>
          </p:cNvPr>
          <p:cNvSpPr txBox="1">
            <a:spLocks/>
          </p:cNvSpPr>
          <p:nvPr/>
        </p:nvSpPr>
        <p:spPr>
          <a:xfrm>
            <a:off x="3889194" y="1324910"/>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Incohesive</a:t>
            </a:r>
          </a:p>
        </p:txBody>
      </p:sp>
      <p:pic>
        <p:nvPicPr>
          <p:cNvPr id="162" name="Graphic 161" descr="Take Off with solid fill">
            <a:extLst>
              <a:ext uri="{FF2B5EF4-FFF2-40B4-BE49-F238E27FC236}">
                <a16:creationId xmlns:a16="http://schemas.microsoft.com/office/drawing/2014/main" id="{69400409-9BEB-4770-8254-BD55BFFEAA8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89711" y="172200"/>
            <a:ext cx="540126" cy="540126"/>
          </a:xfrm>
          <a:prstGeom prst="rect">
            <a:avLst/>
          </a:prstGeom>
        </p:spPr>
      </p:pic>
      <p:sp>
        <p:nvSpPr>
          <p:cNvPr id="61" name="Text Placeholder 9">
            <a:extLst>
              <a:ext uri="{FF2B5EF4-FFF2-40B4-BE49-F238E27FC236}">
                <a16:creationId xmlns:a16="http://schemas.microsoft.com/office/drawing/2014/main" id="{0B3304CF-B112-426F-AB61-C0A92CC9F172}"/>
              </a:ext>
            </a:extLst>
          </p:cNvPr>
          <p:cNvSpPr txBox="1">
            <a:spLocks/>
          </p:cNvSpPr>
          <p:nvPr/>
        </p:nvSpPr>
        <p:spPr>
          <a:xfrm>
            <a:off x="5271395" y="5947278"/>
            <a:ext cx="668927" cy="820646"/>
          </a:xfrm>
          <a:prstGeom prst="foldedCorne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u="sng" dirty="0">
                <a:solidFill>
                  <a:schemeClr val="accent6"/>
                </a:solidFill>
                <a:latin typeface="Baguet Script" panose="020B0604020202020204" pitchFamily="2" charset="0"/>
              </a:rPr>
              <a:t>NO VISION</a:t>
            </a:r>
          </a:p>
        </p:txBody>
      </p:sp>
      <p:sp>
        <p:nvSpPr>
          <p:cNvPr id="22" name="Text Placeholder 9">
            <a:extLst>
              <a:ext uri="{FF2B5EF4-FFF2-40B4-BE49-F238E27FC236}">
                <a16:creationId xmlns:a16="http://schemas.microsoft.com/office/drawing/2014/main" id="{158911C9-4E2F-4D5A-AA62-BBA149D10D37}"/>
              </a:ext>
            </a:extLst>
          </p:cNvPr>
          <p:cNvSpPr txBox="1">
            <a:spLocks/>
          </p:cNvSpPr>
          <p:nvPr/>
        </p:nvSpPr>
        <p:spPr>
          <a:xfrm>
            <a:off x="2366346" y="3307955"/>
            <a:ext cx="668927" cy="820646"/>
          </a:xfrm>
          <a:prstGeom prst="foldedCorne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Unexploited opportunity </a:t>
            </a:r>
          </a:p>
        </p:txBody>
      </p:sp>
      <p:sp>
        <p:nvSpPr>
          <p:cNvPr id="110" name="Text Placeholder 9">
            <a:extLst>
              <a:ext uri="{FF2B5EF4-FFF2-40B4-BE49-F238E27FC236}">
                <a16:creationId xmlns:a16="http://schemas.microsoft.com/office/drawing/2014/main" id="{AF441D56-B404-F5A8-C6B2-433CF7C75B9C}"/>
              </a:ext>
            </a:extLst>
          </p:cNvPr>
          <p:cNvSpPr txBox="1">
            <a:spLocks/>
          </p:cNvSpPr>
          <p:nvPr/>
        </p:nvSpPr>
        <p:spPr>
          <a:xfrm>
            <a:off x="11463121" y="5971171"/>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Unknown social value</a:t>
            </a:r>
          </a:p>
        </p:txBody>
      </p:sp>
      <p:sp>
        <p:nvSpPr>
          <p:cNvPr id="39" name="Text Placeholder 9">
            <a:extLst>
              <a:ext uri="{FF2B5EF4-FFF2-40B4-BE49-F238E27FC236}">
                <a16:creationId xmlns:a16="http://schemas.microsoft.com/office/drawing/2014/main" id="{90CECA4D-4D87-4183-BEF8-67850FC54208}"/>
              </a:ext>
            </a:extLst>
          </p:cNvPr>
          <p:cNvSpPr txBox="1">
            <a:spLocks/>
          </p:cNvSpPr>
          <p:nvPr/>
        </p:nvSpPr>
        <p:spPr>
          <a:xfrm>
            <a:off x="8846904" y="5283142"/>
            <a:ext cx="668927" cy="82064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900" dirty="0">
                <a:solidFill>
                  <a:schemeClr val="accent6"/>
                </a:solidFill>
                <a:latin typeface="Baguet Script" panose="020B0604020202020204" pitchFamily="2" charset="0"/>
              </a:rPr>
              <a:t>Increasingly </a:t>
            </a:r>
            <a:r>
              <a:rPr lang="en-US" sz="900" dirty="0" err="1">
                <a:solidFill>
                  <a:schemeClr val="accent6"/>
                </a:solidFill>
                <a:latin typeface="Baguet Script" panose="020B0604020202020204" pitchFamily="2" charset="0"/>
              </a:rPr>
              <a:t>specialised</a:t>
            </a:r>
            <a:r>
              <a:rPr lang="en-US" sz="900" dirty="0">
                <a:solidFill>
                  <a:schemeClr val="accent6"/>
                </a:solidFill>
                <a:latin typeface="Baguet Script" panose="020B0604020202020204" pitchFamily="2" charset="0"/>
              </a:rPr>
              <a:t> </a:t>
            </a:r>
          </a:p>
        </p:txBody>
      </p:sp>
      <p:sp>
        <p:nvSpPr>
          <p:cNvPr id="13" name="Text Placeholder 9">
            <a:extLst>
              <a:ext uri="{FF2B5EF4-FFF2-40B4-BE49-F238E27FC236}">
                <a16:creationId xmlns:a16="http://schemas.microsoft.com/office/drawing/2014/main" id="{C6014912-1BC0-47AA-8226-9E4385C3E851}"/>
              </a:ext>
            </a:extLst>
          </p:cNvPr>
          <p:cNvSpPr txBox="1">
            <a:spLocks/>
          </p:cNvSpPr>
          <p:nvPr/>
        </p:nvSpPr>
        <p:spPr>
          <a:xfrm>
            <a:off x="3821405" y="5937709"/>
            <a:ext cx="668927" cy="820646"/>
          </a:xfrm>
          <a:prstGeom prst="foldedCorne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Lacking skills sets</a:t>
            </a:r>
          </a:p>
        </p:txBody>
      </p:sp>
      <p:sp>
        <p:nvSpPr>
          <p:cNvPr id="94" name="Text Placeholder 9">
            <a:extLst>
              <a:ext uri="{FF2B5EF4-FFF2-40B4-BE49-F238E27FC236}">
                <a16:creationId xmlns:a16="http://schemas.microsoft.com/office/drawing/2014/main" id="{71996AA4-0072-46D7-9418-02B1F4C338B4}"/>
              </a:ext>
            </a:extLst>
          </p:cNvPr>
          <p:cNvSpPr txBox="1">
            <a:spLocks/>
          </p:cNvSpPr>
          <p:nvPr/>
        </p:nvSpPr>
        <p:spPr>
          <a:xfrm>
            <a:off x="941003" y="1569430"/>
            <a:ext cx="668927" cy="820646"/>
          </a:xfrm>
          <a:prstGeom prst="foldedCorne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Changing, but not as quickly as needed </a:t>
            </a:r>
          </a:p>
        </p:txBody>
      </p:sp>
      <p:sp>
        <p:nvSpPr>
          <p:cNvPr id="101" name="Text Placeholder 9">
            <a:extLst>
              <a:ext uri="{FF2B5EF4-FFF2-40B4-BE49-F238E27FC236}">
                <a16:creationId xmlns:a16="http://schemas.microsoft.com/office/drawing/2014/main" id="{EA042B3D-404A-562B-8C35-746159ED55C8}"/>
              </a:ext>
            </a:extLst>
          </p:cNvPr>
          <p:cNvSpPr txBox="1">
            <a:spLocks/>
          </p:cNvSpPr>
          <p:nvPr/>
        </p:nvSpPr>
        <p:spPr>
          <a:xfrm>
            <a:off x="7915619" y="74776"/>
            <a:ext cx="668927" cy="820646"/>
          </a:xfrm>
          <a:prstGeom prst="foldedCorne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accent6"/>
                </a:solidFill>
                <a:latin typeface="Baguet Script" panose="020B0604020202020204" pitchFamily="2" charset="0"/>
              </a:rPr>
              <a:t>Vulnerable to jamming</a:t>
            </a:r>
            <a:endParaRPr lang="en-US" sz="1000" dirty="0">
              <a:solidFill>
                <a:schemeClr val="accent6"/>
              </a:solidFill>
              <a:latin typeface="Baguet Script" panose="020B0604020202020204" pitchFamily="2" charset="0"/>
            </a:endParaRPr>
          </a:p>
        </p:txBody>
      </p:sp>
      <p:sp>
        <p:nvSpPr>
          <p:cNvPr id="112" name="Text Placeholder 9">
            <a:extLst>
              <a:ext uri="{FF2B5EF4-FFF2-40B4-BE49-F238E27FC236}">
                <a16:creationId xmlns:a16="http://schemas.microsoft.com/office/drawing/2014/main" id="{1527185F-D097-FECC-5171-B77A54C5922A}"/>
              </a:ext>
            </a:extLst>
          </p:cNvPr>
          <p:cNvSpPr txBox="1">
            <a:spLocks/>
          </p:cNvSpPr>
          <p:nvPr/>
        </p:nvSpPr>
        <p:spPr>
          <a:xfrm>
            <a:off x="10145168" y="4596033"/>
            <a:ext cx="668927" cy="820646"/>
          </a:xfrm>
          <a:prstGeom prst="foldedCorne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accent6"/>
                </a:solidFill>
                <a:latin typeface="Baguet Script" panose="020B0604020202020204" pitchFamily="2" charset="0"/>
              </a:rPr>
              <a:t>O</a:t>
            </a:r>
            <a:r>
              <a:rPr lang="en-US" sz="1000" dirty="0" err="1">
                <a:solidFill>
                  <a:schemeClr val="accent6"/>
                </a:solidFill>
                <a:latin typeface="Baguet Script" panose="020B0604020202020204" pitchFamily="2" charset="0"/>
              </a:rPr>
              <a:t>bligations</a:t>
            </a:r>
            <a:r>
              <a:rPr lang="en-US" sz="1000" dirty="0">
                <a:solidFill>
                  <a:schemeClr val="accent6"/>
                </a:solidFill>
                <a:latin typeface="Baguet Script" panose="020B0604020202020204" pitchFamily="2" charset="0"/>
              </a:rPr>
              <a:t> to Pacific</a:t>
            </a:r>
          </a:p>
        </p:txBody>
      </p:sp>
      <p:sp>
        <p:nvSpPr>
          <p:cNvPr id="87" name="Text Placeholder 9">
            <a:extLst>
              <a:ext uri="{FF2B5EF4-FFF2-40B4-BE49-F238E27FC236}">
                <a16:creationId xmlns:a16="http://schemas.microsoft.com/office/drawing/2014/main" id="{FED09621-C2EB-461A-9AB6-D58B262A44B1}"/>
              </a:ext>
            </a:extLst>
          </p:cNvPr>
          <p:cNvSpPr txBox="1">
            <a:spLocks/>
          </p:cNvSpPr>
          <p:nvPr/>
        </p:nvSpPr>
        <p:spPr>
          <a:xfrm>
            <a:off x="7387590" y="5985345"/>
            <a:ext cx="668927" cy="820646"/>
          </a:xfrm>
          <a:prstGeom prst="foldedCorne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Not inclusive as it could be</a:t>
            </a:r>
          </a:p>
        </p:txBody>
      </p:sp>
      <p:sp>
        <p:nvSpPr>
          <p:cNvPr id="67" name="Text Placeholder 9">
            <a:extLst>
              <a:ext uri="{FF2B5EF4-FFF2-40B4-BE49-F238E27FC236}">
                <a16:creationId xmlns:a16="http://schemas.microsoft.com/office/drawing/2014/main" id="{2DBE4F54-A455-44C2-AC47-A6E4882BE143}"/>
              </a:ext>
            </a:extLst>
          </p:cNvPr>
          <p:cNvSpPr txBox="1">
            <a:spLocks/>
          </p:cNvSpPr>
          <p:nvPr/>
        </p:nvSpPr>
        <p:spPr>
          <a:xfrm>
            <a:off x="11438580" y="1514285"/>
            <a:ext cx="668927" cy="820646"/>
          </a:xfrm>
          <a:prstGeom prst="foldedCorne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Critical for New Zealand  </a:t>
            </a:r>
          </a:p>
        </p:txBody>
      </p:sp>
      <p:sp>
        <p:nvSpPr>
          <p:cNvPr id="117" name="Text Placeholder 9">
            <a:extLst>
              <a:ext uri="{FF2B5EF4-FFF2-40B4-BE49-F238E27FC236}">
                <a16:creationId xmlns:a16="http://schemas.microsoft.com/office/drawing/2014/main" id="{51E8FB7C-28EA-6476-9E75-C07322203E0F}"/>
              </a:ext>
            </a:extLst>
          </p:cNvPr>
          <p:cNvSpPr txBox="1">
            <a:spLocks/>
          </p:cNvSpPr>
          <p:nvPr/>
        </p:nvSpPr>
        <p:spPr>
          <a:xfrm>
            <a:off x="8679080" y="1328037"/>
            <a:ext cx="668927" cy="820646"/>
          </a:xfrm>
          <a:prstGeom prst="foldedCorne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NZ" sz="1000" dirty="0">
                <a:solidFill>
                  <a:schemeClr val="accent6"/>
                </a:solidFill>
                <a:latin typeface="Baguet Script" panose="020B0604020202020204" pitchFamily="2" charset="0"/>
              </a:rPr>
              <a:t>L</a:t>
            </a:r>
            <a:r>
              <a:rPr lang="en-US" sz="1000" dirty="0">
                <a:solidFill>
                  <a:schemeClr val="accent6"/>
                </a:solidFill>
                <a:latin typeface="Baguet Script" panose="020B0604020202020204" pitchFamily="2" charset="0"/>
              </a:rPr>
              <a:t>ack of national interest view</a:t>
            </a:r>
          </a:p>
        </p:txBody>
      </p:sp>
      <p:sp>
        <p:nvSpPr>
          <p:cNvPr id="116" name="Text Placeholder 9">
            <a:extLst>
              <a:ext uri="{FF2B5EF4-FFF2-40B4-BE49-F238E27FC236}">
                <a16:creationId xmlns:a16="http://schemas.microsoft.com/office/drawing/2014/main" id="{6C693E17-1E49-FBC2-84E0-3AC5E0735926}"/>
              </a:ext>
            </a:extLst>
          </p:cNvPr>
          <p:cNvSpPr txBox="1">
            <a:spLocks/>
          </p:cNvSpPr>
          <p:nvPr/>
        </p:nvSpPr>
        <p:spPr>
          <a:xfrm>
            <a:off x="9339555" y="2632777"/>
            <a:ext cx="737651" cy="820646"/>
          </a:xfrm>
          <a:prstGeom prst="foldedCorne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Infrastructure may need upgrading </a:t>
            </a:r>
          </a:p>
        </p:txBody>
      </p:sp>
      <p:sp>
        <p:nvSpPr>
          <p:cNvPr id="44" name="Text Placeholder 9">
            <a:extLst>
              <a:ext uri="{FF2B5EF4-FFF2-40B4-BE49-F238E27FC236}">
                <a16:creationId xmlns:a16="http://schemas.microsoft.com/office/drawing/2014/main" id="{A2272A89-F7B6-4577-B247-D8605E28A03C}"/>
              </a:ext>
            </a:extLst>
          </p:cNvPr>
          <p:cNvSpPr txBox="1">
            <a:spLocks/>
          </p:cNvSpPr>
          <p:nvPr/>
        </p:nvSpPr>
        <p:spPr>
          <a:xfrm>
            <a:off x="7122252" y="74776"/>
            <a:ext cx="668927" cy="820646"/>
          </a:xfrm>
          <a:prstGeom prst="foldedCorne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accent6"/>
                </a:solidFill>
                <a:latin typeface="Baguet Script" panose="020B0604020202020204" pitchFamily="2" charset="0"/>
              </a:rPr>
              <a:t>Focused on short – medium term </a:t>
            </a:r>
          </a:p>
        </p:txBody>
      </p:sp>
    </p:spTree>
    <p:extLst>
      <p:ext uri="{BB962C8B-B14F-4D97-AF65-F5344CB8AC3E}">
        <p14:creationId xmlns:p14="http://schemas.microsoft.com/office/powerpoint/2010/main" val="417001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61"/>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94"/>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22"/>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87"/>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67"/>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117"/>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101"/>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grpId="0" nodeType="clickEffect">
                                  <p:stCondLst>
                                    <p:cond delay="0"/>
                                  </p:stCondLst>
                                  <p:childTnLst>
                                    <p:animScale>
                                      <p:cBhvr>
                                        <p:cTn id="38" dur="2000" fill="hold"/>
                                        <p:tgtEl>
                                          <p:spTgt spid="112"/>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0" nodeType="clickEffect">
                                  <p:stCondLst>
                                    <p:cond delay="0"/>
                                  </p:stCondLst>
                                  <p:childTnLst>
                                    <p:animScale>
                                      <p:cBhvr>
                                        <p:cTn id="42" dur="2000" fill="hold"/>
                                        <p:tgtEl>
                                          <p:spTgt spid="65"/>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grpId="0" nodeType="clickEffect">
                                  <p:stCondLst>
                                    <p:cond delay="0"/>
                                  </p:stCondLst>
                                  <p:childTnLst>
                                    <p:animScale>
                                      <p:cBhvr>
                                        <p:cTn id="46" dur="2000" fill="hold"/>
                                        <p:tgtEl>
                                          <p:spTgt spid="114"/>
                                        </p:tgtEl>
                                      </p:cBhvr>
                                      <p:by x="150000" y="150000"/>
                                    </p:animScale>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grpId="0" nodeType="clickEffect">
                                  <p:stCondLst>
                                    <p:cond delay="0"/>
                                  </p:stCondLst>
                                  <p:childTnLst>
                                    <p:animScale>
                                      <p:cBhvr>
                                        <p:cTn id="50" dur="2000" fill="hold"/>
                                        <p:tgtEl>
                                          <p:spTgt spid="13"/>
                                        </p:tgtEl>
                                      </p:cBhvr>
                                      <p:by x="150000" y="150000"/>
                                    </p:animScale>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grpId="0" nodeType="clickEffect">
                                  <p:stCondLst>
                                    <p:cond delay="0"/>
                                  </p:stCondLst>
                                  <p:childTnLst>
                                    <p:animScale>
                                      <p:cBhvr>
                                        <p:cTn id="54" dur="2000" fill="hold"/>
                                        <p:tgtEl>
                                          <p:spTgt spid="116"/>
                                        </p:tgtEl>
                                      </p:cBhvr>
                                      <p:by x="150000" y="150000"/>
                                    </p:animScale>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grpId="0" nodeType="clickEffect">
                                  <p:stCondLst>
                                    <p:cond delay="0"/>
                                  </p:stCondLst>
                                  <p:childTnLst>
                                    <p:animScale>
                                      <p:cBhvr>
                                        <p:cTn id="58" dur="2000" fill="hold"/>
                                        <p:tgtEl>
                                          <p:spTgt spid="4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114" grpId="0" animBg="1"/>
      <p:bldP spid="53" grpId="0" animBg="1"/>
      <p:bldP spid="61" grpId="0" animBg="1"/>
      <p:bldP spid="22" grpId="0" animBg="1"/>
      <p:bldP spid="13" grpId="0" animBg="1"/>
      <p:bldP spid="94" grpId="0" animBg="1"/>
      <p:bldP spid="101" grpId="0" animBg="1"/>
      <p:bldP spid="112" grpId="0" animBg="1"/>
      <p:bldP spid="87" grpId="0" animBg="1"/>
      <p:bldP spid="67" grpId="0" animBg="1"/>
      <p:bldP spid="117" grpId="0" animBg="1"/>
      <p:bldP spid="116"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Folded Corner 105">
            <a:extLst>
              <a:ext uri="{FF2B5EF4-FFF2-40B4-BE49-F238E27FC236}">
                <a16:creationId xmlns:a16="http://schemas.microsoft.com/office/drawing/2014/main" id="{6C5C75A5-4F46-A6B9-09BC-DE16CB99A792}"/>
              </a:ext>
            </a:extLst>
          </p:cNvPr>
          <p:cNvSpPr/>
          <p:nvPr/>
        </p:nvSpPr>
        <p:spPr>
          <a:xfrm>
            <a:off x="1816478" y="4111002"/>
            <a:ext cx="1099260" cy="586654"/>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Capable of managing change (incl. tech)</a:t>
            </a:r>
            <a:endParaRPr lang="en-US" sz="900" dirty="0">
              <a:solidFill>
                <a:schemeClr val="tx1"/>
              </a:solidFill>
              <a:latin typeface="Baguet Script" panose="020B0604020202020204" pitchFamily="2" charset="0"/>
            </a:endParaRPr>
          </a:p>
        </p:txBody>
      </p:sp>
      <p:sp>
        <p:nvSpPr>
          <p:cNvPr id="4" name="Title 3">
            <a:extLst>
              <a:ext uri="{FF2B5EF4-FFF2-40B4-BE49-F238E27FC236}">
                <a16:creationId xmlns:a16="http://schemas.microsoft.com/office/drawing/2014/main" id="{A04256B7-CF2C-C9A7-E424-8BDCF66D429C}"/>
              </a:ext>
            </a:extLst>
          </p:cNvPr>
          <p:cNvSpPr>
            <a:spLocks noGrp="1"/>
          </p:cNvSpPr>
          <p:nvPr>
            <p:ph type="title"/>
          </p:nvPr>
        </p:nvSpPr>
        <p:spPr>
          <a:xfrm>
            <a:off x="465968" y="190636"/>
            <a:ext cx="10287000" cy="460375"/>
          </a:xfrm>
          <a:solidFill>
            <a:srgbClr val="FFFF66"/>
          </a:solidFill>
        </p:spPr>
        <p:txBody>
          <a:bodyPr/>
          <a:lstStyle/>
          <a:p>
            <a:r>
              <a:rPr lang="en-NZ" dirty="0"/>
              <a:t>Future state: your feedback</a:t>
            </a:r>
          </a:p>
        </p:txBody>
      </p:sp>
      <p:sp>
        <p:nvSpPr>
          <p:cNvPr id="9" name="Rectangle: Folded Corner 8">
            <a:extLst>
              <a:ext uri="{FF2B5EF4-FFF2-40B4-BE49-F238E27FC236}">
                <a16:creationId xmlns:a16="http://schemas.microsoft.com/office/drawing/2014/main" id="{46A92133-C2E6-077C-AC0B-D2D5EF7936F9}"/>
              </a:ext>
            </a:extLst>
          </p:cNvPr>
          <p:cNvSpPr/>
          <p:nvPr/>
        </p:nvSpPr>
        <p:spPr>
          <a:xfrm>
            <a:off x="160983" y="1474728"/>
            <a:ext cx="773353" cy="27139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Resilient</a:t>
            </a:r>
            <a:endParaRPr lang="en-US" sz="1200" dirty="0">
              <a:solidFill>
                <a:schemeClr val="tx1"/>
              </a:solidFill>
              <a:latin typeface="Baguet Script" panose="020B0604020202020204" pitchFamily="2" charset="0"/>
            </a:endParaRPr>
          </a:p>
        </p:txBody>
      </p:sp>
      <p:sp>
        <p:nvSpPr>
          <p:cNvPr id="12" name="Rectangle: Folded Corner 11">
            <a:extLst>
              <a:ext uri="{FF2B5EF4-FFF2-40B4-BE49-F238E27FC236}">
                <a16:creationId xmlns:a16="http://schemas.microsoft.com/office/drawing/2014/main" id="{801A8C24-4298-49C4-1821-96D6A5237E0A}"/>
              </a:ext>
            </a:extLst>
          </p:cNvPr>
          <p:cNvSpPr/>
          <p:nvPr/>
        </p:nvSpPr>
        <p:spPr>
          <a:xfrm>
            <a:off x="1896101" y="1153781"/>
            <a:ext cx="857250" cy="517692"/>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Sustainable funding (even if user pays)</a:t>
            </a:r>
            <a:endParaRPr lang="en-US" sz="900" dirty="0">
              <a:solidFill>
                <a:schemeClr val="tx1"/>
              </a:solidFill>
              <a:latin typeface="Baguet Script" panose="020B0604020202020204" pitchFamily="2" charset="0"/>
            </a:endParaRPr>
          </a:p>
        </p:txBody>
      </p:sp>
      <p:sp>
        <p:nvSpPr>
          <p:cNvPr id="13" name="Rectangle: Folded Corner 12">
            <a:extLst>
              <a:ext uri="{FF2B5EF4-FFF2-40B4-BE49-F238E27FC236}">
                <a16:creationId xmlns:a16="http://schemas.microsoft.com/office/drawing/2014/main" id="{84C955B7-F92D-DDB4-13BD-3869BCBBBF08}"/>
              </a:ext>
            </a:extLst>
          </p:cNvPr>
          <p:cNvSpPr/>
          <p:nvPr/>
        </p:nvSpPr>
        <p:spPr>
          <a:xfrm>
            <a:off x="2907652" y="1891624"/>
            <a:ext cx="857250" cy="351557"/>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Important!</a:t>
            </a:r>
            <a:endParaRPr lang="en-US" sz="1100" dirty="0">
              <a:solidFill>
                <a:schemeClr val="tx1"/>
              </a:solidFill>
              <a:latin typeface="Baguet Script" panose="020B0604020202020204" pitchFamily="2" charset="0"/>
            </a:endParaRPr>
          </a:p>
        </p:txBody>
      </p:sp>
      <p:sp>
        <p:nvSpPr>
          <p:cNvPr id="14" name="Rectangle: Folded Corner 13">
            <a:extLst>
              <a:ext uri="{FF2B5EF4-FFF2-40B4-BE49-F238E27FC236}">
                <a16:creationId xmlns:a16="http://schemas.microsoft.com/office/drawing/2014/main" id="{BCF990A9-3930-9591-D52D-9BB3424CF3E4}"/>
              </a:ext>
            </a:extLst>
          </p:cNvPr>
          <p:cNvSpPr/>
          <p:nvPr/>
        </p:nvSpPr>
        <p:spPr>
          <a:xfrm>
            <a:off x="1002806" y="1344610"/>
            <a:ext cx="857250" cy="62230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Rethought </a:t>
            </a:r>
            <a:r>
              <a:rPr lang="en-NZ" sz="1200" dirty="0" err="1">
                <a:solidFill>
                  <a:schemeClr val="tx1"/>
                </a:solidFill>
                <a:latin typeface="Baguet Script" panose="020B0604020202020204" pitchFamily="2" charset="0"/>
              </a:rPr>
              <a:t>infrastruc-ture</a:t>
            </a:r>
            <a:endParaRPr lang="en-US" sz="1200" dirty="0">
              <a:solidFill>
                <a:schemeClr val="tx1"/>
              </a:solidFill>
              <a:latin typeface="Baguet Script" panose="020B0604020202020204" pitchFamily="2" charset="0"/>
            </a:endParaRPr>
          </a:p>
        </p:txBody>
      </p:sp>
      <p:sp>
        <p:nvSpPr>
          <p:cNvPr id="15" name="Rectangle: Folded Corner 14">
            <a:extLst>
              <a:ext uri="{FF2B5EF4-FFF2-40B4-BE49-F238E27FC236}">
                <a16:creationId xmlns:a16="http://schemas.microsoft.com/office/drawing/2014/main" id="{0A1363E1-8577-1A44-7580-50F925FA1624}"/>
              </a:ext>
            </a:extLst>
          </p:cNvPr>
          <p:cNvSpPr/>
          <p:nvPr/>
        </p:nvSpPr>
        <p:spPr>
          <a:xfrm>
            <a:off x="2166326" y="2465989"/>
            <a:ext cx="857250" cy="55826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Adaptable (to new tech)</a:t>
            </a:r>
            <a:endParaRPr lang="en-US" sz="1200" dirty="0">
              <a:solidFill>
                <a:schemeClr val="tx1"/>
              </a:solidFill>
              <a:latin typeface="Baguet Script" panose="020B0604020202020204" pitchFamily="2" charset="0"/>
            </a:endParaRPr>
          </a:p>
        </p:txBody>
      </p:sp>
      <p:sp>
        <p:nvSpPr>
          <p:cNvPr id="18" name="Rectangle: Folded Corner 17">
            <a:extLst>
              <a:ext uri="{FF2B5EF4-FFF2-40B4-BE49-F238E27FC236}">
                <a16:creationId xmlns:a16="http://schemas.microsoft.com/office/drawing/2014/main" id="{6D7F2F8E-BE4D-BD84-57CF-59F280A1177D}"/>
              </a:ext>
            </a:extLst>
          </p:cNvPr>
          <p:cNvSpPr/>
          <p:nvPr/>
        </p:nvSpPr>
        <p:spPr>
          <a:xfrm>
            <a:off x="1174612" y="2465989"/>
            <a:ext cx="857250" cy="25557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Enabling</a:t>
            </a:r>
            <a:endParaRPr lang="en-US" sz="1200" dirty="0">
              <a:solidFill>
                <a:schemeClr val="tx1"/>
              </a:solidFill>
              <a:latin typeface="Baguet Script" panose="020B0604020202020204" pitchFamily="2" charset="0"/>
            </a:endParaRPr>
          </a:p>
        </p:txBody>
      </p:sp>
      <p:sp>
        <p:nvSpPr>
          <p:cNvPr id="19" name="Rectangle: Folded Corner 18">
            <a:extLst>
              <a:ext uri="{FF2B5EF4-FFF2-40B4-BE49-F238E27FC236}">
                <a16:creationId xmlns:a16="http://schemas.microsoft.com/office/drawing/2014/main" id="{45DD3BA8-FF7C-8B48-766A-428CA71F48CA}"/>
              </a:ext>
            </a:extLst>
          </p:cNvPr>
          <p:cNvSpPr/>
          <p:nvPr/>
        </p:nvSpPr>
        <p:spPr>
          <a:xfrm>
            <a:off x="1064998" y="3424378"/>
            <a:ext cx="857250" cy="418384"/>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Cost effective</a:t>
            </a:r>
            <a:endParaRPr lang="en-US" sz="1200" dirty="0">
              <a:solidFill>
                <a:schemeClr val="tx1"/>
              </a:solidFill>
              <a:latin typeface="Baguet Script" panose="020B0604020202020204" pitchFamily="2" charset="0"/>
            </a:endParaRPr>
          </a:p>
        </p:txBody>
      </p:sp>
      <p:sp>
        <p:nvSpPr>
          <p:cNvPr id="20" name="Rectangle: Folded Corner 19">
            <a:extLst>
              <a:ext uri="{FF2B5EF4-FFF2-40B4-BE49-F238E27FC236}">
                <a16:creationId xmlns:a16="http://schemas.microsoft.com/office/drawing/2014/main" id="{E9428D44-04AE-0865-DD50-ECC30DA539B8}"/>
              </a:ext>
            </a:extLst>
          </p:cNvPr>
          <p:cNvSpPr/>
          <p:nvPr/>
        </p:nvSpPr>
        <p:spPr>
          <a:xfrm>
            <a:off x="2036067" y="3631391"/>
            <a:ext cx="857250" cy="401319"/>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More entrants</a:t>
            </a:r>
            <a:endParaRPr lang="en-US" sz="1200" dirty="0">
              <a:solidFill>
                <a:schemeClr val="tx1"/>
              </a:solidFill>
              <a:latin typeface="Baguet Script" panose="020B0604020202020204" pitchFamily="2" charset="0"/>
            </a:endParaRPr>
          </a:p>
        </p:txBody>
      </p:sp>
      <p:sp>
        <p:nvSpPr>
          <p:cNvPr id="21" name="Rectangle: Folded Corner 20">
            <a:extLst>
              <a:ext uri="{FF2B5EF4-FFF2-40B4-BE49-F238E27FC236}">
                <a16:creationId xmlns:a16="http://schemas.microsoft.com/office/drawing/2014/main" id="{0E629B29-E7E8-A43E-4F74-E3BFF39B0641}"/>
              </a:ext>
            </a:extLst>
          </p:cNvPr>
          <p:cNvSpPr/>
          <p:nvPr/>
        </p:nvSpPr>
        <p:spPr>
          <a:xfrm>
            <a:off x="1064998" y="3940134"/>
            <a:ext cx="857250" cy="28139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Connected</a:t>
            </a:r>
            <a:endParaRPr lang="en-US" sz="1200" dirty="0">
              <a:solidFill>
                <a:schemeClr val="tx1"/>
              </a:solidFill>
              <a:latin typeface="Baguet Script" panose="020B0604020202020204" pitchFamily="2" charset="0"/>
            </a:endParaRPr>
          </a:p>
        </p:txBody>
      </p:sp>
      <p:sp>
        <p:nvSpPr>
          <p:cNvPr id="22" name="Rectangle: Folded Corner 21">
            <a:extLst>
              <a:ext uri="{FF2B5EF4-FFF2-40B4-BE49-F238E27FC236}">
                <a16:creationId xmlns:a16="http://schemas.microsoft.com/office/drawing/2014/main" id="{E98D80FD-3597-C487-66B6-005D45277D6D}"/>
              </a:ext>
            </a:extLst>
          </p:cNvPr>
          <p:cNvSpPr/>
          <p:nvPr/>
        </p:nvSpPr>
        <p:spPr>
          <a:xfrm>
            <a:off x="1758891" y="4758031"/>
            <a:ext cx="857250" cy="426320"/>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Safe &amp; efficient</a:t>
            </a:r>
            <a:endParaRPr lang="en-US" sz="1200" dirty="0">
              <a:solidFill>
                <a:schemeClr val="tx1"/>
              </a:solidFill>
              <a:latin typeface="Baguet Script" panose="020B0604020202020204" pitchFamily="2" charset="0"/>
            </a:endParaRPr>
          </a:p>
        </p:txBody>
      </p:sp>
      <p:sp>
        <p:nvSpPr>
          <p:cNvPr id="23" name="Rectangle: Folded Corner 22">
            <a:extLst>
              <a:ext uri="{FF2B5EF4-FFF2-40B4-BE49-F238E27FC236}">
                <a16:creationId xmlns:a16="http://schemas.microsoft.com/office/drawing/2014/main" id="{770FED43-1A1D-C5DF-8581-692BCB79E363}"/>
              </a:ext>
            </a:extLst>
          </p:cNvPr>
          <p:cNvSpPr/>
          <p:nvPr/>
        </p:nvSpPr>
        <p:spPr>
          <a:xfrm>
            <a:off x="1051472" y="4275204"/>
            <a:ext cx="707531" cy="412860"/>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Great vision</a:t>
            </a:r>
            <a:endParaRPr lang="en-US" sz="1200" dirty="0">
              <a:solidFill>
                <a:schemeClr val="tx1"/>
              </a:solidFill>
              <a:latin typeface="Baguet Script" panose="020B0604020202020204" pitchFamily="2" charset="0"/>
            </a:endParaRPr>
          </a:p>
        </p:txBody>
      </p:sp>
      <p:sp>
        <p:nvSpPr>
          <p:cNvPr id="24" name="Rectangle: Folded Corner 23">
            <a:extLst>
              <a:ext uri="{FF2B5EF4-FFF2-40B4-BE49-F238E27FC236}">
                <a16:creationId xmlns:a16="http://schemas.microsoft.com/office/drawing/2014/main" id="{B699E687-E591-8AC2-949C-E29F260CAD7E}"/>
              </a:ext>
            </a:extLst>
          </p:cNvPr>
          <p:cNvSpPr/>
          <p:nvPr/>
        </p:nvSpPr>
        <p:spPr>
          <a:xfrm>
            <a:off x="1097081" y="5184351"/>
            <a:ext cx="1179619" cy="315753"/>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Well coordinated</a:t>
            </a:r>
            <a:endParaRPr lang="en-US" sz="1100" dirty="0">
              <a:solidFill>
                <a:schemeClr val="tx1"/>
              </a:solidFill>
              <a:latin typeface="Baguet Script" panose="020B0604020202020204" pitchFamily="2" charset="0"/>
            </a:endParaRPr>
          </a:p>
        </p:txBody>
      </p:sp>
      <p:sp>
        <p:nvSpPr>
          <p:cNvPr id="26" name="Rectangle: Folded Corner 25">
            <a:extLst>
              <a:ext uri="{FF2B5EF4-FFF2-40B4-BE49-F238E27FC236}">
                <a16:creationId xmlns:a16="http://schemas.microsoft.com/office/drawing/2014/main" id="{6BF82308-E87E-6BA6-C560-1260E5B98285}"/>
              </a:ext>
            </a:extLst>
          </p:cNvPr>
          <p:cNvSpPr/>
          <p:nvPr/>
        </p:nvSpPr>
        <p:spPr>
          <a:xfrm>
            <a:off x="2836846" y="1239200"/>
            <a:ext cx="956023" cy="597324"/>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New vision beyond NSS</a:t>
            </a:r>
            <a:endParaRPr lang="en-US" sz="1200" dirty="0">
              <a:solidFill>
                <a:schemeClr val="tx1"/>
              </a:solidFill>
              <a:latin typeface="Baguet Script" panose="020B0604020202020204" pitchFamily="2" charset="0"/>
            </a:endParaRPr>
          </a:p>
        </p:txBody>
      </p:sp>
      <p:sp>
        <p:nvSpPr>
          <p:cNvPr id="27" name="Rectangle: Folded Corner 26">
            <a:extLst>
              <a:ext uri="{FF2B5EF4-FFF2-40B4-BE49-F238E27FC236}">
                <a16:creationId xmlns:a16="http://schemas.microsoft.com/office/drawing/2014/main" id="{146A856B-9F11-2632-D54C-205501F47D02}"/>
              </a:ext>
            </a:extLst>
          </p:cNvPr>
          <p:cNvSpPr/>
          <p:nvPr/>
        </p:nvSpPr>
        <p:spPr>
          <a:xfrm>
            <a:off x="3836492" y="1109177"/>
            <a:ext cx="916069" cy="753125"/>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Different public/ system mind sets</a:t>
            </a:r>
            <a:endParaRPr lang="en-US" sz="1000" dirty="0">
              <a:solidFill>
                <a:schemeClr val="tx1"/>
              </a:solidFill>
              <a:latin typeface="Baguet Script" panose="020B0604020202020204" pitchFamily="2" charset="0"/>
            </a:endParaRPr>
          </a:p>
        </p:txBody>
      </p:sp>
      <p:sp>
        <p:nvSpPr>
          <p:cNvPr id="28" name="Rectangle: Folded Corner 27">
            <a:extLst>
              <a:ext uri="{FF2B5EF4-FFF2-40B4-BE49-F238E27FC236}">
                <a16:creationId xmlns:a16="http://schemas.microsoft.com/office/drawing/2014/main" id="{44B8A88F-4CDC-B59A-0218-018DE24CFEB0}"/>
              </a:ext>
            </a:extLst>
          </p:cNvPr>
          <p:cNvSpPr/>
          <p:nvPr/>
        </p:nvSpPr>
        <p:spPr>
          <a:xfrm>
            <a:off x="4766521" y="1335091"/>
            <a:ext cx="857250" cy="31995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Reliable</a:t>
            </a:r>
            <a:endParaRPr lang="en-US" sz="1200" dirty="0">
              <a:solidFill>
                <a:schemeClr val="tx1"/>
              </a:solidFill>
              <a:latin typeface="Baguet Script" panose="020B0604020202020204" pitchFamily="2" charset="0"/>
            </a:endParaRPr>
          </a:p>
        </p:txBody>
      </p:sp>
      <p:sp>
        <p:nvSpPr>
          <p:cNvPr id="29" name="Rectangle: Folded Corner 28">
            <a:extLst>
              <a:ext uri="{FF2B5EF4-FFF2-40B4-BE49-F238E27FC236}">
                <a16:creationId xmlns:a16="http://schemas.microsoft.com/office/drawing/2014/main" id="{D6A6E133-B878-F0FF-0FFA-36AACD84B58B}"/>
              </a:ext>
            </a:extLst>
          </p:cNvPr>
          <p:cNvSpPr/>
          <p:nvPr/>
        </p:nvSpPr>
        <p:spPr>
          <a:xfrm>
            <a:off x="5831358" y="992127"/>
            <a:ext cx="857250" cy="41199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chemeClr val="tx1"/>
                </a:solidFill>
                <a:latin typeface="Baguet Script" panose="020B0604020202020204" pitchFamily="2" charset="0"/>
              </a:rPr>
              <a:t>More integrated with transport sector</a:t>
            </a:r>
            <a:endParaRPr lang="en-US" sz="800" dirty="0">
              <a:solidFill>
                <a:schemeClr val="tx1"/>
              </a:solidFill>
              <a:latin typeface="Baguet Script" panose="020B0604020202020204" pitchFamily="2" charset="0"/>
            </a:endParaRPr>
          </a:p>
        </p:txBody>
      </p:sp>
      <p:sp>
        <p:nvSpPr>
          <p:cNvPr id="30" name="Rectangle: Folded Corner 29">
            <a:extLst>
              <a:ext uri="{FF2B5EF4-FFF2-40B4-BE49-F238E27FC236}">
                <a16:creationId xmlns:a16="http://schemas.microsoft.com/office/drawing/2014/main" id="{B8705302-707F-C8FD-B243-DCA3160CD986}"/>
              </a:ext>
            </a:extLst>
          </p:cNvPr>
          <p:cNvSpPr/>
          <p:nvPr/>
        </p:nvSpPr>
        <p:spPr>
          <a:xfrm>
            <a:off x="3859212" y="1920951"/>
            <a:ext cx="857250" cy="339355"/>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Effective</a:t>
            </a:r>
            <a:endParaRPr lang="en-US" sz="1200" dirty="0">
              <a:solidFill>
                <a:schemeClr val="tx1"/>
              </a:solidFill>
              <a:latin typeface="Baguet Script" panose="020B0604020202020204" pitchFamily="2" charset="0"/>
            </a:endParaRPr>
          </a:p>
        </p:txBody>
      </p:sp>
      <p:sp>
        <p:nvSpPr>
          <p:cNvPr id="31" name="Rectangle: Folded Corner 30">
            <a:extLst>
              <a:ext uri="{FF2B5EF4-FFF2-40B4-BE49-F238E27FC236}">
                <a16:creationId xmlns:a16="http://schemas.microsoft.com/office/drawing/2014/main" id="{80D2C68D-F1CA-B78E-B5B9-6014401FDEFD}"/>
              </a:ext>
            </a:extLst>
          </p:cNvPr>
          <p:cNvSpPr/>
          <p:nvPr/>
        </p:nvSpPr>
        <p:spPr>
          <a:xfrm>
            <a:off x="3978286" y="2301824"/>
            <a:ext cx="857250" cy="332967"/>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Inclusive</a:t>
            </a:r>
            <a:endParaRPr lang="en-US" sz="1200" dirty="0">
              <a:solidFill>
                <a:schemeClr val="tx1"/>
              </a:solidFill>
              <a:latin typeface="Baguet Script" panose="020B0604020202020204" pitchFamily="2" charset="0"/>
            </a:endParaRPr>
          </a:p>
        </p:txBody>
      </p:sp>
      <p:sp>
        <p:nvSpPr>
          <p:cNvPr id="32" name="Rectangle: Folded Corner 31">
            <a:extLst>
              <a:ext uri="{FF2B5EF4-FFF2-40B4-BE49-F238E27FC236}">
                <a16:creationId xmlns:a16="http://schemas.microsoft.com/office/drawing/2014/main" id="{670DB651-0BFB-C0EA-B109-B293AE52EC93}"/>
              </a:ext>
            </a:extLst>
          </p:cNvPr>
          <p:cNvSpPr/>
          <p:nvPr/>
        </p:nvSpPr>
        <p:spPr>
          <a:xfrm>
            <a:off x="4788437" y="1736796"/>
            <a:ext cx="857250" cy="35155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Capex available</a:t>
            </a:r>
            <a:endParaRPr lang="en-US" sz="1200" dirty="0">
              <a:solidFill>
                <a:schemeClr val="tx1"/>
              </a:solidFill>
              <a:latin typeface="Baguet Script" panose="020B0604020202020204" pitchFamily="2" charset="0"/>
            </a:endParaRPr>
          </a:p>
        </p:txBody>
      </p:sp>
      <p:sp>
        <p:nvSpPr>
          <p:cNvPr id="33" name="Rectangle: Folded Corner 32">
            <a:extLst>
              <a:ext uri="{FF2B5EF4-FFF2-40B4-BE49-F238E27FC236}">
                <a16:creationId xmlns:a16="http://schemas.microsoft.com/office/drawing/2014/main" id="{A72CE150-0FE5-6907-FF2E-0AFF96649E0C}"/>
              </a:ext>
            </a:extLst>
          </p:cNvPr>
          <p:cNvSpPr/>
          <p:nvPr/>
        </p:nvSpPr>
        <p:spPr>
          <a:xfrm>
            <a:off x="4006886" y="2699598"/>
            <a:ext cx="857250" cy="34756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Efficient</a:t>
            </a:r>
            <a:endParaRPr lang="en-US" sz="1200" dirty="0">
              <a:solidFill>
                <a:schemeClr val="tx1"/>
              </a:solidFill>
              <a:latin typeface="Baguet Script" panose="020B0604020202020204" pitchFamily="2" charset="0"/>
            </a:endParaRPr>
          </a:p>
        </p:txBody>
      </p:sp>
      <p:sp>
        <p:nvSpPr>
          <p:cNvPr id="34" name="Rectangle: Folded Corner 33">
            <a:extLst>
              <a:ext uri="{FF2B5EF4-FFF2-40B4-BE49-F238E27FC236}">
                <a16:creationId xmlns:a16="http://schemas.microsoft.com/office/drawing/2014/main" id="{F784E968-3363-ABDB-D5A2-1676853B65FF}"/>
              </a:ext>
            </a:extLst>
          </p:cNvPr>
          <p:cNvSpPr/>
          <p:nvPr/>
        </p:nvSpPr>
        <p:spPr>
          <a:xfrm>
            <a:off x="6704483" y="98521"/>
            <a:ext cx="998859" cy="438005"/>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Clear system components</a:t>
            </a:r>
            <a:endParaRPr lang="en-US" sz="1200" dirty="0">
              <a:solidFill>
                <a:schemeClr val="tx1"/>
              </a:solidFill>
              <a:latin typeface="Baguet Script" panose="020B0604020202020204" pitchFamily="2" charset="0"/>
            </a:endParaRPr>
          </a:p>
        </p:txBody>
      </p:sp>
      <p:sp>
        <p:nvSpPr>
          <p:cNvPr id="35" name="Rectangle: Folded Corner 34">
            <a:extLst>
              <a:ext uri="{FF2B5EF4-FFF2-40B4-BE49-F238E27FC236}">
                <a16:creationId xmlns:a16="http://schemas.microsoft.com/office/drawing/2014/main" id="{CE2D3F51-0D8D-792A-6DC3-E46A6B711C59}"/>
              </a:ext>
            </a:extLst>
          </p:cNvPr>
          <p:cNvSpPr/>
          <p:nvPr/>
        </p:nvSpPr>
        <p:spPr>
          <a:xfrm>
            <a:off x="2422331" y="5360067"/>
            <a:ext cx="857250" cy="41286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More global tech</a:t>
            </a:r>
            <a:endParaRPr lang="en-US" sz="1100" dirty="0">
              <a:solidFill>
                <a:schemeClr val="tx1"/>
              </a:solidFill>
              <a:latin typeface="Baguet Script" panose="020B0604020202020204" pitchFamily="2" charset="0"/>
            </a:endParaRPr>
          </a:p>
        </p:txBody>
      </p:sp>
      <p:sp>
        <p:nvSpPr>
          <p:cNvPr id="37" name="Rectangle: Folded Corner 36">
            <a:extLst>
              <a:ext uri="{FF2B5EF4-FFF2-40B4-BE49-F238E27FC236}">
                <a16:creationId xmlns:a16="http://schemas.microsoft.com/office/drawing/2014/main" id="{6CAE0D1C-4F6F-92A7-3578-8A34388B82C4}"/>
              </a:ext>
            </a:extLst>
          </p:cNvPr>
          <p:cNvSpPr/>
          <p:nvPr/>
        </p:nvSpPr>
        <p:spPr>
          <a:xfrm>
            <a:off x="5105243" y="3506499"/>
            <a:ext cx="857250" cy="457199"/>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Min level infrastructure specified</a:t>
            </a:r>
            <a:endParaRPr lang="en-US" sz="900" dirty="0">
              <a:solidFill>
                <a:schemeClr val="tx1"/>
              </a:solidFill>
              <a:latin typeface="Baguet Script" panose="020B0604020202020204" pitchFamily="2" charset="0"/>
            </a:endParaRPr>
          </a:p>
        </p:txBody>
      </p:sp>
      <p:sp>
        <p:nvSpPr>
          <p:cNvPr id="38" name="Rectangle: Folded Corner 37">
            <a:extLst>
              <a:ext uri="{FF2B5EF4-FFF2-40B4-BE49-F238E27FC236}">
                <a16:creationId xmlns:a16="http://schemas.microsoft.com/office/drawing/2014/main" id="{A07726DF-D42B-C779-B465-7B7BCCC8D470}"/>
              </a:ext>
            </a:extLst>
          </p:cNvPr>
          <p:cNvSpPr/>
          <p:nvPr/>
        </p:nvSpPr>
        <p:spPr>
          <a:xfrm>
            <a:off x="4923831" y="2673811"/>
            <a:ext cx="931985" cy="38338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Can withstand external shocks</a:t>
            </a:r>
            <a:endParaRPr lang="en-US" sz="900" dirty="0">
              <a:solidFill>
                <a:schemeClr val="tx1"/>
              </a:solidFill>
              <a:latin typeface="Baguet Script" panose="020B0604020202020204" pitchFamily="2" charset="0"/>
            </a:endParaRPr>
          </a:p>
        </p:txBody>
      </p:sp>
      <p:sp>
        <p:nvSpPr>
          <p:cNvPr id="39" name="Rectangle: Folded Corner 38">
            <a:extLst>
              <a:ext uri="{FF2B5EF4-FFF2-40B4-BE49-F238E27FC236}">
                <a16:creationId xmlns:a16="http://schemas.microsoft.com/office/drawing/2014/main" id="{3A783076-9562-9F43-6B9B-6FE4565F322D}"/>
              </a:ext>
            </a:extLst>
          </p:cNvPr>
          <p:cNvSpPr/>
          <p:nvPr/>
        </p:nvSpPr>
        <p:spPr>
          <a:xfrm>
            <a:off x="4101974" y="3134818"/>
            <a:ext cx="857250" cy="414442"/>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Accessible info</a:t>
            </a:r>
            <a:endParaRPr lang="en-US" sz="1200" dirty="0">
              <a:solidFill>
                <a:schemeClr val="tx1"/>
              </a:solidFill>
              <a:latin typeface="Baguet Script" panose="020B0604020202020204" pitchFamily="2" charset="0"/>
            </a:endParaRPr>
          </a:p>
        </p:txBody>
      </p:sp>
      <p:sp>
        <p:nvSpPr>
          <p:cNvPr id="40" name="Rectangle: Folded Corner 39">
            <a:extLst>
              <a:ext uri="{FF2B5EF4-FFF2-40B4-BE49-F238E27FC236}">
                <a16:creationId xmlns:a16="http://schemas.microsoft.com/office/drawing/2014/main" id="{5CD8EF8D-E27D-F12E-3D65-DE187A08D5ED}"/>
              </a:ext>
            </a:extLst>
          </p:cNvPr>
          <p:cNvSpPr/>
          <p:nvPr/>
        </p:nvSpPr>
        <p:spPr>
          <a:xfrm>
            <a:off x="4858184" y="2153214"/>
            <a:ext cx="857250" cy="46246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Sensible funding</a:t>
            </a:r>
            <a:endParaRPr lang="en-US" sz="1200" dirty="0">
              <a:solidFill>
                <a:schemeClr val="tx1"/>
              </a:solidFill>
              <a:latin typeface="Baguet Script" panose="020B0604020202020204" pitchFamily="2" charset="0"/>
            </a:endParaRPr>
          </a:p>
        </p:txBody>
      </p:sp>
      <p:sp>
        <p:nvSpPr>
          <p:cNvPr id="41" name="Rectangle: Folded Corner 40">
            <a:extLst>
              <a:ext uri="{FF2B5EF4-FFF2-40B4-BE49-F238E27FC236}">
                <a16:creationId xmlns:a16="http://schemas.microsoft.com/office/drawing/2014/main" id="{A4511FE9-D4E9-84DA-4369-8DE0AC5D22BE}"/>
              </a:ext>
            </a:extLst>
          </p:cNvPr>
          <p:cNvSpPr/>
          <p:nvPr/>
        </p:nvSpPr>
        <p:spPr>
          <a:xfrm>
            <a:off x="3918242" y="4738581"/>
            <a:ext cx="986579" cy="57803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50" dirty="0">
                <a:solidFill>
                  <a:schemeClr val="tx1"/>
                </a:solidFill>
                <a:latin typeface="Baguet Script" panose="020B0604020202020204" pitchFamily="2" charset="0"/>
              </a:rPr>
              <a:t>Allows innovation but controlled</a:t>
            </a:r>
            <a:endParaRPr lang="en-US" sz="1050" dirty="0">
              <a:solidFill>
                <a:schemeClr val="tx1"/>
              </a:solidFill>
              <a:latin typeface="Baguet Script" panose="020B0604020202020204" pitchFamily="2" charset="0"/>
            </a:endParaRPr>
          </a:p>
        </p:txBody>
      </p:sp>
      <p:sp>
        <p:nvSpPr>
          <p:cNvPr id="42" name="Rectangle: Folded Corner 41">
            <a:extLst>
              <a:ext uri="{FF2B5EF4-FFF2-40B4-BE49-F238E27FC236}">
                <a16:creationId xmlns:a16="http://schemas.microsoft.com/office/drawing/2014/main" id="{9EEDE44E-D61D-014B-AA12-29E1F7B9F07F}"/>
              </a:ext>
            </a:extLst>
          </p:cNvPr>
          <p:cNvSpPr/>
          <p:nvPr/>
        </p:nvSpPr>
        <p:spPr>
          <a:xfrm>
            <a:off x="3424134" y="5375979"/>
            <a:ext cx="857250" cy="381035"/>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50" dirty="0">
                <a:solidFill>
                  <a:schemeClr val="tx1"/>
                </a:solidFill>
                <a:latin typeface="Baguet Script" panose="020B0604020202020204" pitchFamily="2" charset="0"/>
              </a:rPr>
              <a:t>Sustainable aviation</a:t>
            </a:r>
            <a:endParaRPr lang="en-US" sz="1050" dirty="0">
              <a:solidFill>
                <a:schemeClr val="tx1"/>
              </a:solidFill>
              <a:latin typeface="Baguet Script" panose="020B0604020202020204" pitchFamily="2" charset="0"/>
            </a:endParaRPr>
          </a:p>
        </p:txBody>
      </p:sp>
      <p:sp>
        <p:nvSpPr>
          <p:cNvPr id="43" name="Rectangle: Folded Corner 42">
            <a:extLst>
              <a:ext uri="{FF2B5EF4-FFF2-40B4-BE49-F238E27FC236}">
                <a16:creationId xmlns:a16="http://schemas.microsoft.com/office/drawing/2014/main" id="{C7BAFA61-1B64-6667-0F7A-BEE206CC3CD1}"/>
              </a:ext>
            </a:extLst>
          </p:cNvPr>
          <p:cNvSpPr/>
          <p:nvPr/>
        </p:nvSpPr>
        <p:spPr>
          <a:xfrm>
            <a:off x="5033495" y="4671081"/>
            <a:ext cx="949901" cy="457199"/>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Clarify   responsibility of participants</a:t>
            </a:r>
            <a:endParaRPr lang="en-US" sz="900" dirty="0">
              <a:solidFill>
                <a:schemeClr val="tx1"/>
              </a:solidFill>
              <a:latin typeface="Baguet Script" panose="020B0604020202020204" pitchFamily="2" charset="0"/>
            </a:endParaRPr>
          </a:p>
        </p:txBody>
      </p:sp>
      <p:sp>
        <p:nvSpPr>
          <p:cNvPr id="44" name="Rectangle: Folded Corner 43">
            <a:extLst>
              <a:ext uri="{FF2B5EF4-FFF2-40B4-BE49-F238E27FC236}">
                <a16:creationId xmlns:a16="http://schemas.microsoft.com/office/drawing/2014/main" id="{306AA2CC-FF3D-1D2D-443B-75D1134F9303}"/>
              </a:ext>
            </a:extLst>
          </p:cNvPr>
          <p:cNvSpPr/>
          <p:nvPr/>
        </p:nvSpPr>
        <p:spPr>
          <a:xfrm>
            <a:off x="5253308" y="5177528"/>
            <a:ext cx="857250" cy="428953"/>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Affordable aviation</a:t>
            </a:r>
            <a:endParaRPr lang="en-US" sz="1100" dirty="0">
              <a:solidFill>
                <a:schemeClr val="tx1"/>
              </a:solidFill>
              <a:latin typeface="Baguet Script" panose="020B0604020202020204" pitchFamily="2" charset="0"/>
            </a:endParaRPr>
          </a:p>
        </p:txBody>
      </p:sp>
      <p:sp>
        <p:nvSpPr>
          <p:cNvPr id="45" name="Rectangle: Folded Corner 44">
            <a:extLst>
              <a:ext uri="{FF2B5EF4-FFF2-40B4-BE49-F238E27FC236}">
                <a16:creationId xmlns:a16="http://schemas.microsoft.com/office/drawing/2014/main" id="{E451A1E0-56C3-E5AD-C263-16510CDFDD86}"/>
              </a:ext>
            </a:extLst>
          </p:cNvPr>
          <p:cNvSpPr/>
          <p:nvPr/>
        </p:nvSpPr>
        <p:spPr>
          <a:xfrm>
            <a:off x="4913305" y="4240147"/>
            <a:ext cx="857250" cy="39767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50" dirty="0">
                <a:solidFill>
                  <a:schemeClr val="tx1"/>
                </a:solidFill>
                <a:latin typeface="Baguet Script" panose="020B0604020202020204" pitchFamily="2" charset="0"/>
              </a:rPr>
              <a:t>Importance recognised</a:t>
            </a:r>
            <a:endParaRPr lang="en-US" sz="1050" dirty="0">
              <a:solidFill>
                <a:schemeClr val="tx1"/>
              </a:solidFill>
              <a:latin typeface="Baguet Script" panose="020B0604020202020204" pitchFamily="2" charset="0"/>
            </a:endParaRPr>
          </a:p>
        </p:txBody>
      </p:sp>
      <p:sp>
        <p:nvSpPr>
          <p:cNvPr id="46" name="Rectangle: Folded Corner 45">
            <a:extLst>
              <a:ext uri="{FF2B5EF4-FFF2-40B4-BE49-F238E27FC236}">
                <a16:creationId xmlns:a16="http://schemas.microsoft.com/office/drawing/2014/main" id="{A936907D-AA8C-2955-7777-386410F2E988}"/>
              </a:ext>
            </a:extLst>
          </p:cNvPr>
          <p:cNvSpPr/>
          <p:nvPr/>
        </p:nvSpPr>
        <p:spPr>
          <a:xfrm>
            <a:off x="5035391" y="3084595"/>
            <a:ext cx="857250" cy="38338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New skills in place</a:t>
            </a:r>
            <a:endParaRPr lang="en-US" sz="1200" dirty="0">
              <a:solidFill>
                <a:schemeClr val="tx1"/>
              </a:solidFill>
              <a:latin typeface="Baguet Script" panose="020B0604020202020204" pitchFamily="2" charset="0"/>
            </a:endParaRPr>
          </a:p>
        </p:txBody>
      </p:sp>
      <p:sp>
        <p:nvSpPr>
          <p:cNvPr id="48" name="Rectangle: Folded Corner 47">
            <a:extLst>
              <a:ext uri="{FF2B5EF4-FFF2-40B4-BE49-F238E27FC236}">
                <a16:creationId xmlns:a16="http://schemas.microsoft.com/office/drawing/2014/main" id="{533A871B-274B-528A-DF08-C8DB4CF6CC4E}"/>
              </a:ext>
            </a:extLst>
          </p:cNvPr>
          <p:cNvSpPr/>
          <p:nvPr/>
        </p:nvSpPr>
        <p:spPr>
          <a:xfrm>
            <a:off x="5790246" y="1997196"/>
            <a:ext cx="998859" cy="414110"/>
          </a:xfrm>
          <a:prstGeom prst="foldedCorner">
            <a:avLst>
              <a:gd name="adj" fmla="val 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Segregated airspace</a:t>
            </a:r>
            <a:endParaRPr lang="en-US" sz="1200" dirty="0">
              <a:solidFill>
                <a:schemeClr val="tx1"/>
              </a:solidFill>
              <a:latin typeface="Baguet Script" panose="020B0604020202020204" pitchFamily="2" charset="0"/>
            </a:endParaRPr>
          </a:p>
        </p:txBody>
      </p:sp>
      <p:sp>
        <p:nvSpPr>
          <p:cNvPr id="50" name="Rectangle: Folded Corner 49">
            <a:extLst>
              <a:ext uri="{FF2B5EF4-FFF2-40B4-BE49-F238E27FC236}">
                <a16:creationId xmlns:a16="http://schemas.microsoft.com/office/drawing/2014/main" id="{2B0DCC9E-4861-5DE7-BE5F-93CEDD3B02C8}"/>
              </a:ext>
            </a:extLst>
          </p:cNvPr>
          <p:cNvSpPr/>
          <p:nvPr/>
        </p:nvSpPr>
        <p:spPr>
          <a:xfrm>
            <a:off x="6600861" y="1319561"/>
            <a:ext cx="857250" cy="62230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Flexible use of airspace</a:t>
            </a:r>
            <a:endParaRPr lang="en-US" sz="1200" dirty="0">
              <a:solidFill>
                <a:schemeClr val="tx1"/>
              </a:solidFill>
              <a:latin typeface="Baguet Script" panose="020B0604020202020204" pitchFamily="2" charset="0"/>
            </a:endParaRPr>
          </a:p>
        </p:txBody>
      </p:sp>
      <p:sp>
        <p:nvSpPr>
          <p:cNvPr id="51" name="Rectangle: Folded Corner 50">
            <a:extLst>
              <a:ext uri="{FF2B5EF4-FFF2-40B4-BE49-F238E27FC236}">
                <a16:creationId xmlns:a16="http://schemas.microsoft.com/office/drawing/2014/main" id="{F90DE7E7-E349-352D-5FE3-10F3719438A6}"/>
              </a:ext>
            </a:extLst>
          </p:cNvPr>
          <p:cNvSpPr/>
          <p:nvPr/>
        </p:nvSpPr>
        <p:spPr>
          <a:xfrm>
            <a:off x="7618230" y="1281882"/>
            <a:ext cx="1671960" cy="248525"/>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Fundamentally funded</a:t>
            </a:r>
            <a:endParaRPr lang="en-US" sz="1100" dirty="0">
              <a:solidFill>
                <a:schemeClr val="tx1"/>
              </a:solidFill>
              <a:latin typeface="Baguet Script" panose="020B0604020202020204" pitchFamily="2" charset="0"/>
            </a:endParaRPr>
          </a:p>
        </p:txBody>
      </p:sp>
      <p:sp>
        <p:nvSpPr>
          <p:cNvPr id="52" name="Rectangle: Folded Corner 51">
            <a:extLst>
              <a:ext uri="{FF2B5EF4-FFF2-40B4-BE49-F238E27FC236}">
                <a16:creationId xmlns:a16="http://schemas.microsoft.com/office/drawing/2014/main" id="{8FFBC514-CDE3-C3C0-DCC4-F9B81671BDCA}"/>
              </a:ext>
            </a:extLst>
          </p:cNvPr>
          <p:cNvSpPr/>
          <p:nvPr/>
        </p:nvSpPr>
        <p:spPr>
          <a:xfrm>
            <a:off x="3076681" y="2318497"/>
            <a:ext cx="845937" cy="296822"/>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 Agnostic</a:t>
            </a:r>
            <a:endParaRPr lang="en-US" sz="1200" dirty="0">
              <a:solidFill>
                <a:schemeClr val="tx1"/>
              </a:solidFill>
              <a:latin typeface="Baguet Script" panose="020B0604020202020204" pitchFamily="2" charset="0"/>
            </a:endParaRPr>
          </a:p>
        </p:txBody>
      </p:sp>
      <p:sp>
        <p:nvSpPr>
          <p:cNvPr id="54" name="Rectangle: Folded Corner 53">
            <a:extLst>
              <a:ext uri="{FF2B5EF4-FFF2-40B4-BE49-F238E27FC236}">
                <a16:creationId xmlns:a16="http://schemas.microsoft.com/office/drawing/2014/main" id="{C02B9119-1C98-DCA7-6CC6-F91596795D73}"/>
              </a:ext>
            </a:extLst>
          </p:cNvPr>
          <p:cNvSpPr/>
          <p:nvPr/>
        </p:nvSpPr>
        <p:spPr>
          <a:xfrm>
            <a:off x="4033308" y="3634036"/>
            <a:ext cx="1068523" cy="547214"/>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Kids excited about aviation career prospects</a:t>
            </a:r>
            <a:endParaRPr lang="en-US" sz="1000" dirty="0">
              <a:solidFill>
                <a:schemeClr val="tx1"/>
              </a:solidFill>
              <a:latin typeface="Baguet Script" panose="020B0604020202020204" pitchFamily="2" charset="0"/>
            </a:endParaRPr>
          </a:p>
        </p:txBody>
      </p:sp>
      <p:sp>
        <p:nvSpPr>
          <p:cNvPr id="57" name="Rectangle: Folded Corner 56">
            <a:extLst>
              <a:ext uri="{FF2B5EF4-FFF2-40B4-BE49-F238E27FC236}">
                <a16:creationId xmlns:a16="http://schemas.microsoft.com/office/drawing/2014/main" id="{C2E55658-B574-BBFD-337A-A9D24D31BE8F}"/>
              </a:ext>
            </a:extLst>
          </p:cNvPr>
          <p:cNvSpPr/>
          <p:nvPr/>
        </p:nvSpPr>
        <p:spPr>
          <a:xfrm>
            <a:off x="2138842" y="3122568"/>
            <a:ext cx="857250" cy="381033"/>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Vision in place (NZ)</a:t>
            </a:r>
            <a:endParaRPr lang="en-US" sz="1200" dirty="0">
              <a:solidFill>
                <a:schemeClr val="tx1"/>
              </a:solidFill>
              <a:latin typeface="Baguet Script" panose="020B0604020202020204" pitchFamily="2" charset="0"/>
            </a:endParaRPr>
          </a:p>
        </p:txBody>
      </p:sp>
      <p:sp>
        <p:nvSpPr>
          <p:cNvPr id="58" name="Rectangle: Folded Corner 57">
            <a:extLst>
              <a:ext uri="{FF2B5EF4-FFF2-40B4-BE49-F238E27FC236}">
                <a16:creationId xmlns:a16="http://schemas.microsoft.com/office/drawing/2014/main" id="{4242F708-571B-357E-F109-FFDD9FE51382}"/>
              </a:ext>
            </a:extLst>
          </p:cNvPr>
          <p:cNvSpPr/>
          <p:nvPr/>
        </p:nvSpPr>
        <p:spPr>
          <a:xfrm>
            <a:off x="3969558" y="4281032"/>
            <a:ext cx="857250" cy="359574"/>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50" dirty="0">
                <a:solidFill>
                  <a:schemeClr val="tx1"/>
                </a:solidFill>
                <a:latin typeface="Baguet Script" panose="020B0604020202020204" pitchFamily="2" charset="0"/>
              </a:rPr>
              <a:t>Sustainable principles</a:t>
            </a:r>
            <a:endParaRPr lang="en-US" sz="1050" dirty="0">
              <a:solidFill>
                <a:schemeClr val="tx1"/>
              </a:solidFill>
              <a:latin typeface="Baguet Script" panose="020B0604020202020204" pitchFamily="2" charset="0"/>
            </a:endParaRPr>
          </a:p>
        </p:txBody>
      </p:sp>
      <p:sp>
        <p:nvSpPr>
          <p:cNvPr id="59" name="Rectangle: Folded Corner 58">
            <a:extLst>
              <a:ext uri="{FF2B5EF4-FFF2-40B4-BE49-F238E27FC236}">
                <a16:creationId xmlns:a16="http://schemas.microsoft.com/office/drawing/2014/main" id="{3FACF8A4-D643-3B28-F627-E1BDAD7F3F00}"/>
              </a:ext>
            </a:extLst>
          </p:cNvPr>
          <p:cNvSpPr/>
          <p:nvPr/>
        </p:nvSpPr>
        <p:spPr>
          <a:xfrm>
            <a:off x="2982308" y="4418823"/>
            <a:ext cx="857250" cy="359574"/>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Trust of public</a:t>
            </a:r>
            <a:endParaRPr lang="en-US" sz="1200" dirty="0">
              <a:solidFill>
                <a:schemeClr val="tx1"/>
              </a:solidFill>
              <a:latin typeface="Baguet Script" panose="020B0604020202020204" pitchFamily="2" charset="0"/>
            </a:endParaRPr>
          </a:p>
        </p:txBody>
      </p:sp>
      <p:sp>
        <p:nvSpPr>
          <p:cNvPr id="60" name="Rectangle: Folded Corner 59">
            <a:extLst>
              <a:ext uri="{FF2B5EF4-FFF2-40B4-BE49-F238E27FC236}">
                <a16:creationId xmlns:a16="http://schemas.microsoft.com/office/drawing/2014/main" id="{2F7A2B2C-4B74-7FC6-EDAB-382A1FF466E3}"/>
              </a:ext>
            </a:extLst>
          </p:cNvPr>
          <p:cNvSpPr/>
          <p:nvPr/>
        </p:nvSpPr>
        <p:spPr>
          <a:xfrm>
            <a:off x="3083415" y="3408560"/>
            <a:ext cx="857250" cy="281400"/>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Innovative</a:t>
            </a:r>
            <a:endParaRPr lang="en-US" sz="1100" dirty="0">
              <a:solidFill>
                <a:schemeClr val="tx1"/>
              </a:solidFill>
              <a:latin typeface="Baguet Script" panose="020B0604020202020204" pitchFamily="2" charset="0"/>
            </a:endParaRPr>
          </a:p>
        </p:txBody>
      </p:sp>
      <p:sp>
        <p:nvSpPr>
          <p:cNvPr id="61" name="Rectangle: Folded Corner 60">
            <a:extLst>
              <a:ext uri="{FF2B5EF4-FFF2-40B4-BE49-F238E27FC236}">
                <a16:creationId xmlns:a16="http://schemas.microsoft.com/office/drawing/2014/main" id="{20973845-E372-BA3A-A473-6B47A2951C2D}"/>
              </a:ext>
            </a:extLst>
          </p:cNvPr>
          <p:cNvSpPr/>
          <p:nvPr/>
        </p:nvSpPr>
        <p:spPr>
          <a:xfrm>
            <a:off x="1076878" y="5575704"/>
            <a:ext cx="1241832" cy="381033"/>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MoT approach is now 90% aviation</a:t>
            </a:r>
            <a:endParaRPr lang="en-US" sz="1100" dirty="0">
              <a:solidFill>
                <a:schemeClr val="tx1"/>
              </a:solidFill>
              <a:latin typeface="Baguet Script" panose="020B0604020202020204" pitchFamily="2" charset="0"/>
            </a:endParaRPr>
          </a:p>
        </p:txBody>
      </p:sp>
      <p:sp>
        <p:nvSpPr>
          <p:cNvPr id="62" name="Rectangle: Folded Corner 61">
            <a:extLst>
              <a:ext uri="{FF2B5EF4-FFF2-40B4-BE49-F238E27FC236}">
                <a16:creationId xmlns:a16="http://schemas.microsoft.com/office/drawing/2014/main" id="{8EDE348E-A813-C60D-1770-DB427EFF33F1}"/>
              </a:ext>
            </a:extLst>
          </p:cNvPr>
          <p:cNvSpPr/>
          <p:nvPr/>
        </p:nvSpPr>
        <p:spPr>
          <a:xfrm>
            <a:off x="1082196" y="4775679"/>
            <a:ext cx="624011" cy="412860"/>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Safe &amp; secure</a:t>
            </a:r>
            <a:endParaRPr lang="en-US" sz="1200" dirty="0">
              <a:solidFill>
                <a:schemeClr val="tx1"/>
              </a:solidFill>
              <a:latin typeface="Baguet Script" panose="020B0604020202020204" pitchFamily="2" charset="0"/>
            </a:endParaRPr>
          </a:p>
        </p:txBody>
      </p:sp>
      <p:sp>
        <p:nvSpPr>
          <p:cNvPr id="63" name="Rectangle: Folded Corner 62">
            <a:extLst>
              <a:ext uri="{FF2B5EF4-FFF2-40B4-BE49-F238E27FC236}">
                <a16:creationId xmlns:a16="http://schemas.microsoft.com/office/drawing/2014/main" id="{6A95F4C4-1151-3D0A-2203-5F47D4E3018F}"/>
              </a:ext>
            </a:extLst>
          </p:cNvPr>
          <p:cNvSpPr/>
          <p:nvPr/>
        </p:nvSpPr>
        <p:spPr>
          <a:xfrm>
            <a:off x="3083415" y="2674422"/>
            <a:ext cx="857250" cy="313879"/>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Resilient</a:t>
            </a:r>
            <a:endParaRPr lang="en-US" sz="1200" dirty="0">
              <a:solidFill>
                <a:schemeClr val="tx1"/>
              </a:solidFill>
              <a:latin typeface="Baguet Script" panose="020B0604020202020204" pitchFamily="2" charset="0"/>
            </a:endParaRPr>
          </a:p>
        </p:txBody>
      </p:sp>
      <p:sp>
        <p:nvSpPr>
          <p:cNvPr id="64" name="Rectangle: Folded Corner 63">
            <a:extLst>
              <a:ext uri="{FF2B5EF4-FFF2-40B4-BE49-F238E27FC236}">
                <a16:creationId xmlns:a16="http://schemas.microsoft.com/office/drawing/2014/main" id="{BDAC5CE0-11DE-5A53-0B51-E3219E83DB88}"/>
              </a:ext>
            </a:extLst>
          </p:cNvPr>
          <p:cNvSpPr/>
          <p:nvPr/>
        </p:nvSpPr>
        <p:spPr>
          <a:xfrm>
            <a:off x="8137929" y="4858527"/>
            <a:ext cx="857250" cy="62230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More integrated regulations</a:t>
            </a:r>
            <a:endParaRPr lang="en-US" sz="1100" dirty="0">
              <a:solidFill>
                <a:schemeClr val="tx1"/>
              </a:solidFill>
              <a:latin typeface="Baguet Script" panose="020B0604020202020204" pitchFamily="2" charset="0"/>
            </a:endParaRPr>
          </a:p>
        </p:txBody>
      </p:sp>
      <p:sp>
        <p:nvSpPr>
          <p:cNvPr id="65" name="Rectangle: Folded Corner 64">
            <a:extLst>
              <a:ext uri="{FF2B5EF4-FFF2-40B4-BE49-F238E27FC236}">
                <a16:creationId xmlns:a16="http://schemas.microsoft.com/office/drawing/2014/main" id="{28607C7A-A867-63E0-5004-7AC5AAF39072}"/>
              </a:ext>
            </a:extLst>
          </p:cNvPr>
          <p:cNvSpPr/>
          <p:nvPr/>
        </p:nvSpPr>
        <p:spPr>
          <a:xfrm>
            <a:off x="1095882" y="6417937"/>
            <a:ext cx="857250" cy="412860"/>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Multi-air modal</a:t>
            </a:r>
            <a:endParaRPr lang="en-US" sz="1200" dirty="0">
              <a:solidFill>
                <a:schemeClr val="tx1"/>
              </a:solidFill>
              <a:latin typeface="Baguet Script" panose="020B0604020202020204" pitchFamily="2" charset="0"/>
            </a:endParaRPr>
          </a:p>
        </p:txBody>
      </p:sp>
      <p:sp>
        <p:nvSpPr>
          <p:cNvPr id="66" name="Rectangle: Folded Corner 65">
            <a:extLst>
              <a:ext uri="{FF2B5EF4-FFF2-40B4-BE49-F238E27FC236}">
                <a16:creationId xmlns:a16="http://schemas.microsoft.com/office/drawing/2014/main" id="{3115D923-C0D1-5457-2CFE-1D8B2887F257}"/>
              </a:ext>
            </a:extLst>
          </p:cNvPr>
          <p:cNvSpPr/>
          <p:nvPr/>
        </p:nvSpPr>
        <p:spPr>
          <a:xfrm>
            <a:off x="3109069" y="6355868"/>
            <a:ext cx="857250" cy="39362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Well resourced</a:t>
            </a:r>
            <a:endParaRPr lang="en-US" sz="1200" dirty="0">
              <a:solidFill>
                <a:schemeClr val="tx1"/>
              </a:solidFill>
              <a:latin typeface="Baguet Script" panose="020B0604020202020204" pitchFamily="2" charset="0"/>
            </a:endParaRPr>
          </a:p>
        </p:txBody>
      </p:sp>
      <p:sp>
        <p:nvSpPr>
          <p:cNvPr id="68" name="Rectangle: Folded Corner 67">
            <a:extLst>
              <a:ext uri="{FF2B5EF4-FFF2-40B4-BE49-F238E27FC236}">
                <a16:creationId xmlns:a16="http://schemas.microsoft.com/office/drawing/2014/main" id="{33829EC9-2D31-40FB-DA6E-C920D706D0DA}"/>
              </a:ext>
            </a:extLst>
          </p:cNvPr>
          <p:cNvSpPr/>
          <p:nvPr/>
        </p:nvSpPr>
        <p:spPr>
          <a:xfrm>
            <a:off x="4307495" y="5353320"/>
            <a:ext cx="925464" cy="444767"/>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Path to gaining &amp; retaining expertise</a:t>
            </a:r>
            <a:endParaRPr lang="en-US" sz="900" dirty="0">
              <a:solidFill>
                <a:schemeClr val="tx1"/>
              </a:solidFill>
              <a:latin typeface="Baguet Script" panose="020B0604020202020204" pitchFamily="2" charset="0"/>
            </a:endParaRPr>
          </a:p>
        </p:txBody>
      </p:sp>
      <p:sp>
        <p:nvSpPr>
          <p:cNvPr id="69" name="Rectangle: Folded Corner 68">
            <a:extLst>
              <a:ext uri="{FF2B5EF4-FFF2-40B4-BE49-F238E27FC236}">
                <a16:creationId xmlns:a16="http://schemas.microsoft.com/office/drawing/2014/main" id="{BF39A5B5-07FE-FB8C-FCEC-9CD28B9E8162}"/>
              </a:ext>
            </a:extLst>
          </p:cNvPr>
          <p:cNvSpPr/>
          <p:nvPr/>
        </p:nvSpPr>
        <p:spPr>
          <a:xfrm>
            <a:off x="4433771" y="5772928"/>
            <a:ext cx="1080646" cy="538792"/>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New digital enablers open up aviation to all</a:t>
            </a:r>
            <a:endParaRPr lang="en-US" sz="1000" dirty="0">
              <a:solidFill>
                <a:schemeClr val="tx1"/>
              </a:solidFill>
              <a:latin typeface="Baguet Script" panose="020B0604020202020204" pitchFamily="2" charset="0"/>
            </a:endParaRPr>
          </a:p>
        </p:txBody>
      </p:sp>
      <p:sp>
        <p:nvSpPr>
          <p:cNvPr id="70" name="Rectangle: Folded Corner 69">
            <a:extLst>
              <a:ext uri="{FF2B5EF4-FFF2-40B4-BE49-F238E27FC236}">
                <a16:creationId xmlns:a16="http://schemas.microsoft.com/office/drawing/2014/main" id="{2A888518-9081-C31C-35A8-73773E4C6EAF}"/>
              </a:ext>
            </a:extLst>
          </p:cNvPr>
          <p:cNvSpPr/>
          <p:nvPr/>
        </p:nvSpPr>
        <p:spPr>
          <a:xfrm>
            <a:off x="110598" y="493735"/>
            <a:ext cx="857250" cy="296822"/>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Efficient</a:t>
            </a:r>
            <a:endParaRPr lang="en-US" sz="1200" dirty="0">
              <a:solidFill>
                <a:schemeClr val="tx1"/>
              </a:solidFill>
              <a:latin typeface="Baguet Script" panose="020B0604020202020204" pitchFamily="2" charset="0"/>
            </a:endParaRPr>
          </a:p>
        </p:txBody>
      </p:sp>
      <p:sp>
        <p:nvSpPr>
          <p:cNvPr id="72" name="Rectangle: Folded Corner 71">
            <a:extLst>
              <a:ext uri="{FF2B5EF4-FFF2-40B4-BE49-F238E27FC236}">
                <a16:creationId xmlns:a16="http://schemas.microsoft.com/office/drawing/2014/main" id="{A5351268-0FE6-B202-5E6E-583A469A3A2E}"/>
              </a:ext>
            </a:extLst>
          </p:cNvPr>
          <p:cNvSpPr/>
          <p:nvPr/>
        </p:nvSpPr>
        <p:spPr>
          <a:xfrm>
            <a:off x="3372593" y="5844617"/>
            <a:ext cx="857250" cy="43336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Clear evolutionary pathway</a:t>
            </a:r>
            <a:endParaRPr lang="en-US" sz="900" dirty="0">
              <a:solidFill>
                <a:schemeClr val="tx1"/>
              </a:solidFill>
              <a:latin typeface="Baguet Script" panose="020B0604020202020204" pitchFamily="2" charset="0"/>
            </a:endParaRPr>
          </a:p>
        </p:txBody>
      </p:sp>
      <p:sp>
        <p:nvSpPr>
          <p:cNvPr id="73" name="Rectangle: Folded Corner 72">
            <a:extLst>
              <a:ext uri="{FF2B5EF4-FFF2-40B4-BE49-F238E27FC236}">
                <a16:creationId xmlns:a16="http://schemas.microsoft.com/office/drawing/2014/main" id="{3B3B74DD-8D7D-3343-38CF-BC0E95DB1D87}"/>
              </a:ext>
            </a:extLst>
          </p:cNvPr>
          <p:cNvSpPr/>
          <p:nvPr/>
        </p:nvSpPr>
        <p:spPr>
          <a:xfrm>
            <a:off x="7520760" y="1597423"/>
            <a:ext cx="857250" cy="370787"/>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Clear vison</a:t>
            </a:r>
            <a:endParaRPr lang="en-US" sz="1200" dirty="0">
              <a:solidFill>
                <a:schemeClr val="tx1"/>
              </a:solidFill>
              <a:latin typeface="Baguet Script" panose="020B0604020202020204" pitchFamily="2" charset="0"/>
            </a:endParaRPr>
          </a:p>
        </p:txBody>
      </p:sp>
      <p:sp>
        <p:nvSpPr>
          <p:cNvPr id="74" name="Rectangle: Folded Corner 73">
            <a:extLst>
              <a:ext uri="{FF2B5EF4-FFF2-40B4-BE49-F238E27FC236}">
                <a16:creationId xmlns:a16="http://schemas.microsoft.com/office/drawing/2014/main" id="{CCA28B14-705B-3CCD-F0F4-6C515358F888}"/>
              </a:ext>
            </a:extLst>
          </p:cNvPr>
          <p:cNvSpPr/>
          <p:nvPr/>
        </p:nvSpPr>
        <p:spPr>
          <a:xfrm>
            <a:off x="9449710" y="1251438"/>
            <a:ext cx="857250" cy="406415"/>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Expanded services</a:t>
            </a:r>
            <a:endParaRPr lang="en-US" sz="1200" dirty="0">
              <a:solidFill>
                <a:schemeClr val="tx1"/>
              </a:solidFill>
              <a:latin typeface="Baguet Script" panose="020B0604020202020204" pitchFamily="2" charset="0"/>
            </a:endParaRPr>
          </a:p>
        </p:txBody>
      </p:sp>
      <p:sp>
        <p:nvSpPr>
          <p:cNvPr id="75" name="Rectangle: Folded Corner 74">
            <a:extLst>
              <a:ext uri="{FF2B5EF4-FFF2-40B4-BE49-F238E27FC236}">
                <a16:creationId xmlns:a16="http://schemas.microsoft.com/office/drawing/2014/main" id="{D7DAEEC8-F57C-09FA-78DF-225CFEF5DB43}"/>
              </a:ext>
            </a:extLst>
          </p:cNvPr>
          <p:cNvSpPr/>
          <p:nvPr/>
        </p:nvSpPr>
        <p:spPr>
          <a:xfrm>
            <a:off x="7014611" y="2690541"/>
            <a:ext cx="459308" cy="343445"/>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Safe</a:t>
            </a:r>
            <a:endParaRPr lang="en-US" sz="1100" dirty="0">
              <a:solidFill>
                <a:schemeClr val="tx1"/>
              </a:solidFill>
              <a:latin typeface="Baguet Script" panose="020B0604020202020204" pitchFamily="2" charset="0"/>
            </a:endParaRPr>
          </a:p>
        </p:txBody>
      </p:sp>
      <p:sp>
        <p:nvSpPr>
          <p:cNvPr id="77" name="Rectangle: Folded Corner 76">
            <a:extLst>
              <a:ext uri="{FF2B5EF4-FFF2-40B4-BE49-F238E27FC236}">
                <a16:creationId xmlns:a16="http://schemas.microsoft.com/office/drawing/2014/main" id="{AF91DD37-8BE6-FBD0-4467-08AC1C61A4A9}"/>
              </a:ext>
            </a:extLst>
          </p:cNvPr>
          <p:cNvSpPr/>
          <p:nvPr/>
        </p:nvSpPr>
        <p:spPr>
          <a:xfrm>
            <a:off x="8541628" y="2851753"/>
            <a:ext cx="683351" cy="62230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Safe by design &amp; intent</a:t>
            </a:r>
            <a:endParaRPr lang="en-US" sz="1000" dirty="0">
              <a:solidFill>
                <a:schemeClr val="tx1"/>
              </a:solidFill>
              <a:latin typeface="Baguet Script" panose="020B0604020202020204" pitchFamily="2" charset="0"/>
            </a:endParaRPr>
          </a:p>
        </p:txBody>
      </p:sp>
      <p:sp>
        <p:nvSpPr>
          <p:cNvPr id="78" name="Rectangle: Folded Corner 77">
            <a:extLst>
              <a:ext uri="{FF2B5EF4-FFF2-40B4-BE49-F238E27FC236}">
                <a16:creationId xmlns:a16="http://schemas.microsoft.com/office/drawing/2014/main" id="{3C0D9050-2A4C-9185-FB73-C6427D6E2760}"/>
              </a:ext>
            </a:extLst>
          </p:cNvPr>
          <p:cNvSpPr/>
          <p:nvPr/>
        </p:nvSpPr>
        <p:spPr>
          <a:xfrm>
            <a:off x="9238378" y="3623435"/>
            <a:ext cx="943922" cy="57697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Balance effective &amp; efficient</a:t>
            </a:r>
            <a:endParaRPr lang="en-US" sz="1200" dirty="0">
              <a:solidFill>
                <a:schemeClr val="tx1"/>
              </a:solidFill>
              <a:latin typeface="Baguet Script" panose="020B0604020202020204" pitchFamily="2" charset="0"/>
            </a:endParaRPr>
          </a:p>
        </p:txBody>
      </p:sp>
      <p:sp>
        <p:nvSpPr>
          <p:cNvPr id="79" name="Rectangle: Folded Corner 78">
            <a:extLst>
              <a:ext uri="{FF2B5EF4-FFF2-40B4-BE49-F238E27FC236}">
                <a16:creationId xmlns:a16="http://schemas.microsoft.com/office/drawing/2014/main" id="{D4772916-3EF4-D435-F6E0-4175E444F033}"/>
              </a:ext>
            </a:extLst>
          </p:cNvPr>
          <p:cNvSpPr/>
          <p:nvPr/>
        </p:nvSpPr>
        <p:spPr>
          <a:xfrm>
            <a:off x="7154619" y="4902975"/>
            <a:ext cx="879689" cy="54610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50" dirty="0">
                <a:solidFill>
                  <a:schemeClr val="tx1"/>
                </a:solidFill>
                <a:latin typeface="Baguet Script" panose="020B0604020202020204" pitchFamily="2" charset="0"/>
              </a:rPr>
              <a:t>User defined as pax + freight</a:t>
            </a:r>
            <a:endParaRPr lang="en-US" sz="1050" dirty="0">
              <a:solidFill>
                <a:schemeClr val="tx1"/>
              </a:solidFill>
              <a:latin typeface="Baguet Script" panose="020B0604020202020204" pitchFamily="2" charset="0"/>
            </a:endParaRPr>
          </a:p>
        </p:txBody>
      </p:sp>
      <p:sp>
        <p:nvSpPr>
          <p:cNvPr id="80" name="Rectangle: Folded Corner 79">
            <a:extLst>
              <a:ext uri="{FF2B5EF4-FFF2-40B4-BE49-F238E27FC236}">
                <a16:creationId xmlns:a16="http://schemas.microsoft.com/office/drawing/2014/main" id="{AC1624F8-6034-20F0-C382-77DCC85AD374}"/>
              </a:ext>
            </a:extLst>
          </p:cNvPr>
          <p:cNvSpPr/>
          <p:nvPr/>
        </p:nvSpPr>
        <p:spPr>
          <a:xfrm>
            <a:off x="6083495" y="4386505"/>
            <a:ext cx="857250" cy="62230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National interest supported</a:t>
            </a:r>
            <a:endParaRPr lang="en-US" sz="1200" dirty="0">
              <a:solidFill>
                <a:schemeClr val="tx1"/>
              </a:solidFill>
              <a:latin typeface="Baguet Script" panose="020B0604020202020204" pitchFamily="2" charset="0"/>
            </a:endParaRPr>
          </a:p>
        </p:txBody>
      </p:sp>
      <p:sp>
        <p:nvSpPr>
          <p:cNvPr id="82" name="Rectangle: Folded Corner 81">
            <a:extLst>
              <a:ext uri="{FF2B5EF4-FFF2-40B4-BE49-F238E27FC236}">
                <a16:creationId xmlns:a16="http://schemas.microsoft.com/office/drawing/2014/main" id="{11CC24C2-D30B-2281-F158-FBDB8ED3C05D}"/>
              </a:ext>
            </a:extLst>
          </p:cNvPr>
          <p:cNvSpPr/>
          <p:nvPr/>
        </p:nvSpPr>
        <p:spPr>
          <a:xfrm>
            <a:off x="6539262" y="6311720"/>
            <a:ext cx="1096416" cy="50201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Championing common good </a:t>
            </a:r>
            <a:endParaRPr lang="en-US" sz="1200" dirty="0">
              <a:solidFill>
                <a:schemeClr val="tx1"/>
              </a:solidFill>
              <a:latin typeface="Baguet Script" panose="020B0604020202020204" pitchFamily="2" charset="0"/>
            </a:endParaRPr>
          </a:p>
        </p:txBody>
      </p:sp>
      <p:sp>
        <p:nvSpPr>
          <p:cNvPr id="83" name="Rectangle: Folded Corner 82">
            <a:extLst>
              <a:ext uri="{FF2B5EF4-FFF2-40B4-BE49-F238E27FC236}">
                <a16:creationId xmlns:a16="http://schemas.microsoft.com/office/drawing/2014/main" id="{687A012B-A747-74F1-BD3C-CA2A3A763055}"/>
              </a:ext>
            </a:extLst>
          </p:cNvPr>
          <p:cNvSpPr/>
          <p:nvPr/>
        </p:nvSpPr>
        <p:spPr>
          <a:xfrm>
            <a:off x="6563152" y="5620528"/>
            <a:ext cx="857250" cy="62230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Not burden on users</a:t>
            </a:r>
            <a:endParaRPr lang="en-US" sz="1200" dirty="0">
              <a:solidFill>
                <a:schemeClr val="tx1"/>
              </a:solidFill>
              <a:latin typeface="Baguet Script" panose="020B0604020202020204" pitchFamily="2" charset="0"/>
            </a:endParaRPr>
          </a:p>
        </p:txBody>
      </p:sp>
      <p:sp>
        <p:nvSpPr>
          <p:cNvPr id="84" name="Rectangle: Folded Corner 83">
            <a:extLst>
              <a:ext uri="{FF2B5EF4-FFF2-40B4-BE49-F238E27FC236}">
                <a16:creationId xmlns:a16="http://schemas.microsoft.com/office/drawing/2014/main" id="{7B30484A-47A5-3B76-CA11-A5E9BAC99760}"/>
              </a:ext>
            </a:extLst>
          </p:cNvPr>
          <p:cNvSpPr/>
          <p:nvPr/>
        </p:nvSpPr>
        <p:spPr>
          <a:xfrm>
            <a:off x="6204114" y="4926872"/>
            <a:ext cx="857250" cy="62230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Good safety record</a:t>
            </a:r>
            <a:endParaRPr lang="en-US" sz="1200" dirty="0">
              <a:solidFill>
                <a:schemeClr val="tx1"/>
              </a:solidFill>
              <a:latin typeface="Baguet Script" panose="020B0604020202020204" pitchFamily="2" charset="0"/>
            </a:endParaRPr>
          </a:p>
        </p:txBody>
      </p:sp>
      <p:sp>
        <p:nvSpPr>
          <p:cNvPr id="85" name="Rectangle: Folded Corner 84">
            <a:extLst>
              <a:ext uri="{FF2B5EF4-FFF2-40B4-BE49-F238E27FC236}">
                <a16:creationId xmlns:a16="http://schemas.microsoft.com/office/drawing/2014/main" id="{9AD207D9-07BF-952C-FAFC-3554AD3742DE}"/>
              </a:ext>
            </a:extLst>
          </p:cNvPr>
          <p:cNvSpPr/>
          <p:nvPr/>
        </p:nvSpPr>
        <p:spPr>
          <a:xfrm>
            <a:off x="6428198" y="3718528"/>
            <a:ext cx="974138" cy="45719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Int’l compatibility</a:t>
            </a:r>
            <a:endParaRPr lang="en-US" sz="1100" dirty="0">
              <a:solidFill>
                <a:schemeClr val="tx1"/>
              </a:solidFill>
              <a:latin typeface="Baguet Script" panose="020B0604020202020204" pitchFamily="2" charset="0"/>
            </a:endParaRPr>
          </a:p>
        </p:txBody>
      </p:sp>
      <p:sp>
        <p:nvSpPr>
          <p:cNvPr id="86" name="Rectangle: Folded Corner 85">
            <a:extLst>
              <a:ext uri="{FF2B5EF4-FFF2-40B4-BE49-F238E27FC236}">
                <a16:creationId xmlns:a16="http://schemas.microsoft.com/office/drawing/2014/main" id="{84BF963B-FC8D-C355-A5F4-620461F92FF0}"/>
              </a:ext>
            </a:extLst>
          </p:cNvPr>
          <p:cNvSpPr/>
          <p:nvPr/>
        </p:nvSpPr>
        <p:spPr>
          <a:xfrm>
            <a:off x="5633270" y="6024041"/>
            <a:ext cx="857250" cy="31643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Connected</a:t>
            </a:r>
            <a:endParaRPr lang="en-US" sz="1200" dirty="0">
              <a:solidFill>
                <a:schemeClr val="tx1"/>
              </a:solidFill>
              <a:latin typeface="Baguet Script" panose="020B0604020202020204" pitchFamily="2" charset="0"/>
            </a:endParaRPr>
          </a:p>
        </p:txBody>
      </p:sp>
      <p:sp>
        <p:nvSpPr>
          <p:cNvPr id="87" name="Rectangle: Folded Corner 86">
            <a:extLst>
              <a:ext uri="{FF2B5EF4-FFF2-40B4-BE49-F238E27FC236}">
                <a16:creationId xmlns:a16="http://schemas.microsoft.com/office/drawing/2014/main" id="{2E504FA8-6BAC-11AE-59D6-FEA7C501C87F}"/>
              </a:ext>
            </a:extLst>
          </p:cNvPr>
          <p:cNvSpPr/>
          <p:nvPr/>
        </p:nvSpPr>
        <p:spPr>
          <a:xfrm>
            <a:off x="5535536" y="5658941"/>
            <a:ext cx="955174" cy="316430"/>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Collaborative</a:t>
            </a:r>
            <a:endParaRPr lang="en-US" sz="1000" dirty="0">
              <a:solidFill>
                <a:schemeClr val="tx1"/>
              </a:solidFill>
              <a:latin typeface="Baguet Script" panose="020B0604020202020204" pitchFamily="2" charset="0"/>
            </a:endParaRPr>
          </a:p>
        </p:txBody>
      </p:sp>
      <p:sp>
        <p:nvSpPr>
          <p:cNvPr id="88" name="Rectangle: Folded Corner 87">
            <a:extLst>
              <a:ext uri="{FF2B5EF4-FFF2-40B4-BE49-F238E27FC236}">
                <a16:creationId xmlns:a16="http://schemas.microsoft.com/office/drawing/2014/main" id="{293636D4-1FEF-CBAC-95D1-AA081473FBF0}"/>
              </a:ext>
            </a:extLst>
          </p:cNvPr>
          <p:cNvSpPr/>
          <p:nvPr/>
        </p:nvSpPr>
        <p:spPr>
          <a:xfrm>
            <a:off x="2409511" y="5851162"/>
            <a:ext cx="857250" cy="24841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Systematic</a:t>
            </a:r>
            <a:endParaRPr lang="en-US" sz="1100" dirty="0">
              <a:solidFill>
                <a:schemeClr val="tx1"/>
              </a:solidFill>
              <a:latin typeface="Baguet Script" panose="020B0604020202020204" pitchFamily="2" charset="0"/>
            </a:endParaRPr>
          </a:p>
        </p:txBody>
      </p:sp>
      <p:sp>
        <p:nvSpPr>
          <p:cNvPr id="89" name="Rectangle: Folded Corner 88">
            <a:extLst>
              <a:ext uri="{FF2B5EF4-FFF2-40B4-BE49-F238E27FC236}">
                <a16:creationId xmlns:a16="http://schemas.microsoft.com/office/drawing/2014/main" id="{3D2E352C-1762-81F6-85FC-FA3C7C523D7A}"/>
              </a:ext>
            </a:extLst>
          </p:cNvPr>
          <p:cNvSpPr/>
          <p:nvPr/>
        </p:nvSpPr>
        <p:spPr>
          <a:xfrm>
            <a:off x="10030542" y="791710"/>
            <a:ext cx="1161243" cy="390160"/>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Appropriately funded</a:t>
            </a:r>
            <a:endParaRPr lang="en-US" sz="1200" dirty="0">
              <a:solidFill>
                <a:schemeClr val="tx1"/>
              </a:solidFill>
              <a:latin typeface="Baguet Script" panose="020B0604020202020204" pitchFamily="2" charset="0"/>
            </a:endParaRPr>
          </a:p>
        </p:txBody>
      </p:sp>
      <p:sp>
        <p:nvSpPr>
          <p:cNvPr id="91" name="Rectangle: Folded Corner 90">
            <a:extLst>
              <a:ext uri="{FF2B5EF4-FFF2-40B4-BE49-F238E27FC236}">
                <a16:creationId xmlns:a16="http://schemas.microsoft.com/office/drawing/2014/main" id="{38455A46-98B2-FC3B-79DF-A70069DF65C2}"/>
              </a:ext>
            </a:extLst>
          </p:cNvPr>
          <p:cNvSpPr/>
          <p:nvPr/>
        </p:nvSpPr>
        <p:spPr>
          <a:xfrm>
            <a:off x="127495" y="1821465"/>
            <a:ext cx="857250" cy="296822"/>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Connected</a:t>
            </a:r>
            <a:endParaRPr lang="en-US" sz="1200" dirty="0">
              <a:solidFill>
                <a:schemeClr val="tx1"/>
              </a:solidFill>
              <a:latin typeface="Baguet Script" panose="020B0604020202020204" pitchFamily="2" charset="0"/>
            </a:endParaRPr>
          </a:p>
        </p:txBody>
      </p:sp>
      <p:sp>
        <p:nvSpPr>
          <p:cNvPr id="92" name="Rectangle: Folded Corner 91">
            <a:extLst>
              <a:ext uri="{FF2B5EF4-FFF2-40B4-BE49-F238E27FC236}">
                <a16:creationId xmlns:a16="http://schemas.microsoft.com/office/drawing/2014/main" id="{17AF823E-CA49-FC45-480F-6E259177ED94}"/>
              </a:ext>
            </a:extLst>
          </p:cNvPr>
          <p:cNvSpPr/>
          <p:nvPr/>
        </p:nvSpPr>
        <p:spPr>
          <a:xfrm>
            <a:off x="127495" y="2210161"/>
            <a:ext cx="857250" cy="401319"/>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Increased access</a:t>
            </a:r>
            <a:endParaRPr lang="en-US" sz="1200" dirty="0">
              <a:solidFill>
                <a:schemeClr val="tx1"/>
              </a:solidFill>
              <a:latin typeface="Baguet Script" panose="020B0604020202020204" pitchFamily="2" charset="0"/>
            </a:endParaRPr>
          </a:p>
        </p:txBody>
      </p:sp>
      <p:sp>
        <p:nvSpPr>
          <p:cNvPr id="93" name="Rectangle: Folded Corner 92">
            <a:extLst>
              <a:ext uri="{FF2B5EF4-FFF2-40B4-BE49-F238E27FC236}">
                <a16:creationId xmlns:a16="http://schemas.microsoft.com/office/drawing/2014/main" id="{71FEA30D-F7C6-DC20-174C-0EFF1BBC4E87}"/>
              </a:ext>
            </a:extLst>
          </p:cNvPr>
          <p:cNvSpPr/>
          <p:nvPr/>
        </p:nvSpPr>
        <p:spPr>
          <a:xfrm>
            <a:off x="136403" y="2721565"/>
            <a:ext cx="857250" cy="28139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Systemic</a:t>
            </a:r>
            <a:endParaRPr lang="en-US" sz="1200" dirty="0">
              <a:solidFill>
                <a:schemeClr val="tx1"/>
              </a:solidFill>
              <a:latin typeface="Baguet Script" panose="020B0604020202020204" pitchFamily="2" charset="0"/>
            </a:endParaRPr>
          </a:p>
        </p:txBody>
      </p:sp>
      <p:sp>
        <p:nvSpPr>
          <p:cNvPr id="94" name="Rectangle: Folded Corner 93">
            <a:extLst>
              <a:ext uri="{FF2B5EF4-FFF2-40B4-BE49-F238E27FC236}">
                <a16:creationId xmlns:a16="http://schemas.microsoft.com/office/drawing/2014/main" id="{D5D942C2-2197-2A2F-A7AC-399A8F0FEE79}"/>
              </a:ext>
            </a:extLst>
          </p:cNvPr>
          <p:cNvSpPr/>
          <p:nvPr/>
        </p:nvSpPr>
        <p:spPr>
          <a:xfrm>
            <a:off x="204788" y="3085704"/>
            <a:ext cx="708395" cy="36521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Fit for purpose</a:t>
            </a:r>
            <a:endParaRPr lang="en-US" sz="1200" dirty="0">
              <a:solidFill>
                <a:schemeClr val="tx1"/>
              </a:solidFill>
              <a:latin typeface="Baguet Script" panose="020B0604020202020204" pitchFamily="2" charset="0"/>
            </a:endParaRPr>
          </a:p>
        </p:txBody>
      </p:sp>
      <p:sp>
        <p:nvSpPr>
          <p:cNvPr id="95" name="Rectangle: Folded Corner 94">
            <a:extLst>
              <a:ext uri="{FF2B5EF4-FFF2-40B4-BE49-F238E27FC236}">
                <a16:creationId xmlns:a16="http://schemas.microsoft.com/office/drawing/2014/main" id="{7F7E5F3C-4075-0581-4D62-CA6A736A19AF}"/>
              </a:ext>
            </a:extLst>
          </p:cNvPr>
          <p:cNvSpPr/>
          <p:nvPr/>
        </p:nvSpPr>
        <p:spPr>
          <a:xfrm>
            <a:off x="127495" y="3504742"/>
            <a:ext cx="857250" cy="62230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“System” best in class</a:t>
            </a:r>
            <a:endParaRPr lang="en-US" sz="1200" dirty="0">
              <a:solidFill>
                <a:schemeClr val="tx1"/>
              </a:solidFill>
              <a:latin typeface="Baguet Script" panose="020B0604020202020204" pitchFamily="2" charset="0"/>
            </a:endParaRPr>
          </a:p>
        </p:txBody>
      </p:sp>
      <p:sp>
        <p:nvSpPr>
          <p:cNvPr id="97" name="Rectangle: Folded Corner 96">
            <a:extLst>
              <a:ext uri="{FF2B5EF4-FFF2-40B4-BE49-F238E27FC236}">
                <a16:creationId xmlns:a16="http://schemas.microsoft.com/office/drawing/2014/main" id="{4D185855-B07D-3149-7B21-FC1735C10594}"/>
              </a:ext>
            </a:extLst>
          </p:cNvPr>
          <p:cNvSpPr/>
          <p:nvPr/>
        </p:nvSpPr>
        <p:spPr>
          <a:xfrm>
            <a:off x="10342835" y="1295347"/>
            <a:ext cx="857250" cy="596665"/>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Aligned </a:t>
            </a:r>
            <a:r>
              <a:rPr lang="en-NZ" sz="1200" dirty="0" err="1">
                <a:solidFill>
                  <a:schemeClr val="tx1"/>
                </a:solidFill>
                <a:latin typeface="Baguet Script" panose="020B0604020202020204" pitchFamily="2" charset="0"/>
              </a:rPr>
              <a:t>internatio-nally</a:t>
            </a:r>
            <a:endParaRPr lang="en-US" sz="1200" dirty="0">
              <a:solidFill>
                <a:schemeClr val="tx1"/>
              </a:solidFill>
              <a:latin typeface="Baguet Script" panose="020B0604020202020204" pitchFamily="2" charset="0"/>
            </a:endParaRPr>
          </a:p>
        </p:txBody>
      </p:sp>
      <p:sp>
        <p:nvSpPr>
          <p:cNvPr id="98" name="Rectangle: Folded Corner 97">
            <a:extLst>
              <a:ext uri="{FF2B5EF4-FFF2-40B4-BE49-F238E27FC236}">
                <a16:creationId xmlns:a16="http://schemas.microsoft.com/office/drawing/2014/main" id="{A0A08A33-653B-BC4A-419D-B73D1E2D28EB}"/>
              </a:ext>
            </a:extLst>
          </p:cNvPr>
          <p:cNvSpPr/>
          <p:nvPr/>
        </p:nvSpPr>
        <p:spPr>
          <a:xfrm>
            <a:off x="9951185" y="1978672"/>
            <a:ext cx="1227655" cy="374665"/>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Responsibility &amp; control linked</a:t>
            </a:r>
            <a:endParaRPr lang="en-US" sz="1200" dirty="0">
              <a:solidFill>
                <a:schemeClr val="tx1"/>
              </a:solidFill>
              <a:latin typeface="Baguet Script" panose="020B0604020202020204" pitchFamily="2" charset="0"/>
            </a:endParaRPr>
          </a:p>
        </p:txBody>
      </p:sp>
      <p:sp>
        <p:nvSpPr>
          <p:cNvPr id="99" name="Rectangle: Folded Corner 98">
            <a:extLst>
              <a:ext uri="{FF2B5EF4-FFF2-40B4-BE49-F238E27FC236}">
                <a16:creationId xmlns:a16="http://schemas.microsoft.com/office/drawing/2014/main" id="{57A712F9-885D-6E20-D0F3-74D565FB32EC}"/>
              </a:ext>
            </a:extLst>
          </p:cNvPr>
          <p:cNvSpPr/>
          <p:nvPr/>
        </p:nvSpPr>
        <p:spPr>
          <a:xfrm>
            <a:off x="8903230" y="785840"/>
            <a:ext cx="956592" cy="462513"/>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Giving NZ </a:t>
            </a:r>
            <a:r>
              <a:rPr lang="en-NZ" sz="900" dirty="0" err="1">
                <a:solidFill>
                  <a:schemeClr val="tx1"/>
                </a:solidFill>
                <a:latin typeface="Baguet Script" panose="020B0604020202020204" pitchFamily="2" charset="0"/>
              </a:rPr>
              <a:t>inc</a:t>
            </a:r>
            <a:r>
              <a:rPr lang="en-NZ" sz="900" dirty="0">
                <a:solidFill>
                  <a:schemeClr val="tx1"/>
                </a:solidFill>
                <a:latin typeface="Baguet Script" panose="020B0604020202020204" pitchFamily="2" charset="0"/>
              </a:rPr>
              <a:t> competitive edge</a:t>
            </a:r>
            <a:endParaRPr lang="en-US" sz="900" dirty="0">
              <a:solidFill>
                <a:schemeClr val="tx1"/>
              </a:solidFill>
              <a:latin typeface="Baguet Script" panose="020B0604020202020204" pitchFamily="2" charset="0"/>
            </a:endParaRPr>
          </a:p>
        </p:txBody>
      </p:sp>
      <p:sp>
        <p:nvSpPr>
          <p:cNvPr id="100" name="Rectangle: Folded Corner 99">
            <a:extLst>
              <a:ext uri="{FF2B5EF4-FFF2-40B4-BE49-F238E27FC236}">
                <a16:creationId xmlns:a16="http://schemas.microsoft.com/office/drawing/2014/main" id="{24DD5191-74C2-111B-674D-96F198F91B2C}"/>
              </a:ext>
            </a:extLst>
          </p:cNvPr>
          <p:cNvSpPr/>
          <p:nvPr/>
        </p:nvSpPr>
        <p:spPr>
          <a:xfrm>
            <a:off x="11061328" y="89545"/>
            <a:ext cx="993508" cy="496513"/>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Airspace under separate control from ANSP</a:t>
            </a:r>
            <a:endParaRPr lang="en-US" sz="900" dirty="0">
              <a:solidFill>
                <a:schemeClr val="tx1"/>
              </a:solidFill>
              <a:latin typeface="Baguet Script" panose="020B0604020202020204" pitchFamily="2" charset="0"/>
            </a:endParaRPr>
          </a:p>
        </p:txBody>
      </p:sp>
      <p:sp>
        <p:nvSpPr>
          <p:cNvPr id="101" name="Rectangle: Folded Corner 100">
            <a:extLst>
              <a:ext uri="{FF2B5EF4-FFF2-40B4-BE49-F238E27FC236}">
                <a16:creationId xmlns:a16="http://schemas.microsoft.com/office/drawing/2014/main" id="{CA7B7A02-F190-9463-BBBA-48CBE8D00EA1}"/>
              </a:ext>
            </a:extLst>
          </p:cNvPr>
          <p:cNvSpPr/>
          <p:nvPr/>
        </p:nvSpPr>
        <p:spPr>
          <a:xfrm>
            <a:off x="1265956" y="515377"/>
            <a:ext cx="878128" cy="62230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Like roads main routes + on ramps off roads</a:t>
            </a:r>
            <a:endParaRPr lang="en-US" sz="900" dirty="0">
              <a:solidFill>
                <a:schemeClr val="tx1"/>
              </a:solidFill>
              <a:latin typeface="Baguet Script" panose="020B0604020202020204" pitchFamily="2" charset="0"/>
            </a:endParaRPr>
          </a:p>
        </p:txBody>
      </p:sp>
      <p:sp>
        <p:nvSpPr>
          <p:cNvPr id="102" name="Rectangle: Folded Corner 101">
            <a:extLst>
              <a:ext uri="{FF2B5EF4-FFF2-40B4-BE49-F238E27FC236}">
                <a16:creationId xmlns:a16="http://schemas.microsoft.com/office/drawing/2014/main" id="{C7E112C3-59D5-AE85-BDFB-AD72A0BFA4C0}"/>
              </a:ext>
            </a:extLst>
          </p:cNvPr>
          <p:cNvSpPr/>
          <p:nvPr/>
        </p:nvSpPr>
        <p:spPr>
          <a:xfrm>
            <a:off x="11236971" y="1954926"/>
            <a:ext cx="857250" cy="474854"/>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Reducing single points of failure</a:t>
            </a:r>
            <a:endParaRPr lang="en-US" sz="900" dirty="0">
              <a:solidFill>
                <a:schemeClr val="tx1"/>
              </a:solidFill>
              <a:latin typeface="Baguet Script" panose="020B0604020202020204" pitchFamily="2" charset="0"/>
            </a:endParaRPr>
          </a:p>
        </p:txBody>
      </p:sp>
      <p:sp>
        <p:nvSpPr>
          <p:cNvPr id="103" name="Rectangle: Folded Corner 102">
            <a:extLst>
              <a:ext uri="{FF2B5EF4-FFF2-40B4-BE49-F238E27FC236}">
                <a16:creationId xmlns:a16="http://schemas.microsoft.com/office/drawing/2014/main" id="{6AB22D2B-58B0-2E4C-2830-9A428C76FA86}"/>
              </a:ext>
            </a:extLst>
          </p:cNvPr>
          <p:cNvSpPr/>
          <p:nvPr/>
        </p:nvSpPr>
        <p:spPr>
          <a:xfrm>
            <a:off x="7869907" y="723710"/>
            <a:ext cx="967526" cy="448957"/>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chemeClr val="tx1"/>
                </a:solidFill>
                <a:latin typeface="Baguet Script" panose="020B0604020202020204" pitchFamily="2" charset="0"/>
              </a:rPr>
              <a:t>Open communication &amp; </a:t>
            </a:r>
          </a:p>
          <a:p>
            <a:pPr algn="ctr"/>
            <a:r>
              <a:rPr lang="en-NZ" sz="900" dirty="0">
                <a:solidFill>
                  <a:schemeClr val="tx1"/>
                </a:solidFill>
                <a:latin typeface="Baguet Script" panose="020B0604020202020204" pitchFamily="2" charset="0"/>
              </a:rPr>
              <a:t>problem solving</a:t>
            </a:r>
            <a:endParaRPr lang="en-US" sz="900" dirty="0">
              <a:solidFill>
                <a:schemeClr val="tx1"/>
              </a:solidFill>
              <a:latin typeface="Baguet Script" panose="020B0604020202020204" pitchFamily="2" charset="0"/>
            </a:endParaRPr>
          </a:p>
        </p:txBody>
      </p:sp>
      <p:sp>
        <p:nvSpPr>
          <p:cNvPr id="104" name="Rectangle: Folded Corner 103">
            <a:extLst>
              <a:ext uri="{FF2B5EF4-FFF2-40B4-BE49-F238E27FC236}">
                <a16:creationId xmlns:a16="http://schemas.microsoft.com/office/drawing/2014/main" id="{31B3F4F0-DC96-337F-2DD9-71D76F853BF4}"/>
              </a:ext>
            </a:extLst>
          </p:cNvPr>
          <p:cNvSpPr/>
          <p:nvPr/>
        </p:nvSpPr>
        <p:spPr>
          <a:xfrm>
            <a:off x="9899324" y="73643"/>
            <a:ext cx="1088979" cy="63847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Demystified – greater awareness/ understanding from public</a:t>
            </a:r>
            <a:endParaRPr lang="en-US" sz="900" dirty="0">
              <a:solidFill>
                <a:schemeClr val="tx1"/>
              </a:solidFill>
              <a:latin typeface="Baguet Script" panose="020B0604020202020204" pitchFamily="2" charset="0"/>
            </a:endParaRPr>
          </a:p>
        </p:txBody>
      </p:sp>
      <p:sp>
        <p:nvSpPr>
          <p:cNvPr id="105" name="Rectangle: Folded Corner 104">
            <a:extLst>
              <a:ext uri="{FF2B5EF4-FFF2-40B4-BE49-F238E27FC236}">
                <a16:creationId xmlns:a16="http://schemas.microsoft.com/office/drawing/2014/main" id="{BC345B64-72DB-A8E0-E843-A195A2919825}"/>
              </a:ext>
            </a:extLst>
          </p:cNvPr>
          <p:cNvSpPr/>
          <p:nvPr/>
        </p:nvSpPr>
        <p:spPr>
          <a:xfrm>
            <a:off x="8111763" y="1936972"/>
            <a:ext cx="897375" cy="859892"/>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ANSP user pays but not for profit</a:t>
            </a:r>
            <a:endParaRPr lang="en-US" sz="1200" dirty="0">
              <a:solidFill>
                <a:schemeClr val="tx1"/>
              </a:solidFill>
              <a:latin typeface="Baguet Script" panose="020B0604020202020204" pitchFamily="2" charset="0"/>
            </a:endParaRPr>
          </a:p>
        </p:txBody>
      </p:sp>
      <p:sp>
        <p:nvSpPr>
          <p:cNvPr id="109" name="Rectangle: Folded Corner 108">
            <a:extLst>
              <a:ext uri="{FF2B5EF4-FFF2-40B4-BE49-F238E27FC236}">
                <a16:creationId xmlns:a16="http://schemas.microsoft.com/office/drawing/2014/main" id="{4EDFEE15-F540-B61F-5DB7-0251288BF328}"/>
              </a:ext>
            </a:extLst>
          </p:cNvPr>
          <p:cNvSpPr/>
          <p:nvPr/>
        </p:nvSpPr>
        <p:spPr>
          <a:xfrm>
            <a:off x="4766521" y="593800"/>
            <a:ext cx="857250" cy="62230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Net zero/ reduce emissions</a:t>
            </a:r>
            <a:endParaRPr lang="en-US" sz="1200" dirty="0">
              <a:solidFill>
                <a:schemeClr val="tx1"/>
              </a:solidFill>
              <a:latin typeface="Baguet Script" panose="020B0604020202020204" pitchFamily="2" charset="0"/>
            </a:endParaRPr>
          </a:p>
        </p:txBody>
      </p:sp>
      <p:sp>
        <p:nvSpPr>
          <p:cNvPr id="107" name="Rectangle: Folded Corner 106">
            <a:extLst>
              <a:ext uri="{FF2B5EF4-FFF2-40B4-BE49-F238E27FC236}">
                <a16:creationId xmlns:a16="http://schemas.microsoft.com/office/drawing/2014/main" id="{828DD91B-30A8-DBC8-713B-AD54EDCAB5F8}"/>
              </a:ext>
            </a:extLst>
          </p:cNvPr>
          <p:cNvSpPr/>
          <p:nvPr/>
        </p:nvSpPr>
        <p:spPr>
          <a:xfrm>
            <a:off x="3196153" y="536527"/>
            <a:ext cx="608715" cy="62230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NSSWG has done work on MON</a:t>
            </a:r>
            <a:endParaRPr lang="en-US" sz="900" dirty="0">
              <a:solidFill>
                <a:schemeClr val="tx1"/>
              </a:solidFill>
              <a:latin typeface="Baguet Script" panose="020B0604020202020204" pitchFamily="2" charset="0"/>
            </a:endParaRPr>
          </a:p>
        </p:txBody>
      </p:sp>
      <p:sp>
        <p:nvSpPr>
          <p:cNvPr id="110" name="Rectangle: Folded Corner 109">
            <a:extLst>
              <a:ext uri="{FF2B5EF4-FFF2-40B4-BE49-F238E27FC236}">
                <a16:creationId xmlns:a16="http://schemas.microsoft.com/office/drawing/2014/main" id="{8089DC8E-5657-95CD-C352-7A3B8202BF3C}"/>
              </a:ext>
            </a:extLst>
          </p:cNvPr>
          <p:cNvSpPr/>
          <p:nvPr/>
        </p:nvSpPr>
        <p:spPr>
          <a:xfrm>
            <a:off x="3830654" y="536526"/>
            <a:ext cx="901460" cy="512489"/>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Enhanced governance and leadership</a:t>
            </a:r>
            <a:endParaRPr lang="en-US" sz="900" dirty="0">
              <a:solidFill>
                <a:schemeClr val="tx1"/>
              </a:solidFill>
              <a:latin typeface="Baguet Script" panose="020B0604020202020204" pitchFamily="2" charset="0"/>
            </a:endParaRPr>
          </a:p>
        </p:txBody>
      </p:sp>
      <p:sp>
        <p:nvSpPr>
          <p:cNvPr id="111" name="Rectangle: Folded Corner 110">
            <a:extLst>
              <a:ext uri="{FF2B5EF4-FFF2-40B4-BE49-F238E27FC236}">
                <a16:creationId xmlns:a16="http://schemas.microsoft.com/office/drawing/2014/main" id="{EFE27E83-AFDC-5DF9-4844-802519E243AD}"/>
              </a:ext>
            </a:extLst>
          </p:cNvPr>
          <p:cNvSpPr/>
          <p:nvPr/>
        </p:nvSpPr>
        <p:spPr>
          <a:xfrm>
            <a:off x="5651929" y="3936811"/>
            <a:ext cx="857250" cy="462513"/>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Optimised airspace integration</a:t>
            </a:r>
            <a:endParaRPr lang="en-US" sz="900" dirty="0">
              <a:solidFill>
                <a:schemeClr val="tx1"/>
              </a:solidFill>
              <a:latin typeface="Baguet Script" panose="020B0604020202020204" pitchFamily="2" charset="0"/>
            </a:endParaRPr>
          </a:p>
        </p:txBody>
      </p:sp>
      <p:sp>
        <p:nvSpPr>
          <p:cNvPr id="112" name="Rectangle: Folded Corner 111">
            <a:extLst>
              <a:ext uri="{FF2B5EF4-FFF2-40B4-BE49-F238E27FC236}">
                <a16:creationId xmlns:a16="http://schemas.microsoft.com/office/drawing/2014/main" id="{AC5E7F7A-1A4F-B1D9-4B20-88B95DD3E7D3}"/>
              </a:ext>
            </a:extLst>
          </p:cNvPr>
          <p:cNvSpPr/>
          <p:nvPr/>
        </p:nvSpPr>
        <p:spPr>
          <a:xfrm>
            <a:off x="11328017" y="622517"/>
            <a:ext cx="771360" cy="55333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chemeClr val="tx1"/>
                </a:solidFill>
                <a:latin typeface="Baguet Script" panose="020B0604020202020204" pitchFamily="2" charset="0"/>
              </a:rPr>
              <a:t>Aviation infrastructure would need expansion</a:t>
            </a:r>
            <a:endParaRPr lang="en-US" sz="800" dirty="0">
              <a:solidFill>
                <a:schemeClr val="tx1"/>
              </a:solidFill>
              <a:latin typeface="Baguet Script" panose="020B0604020202020204" pitchFamily="2" charset="0"/>
            </a:endParaRPr>
          </a:p>
        </p:txBody>
      </p:sp>
      <p:sp>
        <p:nvSpPr>
          <p:cNvPr id="113" name="Rectangle: Folded Corner 112">
            <a:extLst>
              <a:ext uri="{FF2B5EF4-FFF2-40B4-BE49-F238E27FC236}">
                <a16:creationId xmlns:a16="http://schemas.microsoft.com/office/drawing/2014/main" id="{9168EE2B-A65F-791F-F21B-DA8A8396DE66}"/>
              </a:ext>
            </a:extLst>
          </p:cNvPr>
          <p:cNvSpPr/>
          <p:nvPr/>
        </p:nvSpPr>
        <p:spPr>
          <a:xfrm>
            <a:off x="11304144" y="1193230"/>
            <a:ext cx="740099" cy="685686"/>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Efficiency and equitable funding</a:t>
            </a:r>
            <a:endParaRPr lang="en-US" sz="1000" dirty="0">
              <a:solidFill>
                <a:schemeClr val="tx1"/>
              </a:solidFill>
              <a:latin typeface="Baguet Script" panose="020B0604020202020204" pitchFamily="2" charset="0"/>
            </a:endParaRPr>
          </a:p>
        </p:txBody>
      </p:sp>
      <p:sp>
        <p:nvSpPr>
          <p:cNvPr id="114" name="Rectangle: Folded Corner 113">
            <a:extLst>
              <a:ext uri="{FF2B5EF4-FFF2-40B4-BE49-F238E27FC236}">
                <a16:creationId xmlns:a16="http://schemas.microsoft.com/office/drawing/2014/main" id="{262EBC27-AC12-0F8C-9477-4B764260FECC}"/>
              </a:ext>
            </a:extLst>
          </p:cNvPr>
          <p:cNvSpPr/>
          <p:nvPr/>
        </p:nvSpPr>
        <p:spPr>
          <a:xfrm>
            <a:off x="6720233" y="571432"/>
            <a:ext cx="998859" cy="66776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Infrastructure should be changed across the whole system</a:t>
            </a:r>
            <a:endParaRPr lang="en-US" sz="900" dirty="0">
              <a:solidFill>
                <a:schemeClr val="tx1"/>
              </a:solidFill>
              <a:latin typeface="Baguet Script" panose="020B0604020202020204" pitchFamily="2" charset="0"/>
            </a:endParaRPr>
          </a:p>
        </p:txBody>
      </p:sp>
      <p:sp>
        <p:nvSpPr>
          <p:cNvPr id="115" name="Rectangle: Folded Corner 114">
            <a:extLst>
              <a:ext uri="{FF2B5EF4-FFF2-40B4-BE49-F238E27FC236}">
                <a16:creationId xmlns:a16="http://schemas.microsoft.com/office/drawing/2014/main" id="{CE7651F7-EC7D-89CB-2357-3E6481951D4C}"/>
              </a:ext>
            </a:extLst>
          </p:cNvPr>
          <p:cNvSpPr/>
          <p:nvPr/>
        </p:nvSpPr>
        <p:spPr>
          <a:xfrm>
            <a:off x="7824963" y="61043"/>
            <a:ext cx="998859" cy="57646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Airspace integration seamless</a:t>
            </a:r>
            <a:endParaRPr lang="en-US" sz="1200" dirty="0">
              <a:solidFill>
                <a:schemeClr val="tx1"/>
              </a:solidFill>
              <a:latin typeface="Baguet Script" panose="020B0604020202020204" pitchFamily="2" charset="0"/>
            </a:endParaRPr>
          </a:p>
        </p:txBody>
      </p:sp>
      <p:sp>
        <p:nvSpPr>
          <p:cNvPr id="116" name="Rectangle: Folded Corner 115">
            <a:extLst>
              <a:ext uri="{FF2B5EF4-FFF2-40B4-BE49-F238E27FC236}">
                <a16:creationId xmlns:a16="http://schemas.microsoft.com/office/drawing/2014/main" id="{BD2CDB76-C8CE-FBA7-6355-33DB9A988D13}"/>
              </a:ext>
            </a:extLst>
          </p:cNvPr>
          <p:cNvSpPr/>
          <p:nvPr/>
        </p:nvSpPr>
        <p:spPr>
          <a:xfrm>
            <a:off x="7252183" y="3567484"/>
            <a:ext cx="982999" cy="52522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Safe, flexible, efficient, sustainable</a:t>
            </a:r>
            <a:endParaRPr lang="en-US" sz="1000" dirty="0">
              <a:solidFill>
                <a:schemeClr val="tx1"/>
              </a:solidFill>
              <a:latin typeface="Baguet Script" panose="020B0604020202020204" pitchFamily="2" charset="0"/>
            </a:endParaRPr>
          </a:p>
        </p:txBody>
      </p:sp>
      <p:sp>
        <p:nvSpPr>
          <p:cNvPr id="117" name="Rectangle: Folded Corner 116">
            <a:extLst>
              <a:ext uri="{FF2B5EF4-FFF2-40B4-BE49-F238E27FC236}">
                <a16:creationId xmlns:a16="http://schemas.microsoft.com/office/drawing/2014/main" id="{7FFE59D2-5254-3A67-AF80-B22918DE6B21}"/>
              </a:ext>
            </a:extLst>
          </p:cNvPr>
          <p:cNvSpPr/>
          <p:nvPr/>
        </p:nvSpPr>
        <p:spPr>
          <a:xfrm>
            <a:off x="9287483" y="3171843"/>
            <a:ext cx="967463" cy="383173"/>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Adaptable</a:t>
            </a:r>
            <a:endParaRPr lang="en-US" sz="1200" dirty="0">
              <a:solidFill>
                <a:schemeClr val="tx1"/>
              </a:solidFill>
              <a:latin typeface="Baguet Script" panose="020B0604020202020204" pitchFamily="2" charset="0"/>
            </a:endParaRPr>
          </a:p>
        </p:txBody>
      </p:sp>
      <p:sp>
        <p:nvSpPr>
          <p:cNvPr id="118" name="Rectangle: Folded Corner 117">
            <a:extLst>
              <a:ext uri="{FF2B5EF4-FFF2-40B4-BE49-F238E27FC236}">
                <a16:creationId xmlns:a16="http://schemas.microsoft.com/office/drawing/2014/main" id="{C423B2CD-F616-5664-D8B1-AEA6A5E309CA}"/>
              </a:ext>
            </a:extLst>
          </p:cNvPr>
          <p:cNvSpPr/>
          <p:nvPr/>
        </p:nvSpPr>
        <p:spPr>
          <a:xfrm>
            <a:off x="8468131" y="1614248"/>
            <a:ext cx="546918" cy="238883"/>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Agile</a:t>
            </a:r>
            <a:endParaRPr lang="en-US" sz="1200" dirty="0">
              <a:solidFill>
                <a:schemeClr val="tx1"/>
              </a:solidFill>
              <a:latin typeface="Baguet Script" panose="020B0604020202020204" pitchFamily="2" charset="0"/>
            </a:endParaRPr>
          </a:p>
        </p:txBody>
      </p:sp>
      <p:sp>
        <p:nvSpPr>
          <p:cNvPr id="119" name="Rectangle: Folded Corner 118">
            <a:extLst>
              <a:ext uri="{FF2B5EF4-FFF2-40B4-BE49-F238E27FC236}">
                <a16:creationId xmlns:a16="http://schemas.microsoft.com/office/drawing/2014/main" id="{D9757107-050D-EAEE-C98E-F09029ACEA60}"/>
              </a:ext>
            </a:extLst>
          </p:cNvPr>
          <p:cNvSpPr/>
          <p:nvPr/>
        </p:nvSpPr>
        <p:spPr>
          <a:xfrm>
            <a:off x="11156205" y="2499183"/>
            <a:ext cx="935799" cy="664355"/>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Enhanced resilience for all hazards/ threats</a:t>
            </a:r>
            <a:endParaRPr lang="en-US" sz="1000" dirty="0">
              <a:solidFill>
                <a:schemeClr val="tx1"/>
              </a:solidFill>
              <a:latin typeface="Baguet Script" panose="020B0604020202020204" pitchFamily="2" charset="0"/>
            </a:endParaRPr>
          </a:p>
        </p:txBody>
      </p:sp>
      <p:sp>
        <p:nvSpPr>
          <p:cNvPr id="120" name="Rectangle: Folded Corner 119">
            <a:extLst>
              <a:ext uri="{FF2B5EF4-FFF2-40B4-BE49-F238E27FC236}">
                <a16:creationId xmlns:a16="http://schemas.microsoft.com/office/drawing/2014/main" id="{C5E17655-F67C-BCF9-A81F-DCBB0FEA9C9B}"/>
              </a:ext>
            </a:extLst>
          </p:cNvPr>
          <p:cNvSpPr/>
          <p:nvPr/>
        </p:nvSpPr>
        <p:spPr>
          <a:xfrm>
            <a:off x="9926890" y="2433612"/>
            <a:ext cx="1194231" cy="350407"/>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Airspace optimised &amp; prioritised</a:t>
            </a:r>
            <a:endParaRPr lang="en-US" sz="1000" dirty="0">
              <a:solidFill>
                <a:schemeClr val="tx1"/>
              </a:solidFill>
              <a:latin typeface="Baguet Script" panose="020B0604020202020204" pitchFamily="2" charset="0"/>
            </a:endParaRPr>
          </a:p>
        </p:txBody>
      </p:sp>
      <p:sp>
        <p:nvSpPr>
          <p:cNvPr id="121" name="Rectangle: Folded Corner 120">
            <a:extLst>
              <a:ext uri="{FF2B5EF4-FFF2-40B4-BE49-F238E27FC236}">
                <a16:creationId xmlns:a16="http://schemas.microsoft.com/office/drawing/2014/main" id="{E44D015F-5E9A-0870-4B91-F034B4F78CE4}"/>
              </a:ext>
            </a:extLst>
          </p:cNvPr>
          <p:cNvSpPr/>
          <p:nvPr/>
        </p:nvSpPr>
        <p:spPr>
          <a:xfrm>
            <a:off x="8324392" y="3547944"/>
            <a:ext cx="857250" cy="57697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Expanded + improved infrastructure</a:t>
            </a:r>
            <a:endParaRPr lang="en-US" sz="900" dirty="0">
              <a:solidFill>
                <a:schemeClr val="tx1"/>
              </a:solidFill>
              <a:latin typeface="Baguet Script" panose="020B0604020202020204" pitchFamily="2" charset="0"/>
            </a:endParaRPr>
          </a:p>
        </p:txBody>
      </p:sp>
      <p:sp>
        <p:nvSpPr>
          <p:cNvPr id="122" name="Rectangle: Folded Corner 121">
            <a:extLst>
              <a:ext uri="{FF2B5EF4-FFF2-40B4-BE49-F238E27FC236}">
                <a16:creationId xmlns:a16="http://schemas.microsoft.com/office/drawing/2014/main" id="{A724E5C7-7B89-F9C8-9E62-0CBB0B3157DD}"/>
              </a:ext>
            </a:extLst>
          </p:cNvPr>
          <p:cNvSpPr/>
          <p:nvPr/>
        </p:nvSpPr>
        <p:spPr>
          <a:xfrm>
            <a:off x="8965114" y="6226089"/>
            <a:ext cx="914400" cy="25250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Innovative</a:t>
            </a:r>
            <a:endParaRPr lang="en-US" sz="1200" dirty="0">
              <a:solidFill>
                <a:schemeClr val="tx1"/>
              </a:solidFill>
              <a:latin typeface="Baguet Script" panose="020B0604020202020204" pitchFamily="2" charset="0"/>
            </a:endParaRPr>
          </a:p>
        </p:txBody>
      </p:sp>
      <p:sp>
        <p:nvSpPr>
          <p:cNvPr id="123" name="Rectangle: Folded Corner 122">
            <a:extLst>
              <a:ext uri="{FF2B5EF4-FFF2-40B4-BE49-F238E27FC236}">
                <a16:creationId xmlns:a16="http://schemas.microsoft.com/office/drawing/2014/main" id="{4A577CE3-DED9-8038-87B7-499B1F12550B}"/>
              </a:ext>
            </a:extLst>
          </p:cNvPr>
          <p:cNvSpPr/>
          <p:nvPr/>
        </p:nvSpPr>
        <p:spPr>
          <a:xfrm>
            <a:off x="9046899" y="1813394"/>
            <a:ext cx="848141" cy="79808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Tied into wider systems across NZ</a:t>
            </a:r>
            <a:endParaRPr lang="en-US" sz="1200" dirty="0">
              <a:solidFill>
                <a:schemeClr val="tx1"/>
              </a:solidFill>
              <a:latin typeface="Baguet Script" panose="020B0604020202020204" pitchFamily="2" charset="0"/>
            </a:endParaRPr>
          </a:p>
        </p:txBody>
      </p:sp>
      <p:sp>
        <p:nvSpPr>
          <p:cNvPr id="124" name="Rectangle: Folded Corner 123">
            <a:extLst>
              <a:ext uri="{FF2B5EF4-FFF2-40B4-BE49-F238E27FC236}">
                <a16:creationId xmlns:a16="http://schemas.microsoft.com/office/drawing/2014/main" id="{6E5B2BBC-88AD-AB21-F129-79E49B074141}"/>
              </a:ext>
            </a:extLst>
          </p:cNvPr>
          <p:cNvSpPr/>
          <p:nvPr/>
        </p:nvSpPr>
        <p:spPr>
          <a:xfrm>
            <a:off x="7708773" y="6206610"/>
            <a:ext cx="1092135" cy="62230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World leading in safety + innovation</a:t>
            </a:r>
            <a:endParaRPr lang="en-US" sz="1200" dirty="0">
              <a:solidFill>
                <a:schemeClr val="tx1"/>
              </a:solidFill>
              <a:latin typeface="Baguet Script" panose="020B0604020202020204" pitchFamily="2" charset="0"/>
            </a:endParaRPr>
          </a:p>
        </p:txBody>
      </p:sp>
      <p:sp>
        <p:nvSpPr>
          <p:cNvPr id="125" name="Rectangle: Folded Corner 124">
            <a:extLst>
              <a:ext uri="{FF2B5EF4-FFF2-40B4-BE49-F238E27FC236}">
                <a16:creationId xmlns:a16="http://schemas.microsoft.com/office/drawing/2014/main" id="{272F657C-7E6E-9CE3-AB4D-BDBEF3C6D269}"/>
              </a:ext>
            </a:extLst>
          </p:cNvPr>
          <p:cNvSpPr/>
          <p:nvPr/>
        </p:nvSpPr>
        <p:spPr>
          <a:xfrm>
            <a:off x="8394498" y="5532568"/>
            <a:ext cx="1092134" cy="62230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Makes use of new technologies/ innovations</a:t>
            </a:r>
            <a:endParaRPr lang="en-US" sz="1000" dirty="0">
              <a:solidFill>
                <a:schemeClr val="tx1"/>
              </a:solidFill>
              <a:latin typeface="Baguet Script" panose="020B0604020202020204" pitchFamily="2" charset="0"/>
            </a:endParaRPr>
          </a:p>
        </p:txBody>
      </p:sp>
      <p:sp>
        <p:nvSpPr>
          <p:cNvPr id="126" name="Rectangle: Folded Corner 125">
            <a:extLst>
              <a:ext uri="{FF2B5EF4-FFF2-40B4-BE49-F238E27FC236}">
                <a16:creationId xmlns:a16="http://schemas.microsoft.com/office/drawing/2014/main" id="{D742B05E-8750-BFD6-5FBC-AF5CAFF83324}"/>
              </a:ext>
            </a:extLst>
          </p:cNvPr>
          <p:cNvSpPr/>
          <p:nvPr/>
        </p:nvSpPr>
        <p:spPr>
          <a:xfrm>
            <a:off x="6991777" y="4230610"/>
            <a:ext cx="857250" cy="553339"/>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chemeClr val="tx1"/>
                </a:solidFill>
                <a:latin typeface="Baguet Script" panose="020B0604020202020204" pitchFamily="2" charset="0"/>
              </a:rPr>
              <a:t>Flexible/agile + able to respond effectively to change</a:t>
            </a:r>
            <a:endParaRPr lang="en-US" sz="800" dirty="0">
              <a:solidFill>
                <a:schemeClr val="tx1"/>
              </a:solidFill>
              <a:latin typeface="Baguet Script" panose="020B0604020202020204" pitchFamily="2" charset="0"/>
            </a:endParaRPr>
          </a:p>
        </p:txBody>
      </p:sp>
      <p:sp>
        <p:nvSpPr>
          <p:cNvPr id="127" name="Rectangle: Folded Corner 126">
            <a:extLst>
              <a:ext uri="{FF2B5EF4-FFF2-40B4-BE49-F238E27FC236}">
                <a16:creationId xmlns:a16="http://schemas.microsoft.com/office/drawing/2014/main" id="{9C0383BF-5F7A-7B63-4486-45BAF753C383}"/>
              </a:ext>
            </a:extLst>
          </p:cNvPr>
          <p:cNvSpPr/>
          <p:nvPr/>
        </p:nvSpPr>
        <p:spPr>
          <a:xfrm>
            <a:off x="7594464" y="2818163"/>
            <a:ext cx="857250" cy="690929"/>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Legally enforceable just culture obligations</a:t>
            </a:r>
            <a:endParaRPr lang="en-US" sz="1000" dirty="0">
              <a:solidFill>
                <a:schemeClr val="tx1"/>
              </a:solidFill>
              <a:latin typeface="Baguet Script" panose="020B0604020202020204" pitchFamily="2" charset="0"/>
            </a:endParaRPr>
          </a:p>
        </p:txBody>
      </p:sp>
      <p:sp>
        <p:nvSpPr>
          <p:cNvPr id="128" name="Rectangle: Folded Corner 127">
            <a:extLst>
              <a:ext uri="{FF2B5EF4-FFF2-40B4-BE49-F238E27FC236}">
                <a16:creationId xmlns:a16="http://schemas.microsoft.com/office/drawing/2014/main" id="{8B30D4ED-0731-F124-92DE-08C4E648C1F2}"/>
              </a:ext>
            </a:extLst>
          </p:cNvPr>
          <p:cNvSpPr/>
          <p:nvPr/>
        </p:nvSpPr>
        <p:spPr>
          <a:xfrm>
            <a:off x="7938314" y="4176662"/>
            <a:ext cx="1026800" cy="62230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Complies with all ICAO SARPs</a:t>
            </a:r>
            <a:endParaRPr lang="en-US" sz="1200" dirty="0">
              <a:solidFill>
                <a:schemeClr val="tx1"/>
              </a:solidFill>
              <a:latin typeface="Baguet Script" panose="020B0604020202020204" pitchFamily="2" charset="0"/>
            </a:endParaRPr>
          </a:p>
        </p:txBody>
      </p:sp>
      <p:sp>
        <p:nvSpPr>
          <p:cNvPr id="129" name="Rectangle: Folded Corner 128">
            <a:extLst>
              <a:ext uri="{FF2B5EF4-FFF2-40B4-BE49-F238E27FC236}">
                <a16:creationId xmlns:a16="http://schemas.microsoft.com/office/drawing/2014/main" id="{551431C5-F1B5-B735-258A-10FEC09BC15E}"/>
              </a:ext>
            </a:extLst>
          </p:cNvPr>
          <p:cNvSpPr/>
          <p:nvPr/>
        </p:nvSpPr>
        <p:spPr>
          <a:xfrm>
            <a:off x="7473919" y="5553095"/>
            <a:ext cx="857250" cy="62230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Leadership</a:t>
            </a:r>
            <a:r>
              <a:rPr lang="en-NZ" sz="1200" dirty="0">
                <a:solidFill>
                  <a:schemeClr val="tx1"/>
                </a:solidFill>
                <a:latin typeface="Baguet Script" panose="020B0604020202020204" pitchFamily="2" charset="0"/>
              </a:rPr>
              <a:t> at ICAO</a:t>
            </a:r>
            <a:endParaRPr lang="en-US" sz="1200" dirty="0">
              <a:solidFill>
                <a:schemeClr val="tx1"/>
              </a:solidFill>
              <a:latin typeface="Baguet Script" panose="020B0604020202020204" pitchFamily="2" charset="0"/>
            </a:endParaRPr>
          </a:p>
        </p:txBody>
      </p:sp>
      <p:sp>
        <p:nvSpPr>
          <p:cNvPr id="130" name="Rectangle: Folded Corner 129">
            <a:extLst>
              <a:ext uri="{FF2B5EF4-FFF2-40B4-BE49-F238E27FC236}">
                <a16:creationId xmlns:a16="http://schemas.microsoft.com/office/drawing/2014/main" id="{9939D133-B24E-5E56-4ACA-245EAC88836F}"/>
              </a:ext>
            </a:extLst>
          </p:cNvPr>
          <p:cNvSpPr/>
          <p:nvPr/>
        </p:nvSpPr>
        <p:spPr>
          <a:xfrm>
            <a:off x="136685" y="4184003"/>
            <a:ext cx="857250" cy="741733"/>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Clear assessment of safety impact of business decisions</a:t>
            </a:r>
            <a:endParaRPr lang="en-US" sz="900" dirty="0">
              <a:solidFill>
                <a:schemeClr val="tx1"/>
              </a:solidFill>
              <a:latin typeface="Baguet Script" panose="020B0604020202020204" pitchFamily="2" charset="0"/>
            </a:endParaRPr>
          </a:p>
        </p:txBody>
      </p:sp>
      <p:sp>
        <p:nvSpPr>
          <p:cNvPr id="131" name="Rectangle: Folded Corner 130">
            <a:extLst>
              <a:ext uri="{FF2B5EF4-FFF2-40B4-BE49-F238E27FC236}">
                <a16:creationId xmlns:a16="http://schemas.microsoft.com/office/drawing/2014/main" id="{46CF9B77-A239-5962-F396-C520E58E5E66}"/>
              </a:ext>
            </a:extLst>
          </p:cNvPr>
          <p:cNvSpPr/>
          <p:nvPr/>
        </p:nvSpPr>
        <p:spPr>
          <a:xfrm>
            <a:off x="152719" y="4990275"/>
            <a:ext cx="857250" cy="555093"/>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National minimum service level</a:t>
            </a:r>
            <a:endParaRPr lang="en-US" sz="1000" dirty="0">
              <a:solidFill>
                <a:schemeClr val="tx1"/>
              </a:solidFill>
              <a:latin typeface="Baguet Script" panose="020B0604020202020204" pitchFamily="2" charset="0"/>
            </a:endParaRPr>
          </a:p>
        </p:txBody>
      </p:sp>
      <p:sp>
        <p:nvSpPr>
          <p:cNvPr id="132" name="Rectangle: Folded Corner 131">
            <a:extLst>
              <a:ext uri="{FF2B5EF4-FFF2-40B4-BE49-F238E27FC236}">
                <a16:creationId xmlns:a16="http://schemas.microsoft.com/office/drawing/2014/main" id="{D1480D75-73B6-3DB3-34D4-1793846ED507}"/>
              </a:ext>
            </a:extLst>
          </p:cNvPr>
          <p:cNvSpPr/>
          <p:nvPr/>
        </p:nvSpPr>
        <p:spPr>
          <a:xfrm>
            <a:off x="119034" y="5609907"/>
            <a:ext cx="857250" cy="64354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chemeClr val="tx1"/>
                </a:solidFill>
                <a:latin typeface="Baguet Script" panose="020B0604020202020204" pitchFamily="2" charset="0"/>
              </a:rPr>
              <a:t>User pays is fine but should depend on pax + freight carried not provider</a:t>
            </a:r>
            <a:endParaRPr lang="en-US" sz="800" dirty="0">
              <a:solidFill>
                <a:schemeClr val="tx1"/>
              </a:solidFill>
              <a:latin typeface="Baguet Script" panose="020B0604020202020204" pitchFamily="2" charset="0"/>
            </a:endParaRPr>
          </a:p>
        </p:txBody>
      </p:sp>
      <p:sp>
        <p:nvSpPr>
          <p:cNvPr id="133" name="Rectangle: Folded Corner 132">
            <a:extLst>
              <a:ext uri="{FF2B5EF4-FFF2-40B4-BE49-F238E27FC236}">
                <a16:creationId xmlns:a16="http://schemas.microsoft.com/office/drawing/2014/main" id="{EE5DDCA0-BB1A-CA41-EFC6-721A770A5AF2}"/>
              </a:ext>
            </a:extLst>
          </p:cNvPr>
          <p:cNvSpPr/>
          <p:nvPr/>
        </p:nvSpPr>
        <p:spPr>
          <a:xfrm>
            <a:off x="103080" y="6331517"/>
            <a:ext cx="938175" cy="457199"/>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800" dirty="0">
                <a:solidFill>
                  <a:schemeClr val="tx1"/>
                </a:solidFill>
                <a:latin typeface="Baguet Script" panose="020B0604020202020204" pitchFamily="2" charset="0"/>
              </a:rPr>
              <a:t>Fully leveraging available technologies</a:t>
            </a:r>
            <a:endParaRPr lang="en-US" sz="800" dirty="0">
              <a:solidFill>
                <a:schemeClr val="tx1"/>
              </a:solidFill>
              <a:latin typeface="Baguet Script" panose="020B0604020202020204" pitchFamily="2" charset="0"/>
            </a:endParaRPr>
          </a:p>
        </p:txBody>
      </p:sp>
      <p:sp>
        <p:nvSpPr>
          <p:cNvPr id="134" name="Rectangle: Folded Corner 133">
            <a:extLst>
              <a:ext uri="{FF2B5EF4-FFF2-40B4-BE49-F238E27FC236}">
                <a16:creationId xmlns:a16="http://schemas.microsoft.com/office/drawing/2014/main" id="{2FE3F6D4-02AC-7020-5D9E-6E6F216F586F}"/>
              </a:ext>
            </a:extLst>
          </p:cNvPr>
          <p:cNvSpPr/>
          <p:nvPr/>
        </p:nvSpPr>
        <p:spPr>
          <a:xfrm>
            <a:off x="1051472" y="2784019"/>
            <a:ext cx="1038481" cy="55826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50" dirty="0">
                <a:solidFill>
                  <a:schemeClr val="tx1"/>
                </a:solidFill>
                <a:latin typeface="Baguet Script" panose="020B0604020202020204" pitchFamily="2" charset="0"/>
              </a:rPr>
              <a:t>Comprehensive ASAs with Pacific States</a:t>
            </a:r>
            <a:endParaRPr lang="en-US" sz="1050" dirty="0">
              <a:solidFill>
                <a:schemeClr val="tx1"/>
              </a:solidFill>
              <a:latin typeface="Baguet Script" panose="020B0604020202020204" pitchFamily="2" charset="0"/>
            </a:endParaRPr>
          </a:p>
        </p:txBody>
      </p:sp>
      <p:sp>
        <p:nvSpPr>
          <p:cNvPr id="135" name="Rectangle: Folded Corner 134">
            <a:extLst>
              <a:ext uri="{FF2B5EF4-FFF2-40B4-BE49-F238E27FC236}">
                <a16:creationId xmlns:a16="http://schemas.microsoft.com/office/drawing/2014/main" id="{D98AD72F-1DBB-E2B3-11D0-E144BF2D7CAE}"/>
              </a:ext>
            </a:extLst>
          </p:cNvPr>
          <p:cNvSpPr/>
          <p:nvPr/>
        </p:nvSpPr>
        <p:spPr>
          <a:xfrm>
            <a:off x="1089520" y="5984880"/>
            <a:ext cx="1028750" cy="381033"/>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Govt funding for green tech</a:t>
            </a:r>
            <a:endParaRPr lang="en-US" sz="1100" dirty="0">
              <a:solidFill>
                <a:schemeClr val="tx1"/>
              </a:solidFill>
              <a:latin typeface="Baguet Script" panose="020B0604020202020204" pitchFamily="2" charset="0"/>
            </a:endParaRPr>
          </a:p>
        </p:txBody>
      </p:sp>
      <p:sp>
        <p:nvSpPr>
          <p:cNvPr id="137" name="Rectangle: Folded Corner 136">
            <a:extLst>
              <a:ext uri="{FF2B5EF4-FFF2-40B4-BE49-F238E27FC236}">
                <a16:creationId xmlns:a16="http://schemas.microsoft.com/office/drawing/2014/main" id="{4B43F05F-A5DE-D569-E5B0-A1DA3B57FB7C}"/>
              </a:ext>
            </a:extLst>
          </p:cNvPr>
          <p:cNvSpPr/>
          <p:nvPr/>
        </p:nvSpPr>
        <p:spPr>
          <a:xfrm>
            <a:off x="9290190" y="2659019"/>
            <a:ext cx="637536" cy="458433"/>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Risk-based</a:t>
            </a:r>
            <a:endParaRPr lang="en-US" sz="1200" dirty="0">
              <a:solidFill>
                <a:schemeClr val="tx1"/>
              </a:solidFill>
              <a:latin typeface="Baguet Script" panose="020B0604020202020204" pitchFamily="2" charset="0"/>
            </a:endParaRPr>
          </a:p>
        </p:txBody>
      </p:sp>
      <p:sp>
        <p:nvSpPr>
          <p:cNvPr id="138" name="Rectangle: Folded Corner 137">
            <a:extLst>
              <a:ext uri="{FF2B5EF4-FFF2-40B4-BE49-F238E27FC236}">
                <a16:creationId xmlns:a16="http://schemas.microsoft.com/office/drawing/2014/main" id="{F2341A0B-69F4-46AF-DF74-61EE6E65883D}"/>
              </a:ext>
            </a:extLst>
          </p:cNvPr>
          <p:cNvSpPr/>
          <p:nvPr/>
        </p:nvSpPr>
        <p:spPr>
          <a:xfrm>
            <a:off x="10342835" y="3193050"/>
            <a:ext cx="913592" cy="36196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Adaptable</a:t>
            </a:r>
            <a:endParaRPr lang="en-US" sz="1200" dirty="0">
              <a:solidFill>
                <a:schemeClr val="tx1"/>
              </a:solidFill>
              <a:latin typeface="Baguet Script" panose="020B0604020202020204" pitchFamily="2" charset="0"/>
            </a:endParaRPr>
          </a:p>
        </p:txBody>
      </p:sp>
      <p:sp>
        <p:nvSpPr>
          <p:cNvPr id="139" name="Rectangle: Folded Corner 138">
            <a:extLst>
              <a:ext uri="{FF2B5EF4-FFF2-40B4-BE49-F238E27FC236}">
                <a16:creationId xmlns:a16="http://schemas.microsoft.com/office/drawing/2014/main" id="{763A9380-DBA6-5368-EDDF-F8D328EDAC2B}"/>
              </a:ext>
            </a:extLst>
          </p:cNvPr>
          <p:cNvSpPr/>
          <p:nvPr/>
        </p:nvSpPr>
        <p:spPr>
          <a:xfrm>
            <a:off x="11363564" y="3570067"/>
            <a:ext cx="771361" cy="331010"/>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Open</a:t>
            </a:r>
            <a:endParaRPr lang="en-US" sz="1200" dirty="0">
              <a:solidFill>
                <a:schemeClr val="tx1"/>
              </a:solidFill>
              <a:latin typeface="Baguet Script" panose="020B0604020202020204" pitchFamily="2" charset="0"/>
            </a:endParaRPr>
          </a:p>
        </p:txBody>
      </p:sp>
      <p:sp>
        <p:nvSpPr>
          <p:cNvPr id="140" name="Rectangle: Folded Corner 139">
            <a:extLst>
              <a:ext uri="{FF2B5EF4-FFF2-40B4-BE49-F238E27FC236}">
                <a16:creationId xmlns:a16="http://schemas.microsoft.com/office/drawing/2014/main" id="{B6E86DB8-3A5E-57CF-8BCF-69A3DF0B6625}"/>
              </a:ext>
            </a:extLst>
          </p:cNvPr>
          <p:cNvSpPr/>
          <p:nvPr/>
        </p:nvSpPr>
        <p:spPr>
          <a:xfrm>
            <a:off x="10267222" y="3632492"/>
            <a:ext cx="1036922" cy="337377"/>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Integrated</a:t>
            </a:r>
            <a:endParaRPr lang="en-US" sz="1200" dirty="0">
              <a:solidFill>
                <a:schemeClr val="tx1"/>
              </a:solidFill>
              <a:latin typeface="Baguet Script" panose="020B0604020202020204" pitchFamily="2" charset="0"/>
            </a:endParaRPr>
          </a:p>
        </p:txBody>
      </p:sp>
      <p:sp>
        <p:nvSpPr>
          <p:cNvPr id="141" name="Rectangle: Folded Corner 140">
            <a:extLst>
              <a:ext uri="{FF2B5EF4-FFF2-40B4-BE49-F238E27FC236}">
                <a16:creationId xmlns:a16="http://schemas.microsoft.com/office/drawing/2014/main" id="{FE0F64ED-0D0A-B7B3-AED0-D81B6B5AACAC}"/>
              </a:ext>
            </a:extLst>
          </p:cNvPr>
          <p:cNvSpPr/>
          <p:nvPr/>
        </p:nvSpPr>
        <p:spPr>
          <a:xfrm>
            <a:off x="10300361" y="4000134"/>
            <a:ext cx="857250" cy="274599"/>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Inclusive</a:t>
            </a:r>
            <a:endParaRPr lang="en-US" sz="1200" dirty="0">
              <a:solidFill>
                <a:schemeClr val="tx1"/>
              </a:solidFill>
              <a:latin typeface="Baguet Script" panose="020B0604020202020204" pitchFamily="2" charset="0"/>
            </a:endParaRPr>
          </a:p>
        </p:txBody>
      </p:sp>
      <p:sp>
        <p:nvSpPr>
          <p:cNvPr id="142" name="Rectangle: Folded Corner 141">
            <a:extLst>
              <a:ext uri="{FF2B5EF4-FFF2-40B4-BE49-F238E27FC236}">
                <a16:creationId xmlns:a16="http://schemas.microsoft.com/office/drawing/2014/main" id="{1F81F1EA-546D-2AD5-647C-C0C5EF702E69}"/>
              </a:ext>
            </a:extLst>
          </p:cNvPr>
          <p:cNvSpPr/>
          <p:nvPr/>
        </p:nvSpPr>
        <p:spPr>
          <a:xfrm>
            <a:off x="11275672" y="3989976"/>
            <a:ext cx="857250" cy="25980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Efficient</a:t>
            </a:r>
            <a:endParaRPr lang="en-US" sz="1200" dirty="0">
              <a:solidFill>
                <a:schemeClr val="tx1"/>
              </a:solidFill>
              <a:latin typeface="Baguet Script" panose="020B0604020202020204" pitchFamily="2" charset="0"/>
            </a:endParaRPr>
          </a:p>
        </p:txBody>
      </p:sp>
      <p:sp>
        <p:nvSpPr>
          <p:cNvPr id="143" name="Rectangle: Folded Corner 142">
            <a:extLst>
              <a:ext uri="{FF2B5EF4-FFF2-40B4-BE49-F238E27FC236}">
                <a16:creationId xmlns:a16="http://schemas.microsoft.com/office/drawing/2014/main" id="{D948858A-94B0-8F2E-E919-6285848403C6}"/>
              </a:ext>
            </a:extLst>
          </p:cNvPr>
          <p:cNvSpPr/>
          <p:nvPr/>
        </p:nvSpPr>
        <p:spPr>
          <a:xfrm>
            <a:off x="10097286" y="4304373"/>
            <a:ext cx="915638" cy="31001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Flexible in real time</a:t>
            </a:r>
            <a:endParaRPr lang="en-US" sz="1200" dirty="0">
              <a:solidFill>
                <a:schemeClr val="tx1"/>
              </a:solidFill>
              <a:latin typeface="Baguet Script" panose="020B0604020202020204" pitchFamily="2" charset="0"/>
            </a:endParaRPr>
          </a:p>
        </p:txBody>
      </p:sp>
      <p:sp>
        <p:nvSpPr>
          <p:cNvPr id="144" name="Rectangle: Folded Corner 143">
            <a:extLst>
              <a:ext uri="{FF2B5EF4-FFF2-40B4-BE49-F238E27FC236}">
                <a16:creationId xmlns:a16="http://schemas.microsoft.com/office/drawing/2014/main" id="{137BA0A8-8475-D3B8-0C30-EC180A28DDBF}"/>
              </a:ext>
            </a:extLst>
          </p:cNvPr>
          <p:cNvSpPr/>
          <p:nvPr/>
        </p:nvSpPr>
        <p:spPr>
          <a:xfrm>
            <a:off x="7000186" y="3130866"/>
            <a:ext cx="557062" cy="337607"/>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Open!</a:t>
            </a:r>
            <a:endParaRPr lang="en-US" sz="1200" dirty="0">
              <a:solidFill>
                <a:schemeClr val="tx1"/>
              </a:solidFill>
              <a:latin typeface="Baguet Script" panose="020B0604020202020204" pitchFamily="2" charset="0"/>
            </a:endParaRPr>
          </a:p>
        </p:txBody>
      </p:sp>
      <p:sp>
        <p:nvSpPr>
          <p:cNvPr id="145" name="Rectangle: Folded Corner 144">
            <a:extLst>
              <a:ext uri="{FF2B5EF4-FFF2-40B4-BE49-F238E27FC236}">
                <a16:creationId xmlns:a16="http://schemas.microsoft.com/office/drawing/2014/main" id="{2A7CC55B-5114-A18B-B0FA-FD90AEE133F9}"/>
              </a:ext>
            </a:extLst>
          </p:cNvPr>
          <p:cNvSpPr/>
          <p:nvPr/>
        </p:nvSpPr>
        <p:spPr>
          <a:xfrm>
            <a:off x="4849429" y="314668"/>
            <a:ext cx="796258" cy="189645"/>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Dynamic</a:t>
            </a:r>
            <a:endParaRPr lang="en-US" sz="1200" dirty="0">
              <a:solidFill>
                <a:schemeClr val="tx1"/>
              </a:solidFill>
              <a:latin typeface="Baguet Script" panose="020B0604020202020204" pitchFamily="2" charset="0"/>
            </a:endParaRPr>
          </a:p>
        </p:txBody>
      </p:sp>
      <p:sp>
        <p:nvSpPr>
          <p:cNvPr id="146" name="Rectangle: Folded Corner 145">
            <a:extLst>
              <a:ext uri="{FF2B5EF4-FFF2-40B4-BE49-F238E27FC236}">
                <a16:creationId xmlns:a16="http://schemas.microsoft.com/office/drawing/2014/main" id="{17533D45-F5BC-69F0-66F9-CDBAF3C767FE}"/>
              </a:ext>
            </a:extLst>
          </p:cNvPr>
          <p:cNvSpPr/>
          <p:nvPr/>
        </p:nvSpPr>
        <p:spPr>
          <a:xfrm>
            <a:off x="10270072" y="4694204"/>
            <a:ext cx="898295" cy="59732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50" dirty="0">
                <a:solidFill>
                  <a:schemeClr val="tx1"/>
                </a:solidFill>
                <a:latin typeface="Baguet Script" panose="020B0604020202020204" pitchFamily="2" charset="0"/>
              </a:rPr>
              <a:t>Integrated crewed and autonomous</a:t>
            </a:r>
            <a:endParaRPr lang="en-US" sz="1050" dirty="0">
              <a:solidFill>
                <a:schemeClr val="tx1"/>
              </a:solidFill>
              <a:latin typeface="Baguet Script" panose="020B0604020202020204" pitchFamily="2" charset="0"/>
            </a:endParaRPr>
          </a:p>
        </p:txBody>
      </p:sp>
      <p:sp>
        <p:nvSpPr>
          <p:cNvPr id="147" name="Rectangle: Folded Corner 146">
            <a:extLst>
              <a:ext uri="{FF2B5EF4-FFF2-40B4-BE49-F238E27FC236}">
                <a16:creationId xmlns:a16="http://schemas.microsoft.com/office/drawing/2014/main" id="{04D09DCC-1770-ADFD-30FF-4CCEA2E5B23E}"/>
              </a:ext>
            </a:extLst>
          </p:cNvPr>
          <p:cNvSpPr/>
          <p:nvPr/>
        </p:nvSpPr>
        <p:spPr>
          <a:xfrm>
            <a:off x="9555886" y="5847461"/>
            <a:ext cx="857250" cy="302979"/>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Adaptable</a:t>
            </a:r>
            <a:endParaRPr lang="en-US" sz="1200" dirty="0">
              <a:solidFill>
                <a:schemeClr val="tx1"/>
              </a:solidFill>
              <a:latin typeface="Baguet Script" panose="020B0604020202020204" pitchFamily="2" charset="0"/>
            </a:endParaRPr>
          </a:p>
        </p:txBody>
      </p:sp>
      <p:sp>
        <p:nvSpPr>
          <p:cNvPr id="148" name="Rectangle: Folded Corner 147">
            <a:extLst>
              <a:ext uri="{FF2B5EF4-FFF2-40B4-BE49-F238E27FC236}">
                <a16:creationId xmlns:a16="http://schemas.microsoft.com/office/drawing/2014/main" id="{3CDFFF97-3493-53B6-8F6E-554C9B09CBF8}"/>
              </a:ext>
            </a:extLst>
          </p:cNvPr>
          <p:cNvSpPr/>
          <p:nvPr/>
        </p:nvSpPr>
        <p:spPr>
          <a:xfrm>
            <a:off x="11192448" y="4335073"/>
            <a:ext cx="950130" cy="31501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Integrated</a:t>
            </a:r>
            <a:endParaRPr lang="en-US" sz="1200" dirty="0">
              <a:solidFill>
                <a:schemeClr val="tx1"/>
              </a:solidFill>
              <a:latin typeface="Baguet Script" panose="020B0604020202020204" pitchFamily="2" charset="0"/>
            </a:endParaRPr>
          </a:p>
        </p:txBody>
      </p:sp>
      <p:sp>
        <p:nvSpPr>
          <p:cNvPr id="149" name="Rectangle: Folded Corner 148">
            <a:extLst>
              <a:ext uri="{FF2B5EF4-FFF2-40B4-BE49-F238E27FC236}">
                <a16:creationId xmlns:a16="http://schemas.microsoft.com/office/drawing/2014/main" id="{9BDC693B-FDDA-737B-8F7F-A249F85B412B}"/>
              </a:ext>
            </a:extLst>
          </p:cNvPr>
          <p:cNvSpPr/>
          <p:nvPr/>
        </p:nvSpPr>
        <p:spPr>
          <a:xfrm>
            <a:off x="5743611" y="108767"/>
            <a:ext cx="857250" cy="315740"/>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Cohesive</a:t>
            </a:r>
            <a:endParaRPr lang="en-US" sz="1200" dirty="0">
              <a:solidFill>
                <a:schemeClr val="tx1"/>
              </a:solidFill>
              <a:latin typeface="Baguet Script" panose="020B0604020202020204" pitchFamily="2" charset="0"/>
            </a:endParaRPr>
          </a:p>
        </p:txBody>
      </p:sp>
      <p:sp>
        <p:nvSpPr>
          <p:cNvPr id="150" name="Rectangle: Folded Corner 149">
            <a:extLst>
              <a:ext uri="{FF2B5EF4-FFF2-40B4-BE49-F238E27FC236}">
                <a16:creationId xmlns:a16="http://schemas.microsoft.com/office/drawing/2014/main" id="{0BC947C7-B727-0582-7FED-4F69276580EE}"/>
              </a:ext>
            </a:extLst>
          </p:cNvPr>
          <p:cNvSpPr/>
          <p:nvPr/>
        </p:nvSpPr>
        <p:spPr>
          <a:xfrm>
            <a:off x="9500671" y="5550603"/>
            <a:ext cx="957436" cy="259034"/>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Innovative</a:t>
            </a:r>
            <a:endParaRPr lang="en-US" sz="1200" dirty="0">
              <a:solidFill>
                <a:schemeClr val="tx1"/>
              </a:solidFill>
              <a:latin typeface="Baguet Script" panose="020B0604020202020204" pitchFamily="2" charset="0"/>
            </a:endParaRPr>
          </a:p>
        </p:txBody>
      </p:sp>
      <p:sp>
        <p:nvSpPr>
          <p:cNvPr id="151" name="Rectangle: Folded Corner 150">
            <a:extLst>
              <a:ext uri="{FF2B5EF4-FFF2-40B4-BE49-F238E27FC236}">
                <a16:creationId xmlns:a16="http://schemas.microsoft.com/office/drawing/2014/main" id="{67D13081-6B90-020D-78F0-A5887FFEE63A}"/>
              </a:ext>
            </a:extLst>
          </p:cNvPr>
          <p:cNvSpPr/>
          <p:nvPr/>
        </p:nvSpPr>
        <p:spPr>
          <a:xfrm>
            <a:off x="11196600" y="4725479"/>
            <a:ext cx="857250" cy="38238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Enough capacity</a:t>
            </a:r>
            <a:endParaRPr lang="en-US" sz="1200" dirty="0">
              <a:solidFill>
                <a:schemeClr val="tx1"/>
              </a:solidFill>
              <a:latin typeface="Baguet Script" panose="020B0604020202020204" pitchFamily="2" charset="0"/>
            </a:endParaRPr>
          </a:p>
        </p:txBody>
      </p:sp>
      <p:sp>
        <p:nvSpPr>
          <p:cNvPr id="152" name="Rectangle: Folded Corner 151">
            <a:extLst>
              <a:ext uri="{FF2B5EF4-FFF2-40B4-BE49-F238E27FC236}">
                <a16:creationId xmlns:a16="http://schemas.microsoft.com/office/drawing/2014/main" id="{8139023C-B0D0-49FA-BB2E-0456C27BD436}"/>
              </a:ext>
            </a:extLst>
          </p:cNvPr>
          <p:cNvSpPr/>
          <p:nvPr/>
        </p:nvSpPr>
        <p:spPr>
          <a:xfrm>
            <a:off x="10386477" y="5336480"/>
            <a:ext cx="857250" cy="363370"/>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Dynamic</a:t>
            </a:r>
            <a:endParaRPr lang="en-US" sz="1200" dirty="0">
              <a:solidFill>
                <a:schemeClr val="tx1"/>
              </a:solidFill>
              <a:latin typeface="Baguet Script" panose="020B0604020202020204" pitchFamily="2" charset="0"/>
            </a:endParaRPr>
          </a:p>
        </p:txBody>
      </p:sp>
      <p:sp>
        <p:nvSpPr>
          <p:cNvPr id="153" name="Rectangle: Folded Corner 152">
            <a:extLst>
              <a:ext uri="{FF2B5EF4-FFF2-40B4-BE49-F238E27FC236}">
                <a16:creationId xmlns:a16="http://schemas.microsoft.com/office/drawing/2014/main" id="{04EBEBED-1C13-DC6E-953F-A605D8F9F6CC}"/>
              </a:ext>
            </a:extLst>
          </p:cNvPr>
          <p:cNvSpPr/>
          <p:nvPr/>
        </p:nvSpPr>
        <p:spPr>
          <a:xfrm>
            <a:off x="11266368" y="5163247"/>
            <a:ext cx="857250" cy="290567"/>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Flexible</a:t>
            </a:r>
            <a:endParaRPr lang="en-US" sz="1200" dirty="0">
              <a:solidFill>
                <a:schemeClr val="tx1"/>
              </a:solidFill>
              <a:latin typeface="Baguet Script" panose="020B0604020202020204" pitchFamily="2" charset="0"/>
            </a:endParaRPr>
          </a:p>
        </p:txBody>
      </p:sp>
      <p:sp>
        <p:nvSpPr>
          <p:cNvPr id="154" name="Rectangle: Folded Corner 153">
            <a:extLst>
              <a:ext uri="{FF2B5EF4-FFF2-40B4-BE49-F238E27FC236}">
                <a16:creationId xmlns:a16="http://schemas.microsoft.com/office/drawing/2014/main" id="{4F07ED0F-F1A8-1575-2A53-7CB3FDB87FD6}"/>
              </a:ext>
            </a:extLst>
          </p:cNvPr>
          <p:cNvSpPr/>
          <p:nvPr/>
        </p:nvSpPr>
        <p:spPr>
          <a:xfrm>
            <a:off x="3909271" y="6297583"/>
            <a:ext cx="857250" cy="52506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Digital (c.f. voice)</a:t>
            </a:r>
            <a:endParaRPr lang="en-US" sz="1200" dirty="0">
              <a:solidFill>
                <a:schemeClr val="tx1"/>
              </a:solidFill>
              <a:latin typeface="Baguet Script" panose="020B0604020202020204" pitchFamily="2" charset="0"/>
            </a:endParaRPr>
          </a:p>
        </p:txBody>
      </p:sp>
      <p:sp>
        <p:nvSpPr>
          <p:cNvPr id="155" name="Rectangle: Folded Corner 154">
            <a:extLst>
              <a:ext uri="{FF2B5EF4-FFF2-40B4-BE49-F238E27FC236}">
                <a16:creationId xmlns:a16="http://schemas.microsoft.com/office/drawing/2014/main" id="{01D6D7F4-2FB9-A9C9-D886-7E5575683CC0}"/>
              </a:ext>
            </a:extLst>
          </p:cNvPr>
          <p:cNvSpPr/>
          <p:nvPr/>
        </p:nvSpPr>
        <p:spPr>
          <a:xfrm>
            <a:off x="11388074" y="3268312"/>
            <a:ext cx="771360" cy="227199"/>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Precision</a:t>
            </a:r>
            <a:endParaRPr lang="en-US" sz="1200" dirty="0">
              <a:solidFill>
                <a:schemeClr val="tx1"/>
              </a:solidFill>
              <a:latin typeface="Baguet Script" panose="020B0604020202020204" pitchFamily="2" charset="0"/>
            </a:endParaRPr>
          </a:p>
        </p:txBody>
      </p:sp>
      <p:sp>
        <p:nvSpPr>
          <p:cNvPr id="156" name="Rectangle: Folded Corner 155">
            <a:extLst>
              <a:ext uri="{FF2B5EF4-FFF2-40B4-BE49-F238E27FC236}">
                <a16:creationId xmlns:a16="http://schemas.microsoft.com/office/drawing/2014/main" id="{7C20A12C-A82F-1AB6-9B45-CD1938F3CBCF}"/>
              </a:ext>
            </a:extLst>
          </p:cNvPr>
          <p:cNvSpPr/>
          <p:nvPr/>
        </p:nvSpPr>
        <p:spPr>
          <a:xfrm>
            <a:off x="11250077" y="5703670"/>
            <a:ext cx="857250" cy="543402"/>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Driven by evidence</a:t>
            </a:r>
            <a:endParaRPr lang="en-US" sz="1200" dirty="0">
              <a:solidFill>
                <a:schemeClr val="tx1"/>
              </a:solidFill>
              <a:latin typeface="Baguet Script" panose="020B0604020202020204" pitchFamily="2" charset="0"/>
            </a:endParaRPr>
          </a:p>
        </p:txBody>
      </p:sp>
      <p:sp>
        <p:nvSpPr>
          <p:cNvPr id="157" name="Rectangle: Folded Corner 156">
            <a:extLst>
              <a:ext uri="{FF2B5EF4-FFF2-40B4-BE49-F238E27FC236}">
                <a16:creationId xmlns:a16="http://schemas.microsoft.com/office/drawing/2014/main" id="{71BDCA4B-96C1-4C26-444D-FFB1BB83F420}"/>
              </a:ext>
            </a:extLst>
          </p:cNvPr>
          <p:cNvSpPr/>
          <p:nvPr/>
        </p:nvSpPr>
        <p:spPr>
          <a:xfrm>
            <a:off x="9094142" y="1586274"/>
            <a:ext cx="711136" cy="206599"/>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Capable</a:t>
            </a:r>
            <a:endParaRPr lang="en-US" sz="1200" dirty="0">
              <a:solidFill>
                <a:schemeClr val="tx1"/>
              </a:solidFill>
              <a:latin typeface="Baguet Script" panose="020B0604020202020204" pitchFamily="2" charset="0"/>
            </a:endParaRPr>
          </a:p>
        </p:txBody>
      </p:sp>
      <p:sp>
        <p:nvSpPr>
          <p:cNvPr id="158" name="Rectangle: Folded Corner 157">
            <a:extLst>
              <a:ext uri="{FF2B5EF4-FFF2-40B4-BE49-F238E27FC236}">
                <a16:creationId xmlns:a16="http://schemas.microsoft.com/office/drawing/2014/main" id="{2709B05B-E430-B365-7C95-72DB4CCACF3B}"/>
              </a:ext>
            </a:extLst>
          </p:cNvPr>
          <p:cNvSpPr/>
          <p:nvPr/>
        </p:nvSpPr>
        <p:spPr>
          <a:xfrm>
            <a:off x="11256427" y="5507770"/>
            <a:ext cx="857250" cy="19195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Optimised</a:t>
            </a:r>
            <a:endParaRPr lang="en-US" sz="1200" dirty="0">
              <a:solidFill>
                <a:schemeClr val="tx1"/>
              </a:solidFill>
              <a:latin typeface="Baguet Script" panose="020B0604020202020204" pitchFamily="2" charset="0"/>
            </a:endParaRPr>
          </a:p>
        </p:txBody>
      </p:sp>
      <p:sp>
        <p:nvSpPr>
          <p:cNvPr id="159" name="Rectangle: Folded Corner 158">
            <a:extLst>
              <a:ext uri="{FF2B5EF4-FFF2-40B4-BE49-F238E27FC236}">
                <a16:creationId xmlns:a16="http://schemas.microsoft.com/office/drawing/2014/main" id="{5EF8A42B-C8D8-91FE-F313-EF47C57227F8}"/>
              </a:ext>
            </a:extLst>
          </p:cNvPr>
          <p:cNvSpPr/>
          <p:nvPr/>
        </p:nvSpPr>
        <p:spPr>
          <a:xfrm>
            <a:off x="3228209" y="4981416"/>
            <a:ext cx="758367" cy="405063"/>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Level of safety</a:t>
            </a:r>
            <a:endParaRPr lang="en-US" sz="1200" dirty="0">
              <a:solidFill>
                <a:schemeClr val="tx1"/>
              </a:solidFill>
              <a:latin typeface="Baguet Script" panose="020B0604020202020204" pitchFamily="2" charset="0"/>
            </a:endParaRPr>
          </a:p>
        </p:txBody>
      </p:sp>
      <p:sp>
        <p:nvSpPr>
          <p:cNvPr id="160" name="Rectangle: Folded Corner 159">
            <a:extLst>
              <a:ext uri="{FF2B5EF4-FFF2-40B4-BE49-F238E27FC236}">
                <a16:creationId xmlns:a16="http://schemas.microsoft.com/office/drawing/2014/main" id="{BEAF768B-78B7-B432-CEC8-F235327875E7}"/>
              </a:ext>
            </a:extLst>
          </p:cNvPr>
          <p:cNvSpPr/>
          <p:nvPr/>
        </p:nvSpPr>
        <p:spPr>
          <a:xfrm>
            <a:off x="9969349" y="6206609"/>
            <a:ext cx="1161362" cy="62230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Accountable (decisions can be challenged)</a:t>
            </a:r>
            <a:endParaRPr lang="en-US" sz="1200" dirty="0">
              <a:solidFill>
                <a:schemeClr val="tx1"/>
              </a:solidFill>
              <a:latin typeface="Baguet Script" panose="020B0604020202020204" pitchFamily="2" charset="0"/>
            </a:endParaRPr>
          </a:p>
        </p:txBody>
      </p:sp>
      <p:sp>
        <p:nvSpPr>
          <p:cNvPr id="161" name="Rectangle: Folded Corner 160">
            <a:extLst>
              <a:ext uri="{FF2B5EF4-FFF2-40B4-BE49-F238E27FC236}">
                <a16:creationId xmlns:a16="http://schemas.microsoft.com/office/drawing/2014/main" id="{65144367-36A3-FE17-CE3C-53A8A22AD196}"/>
              </a:ext>
            </a:extLst>
          </p:cNvPr>
          <p:cNvSpPr/>
          <p:nvPr/>
        </p:nvSpPr>
        <p:spPr>
          <a:xfrm>
            <a:off x="11186701" y="6196992"/>
            <a:ext cx="920626" cy="215724"/>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Competitive</a:t>
            </a:r>
            <a:endParaRPr lang="en-US" sz="1200" dirty="0">
              <a:solidFill>
                <a:schemeClr val="tx1"/>
              </a:solidFill>
              <a:latin typeface="Baguet Script" panose="020B0604020202020204" pitchFamily="2" charset="0"/>
            </a:endParaRPr>
          </a:p>
        </p:txBody>
      </p:sp>
      <p:sp>
        <p:nvSpPr>
          <p:cNvPr id="164" name="Rectangle: Folded Corner 163">
            <a:extLst>
              <a:ext uri="{FF2B5EF4-FFF2-40B4-BE49-F238E27FC236}">
                <a16:creationId xmlns:a16="http://schemas.microsoft.com/office/drawing/2014/main" id="{8FA6744B-90FD-E745-12DE-F38113254167}"/>
              </a:ext>
            </a:extLst>
          </p:cNvPr>
          <p:cNvSpPr/>
          <p:nvPr/>
        </p:nvSpPr>
        <p:spPr>
          <a:xfrm>
            <a:off x="4693743" y="6355438"/>
            <a:ext cx="857250" cy="457200"/>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Customer focused</a:t>
            </a:r>
            <a:endParaRPr lang="en-US" sz="1200" dirty="0">
              <a:solidFill>
                <a:schemeClr val="tx1"/>
              </a:solidFill>
              <a:latin typeface="Baguet Script" panose="020B0604020202020204" pitchFamily="2" charset="0"/>
            </a:endParaRPr>
          </a:p>
        </p:txBody>
      </p:sp>
      <p:sp>
        <p:nvSpPr>
          <p:cNvPr id="165" name="Rectangle: Folded Corner 164">
            <a:extLst>
              <a:ext uri="{FF2B5EF4-FFF2-40B4-BE49-F238E27FC236}">
                <a16:creationId xmlns:a16="http://schemas.microsoft.com/office/drawing/2014/main" id="{A97D016F-F6EF-A42E-90C1-2EA875F0560D}"/>
              </a:ext>
            </a:extLst>
          </p:cNvPr>
          <p:cNvSpPr/>
          <p:nvPr/>
        </p:nvSpPr>
        <p:spPr>
          <a:xfrm>
            <a:off x="5997834" y="3296936"/>
            <a:ext cx="953324" cy="40490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More automation</a:t>
            </a:r>
            <a:endParaRPr lang="en-US" sz="1200" dirty="0">
              <a:solidFill>
                <a:schemeClr val="tx1"/>
              </a:solidFill>
              <a:latin typeface="Baguet Script" panose="020B0604020202020204" pitchFamily="2" charset="0"/>
            </a:endParaRPr>
          </a:p>
        </p:txBody>
      </p:sp>
      <p:sp>
        <p:nvSpPr>
          <p:cNvPr id="167" name="Rectangle: Folded Corner 166">
            <a:extLst>
              <a:ext uri="{FF2B5EF4-FFF2-40B4-BE49-F238E27FC236}">
                <a16:creationId xmlns:a16="http://schemas.microsoft.com/office/drawing/2014/main" id="{4524DB61-E10D-B220-0923-2DB3D3BC1911}"/>
              </a:ext>
            </a:extLst>
          </p:cNvPr>
          <p:cNvSpPr/>
          <p:nvPr/>
        </p:nvSpPr>
        <p:spPr>
          <a:xfrm flipH="1">
            <a:off x="8931923" y="6545250"/>
            <a:ext cx="967484" cy="25250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Rational</a:t>
            </a:r>
            <a:endParaRPr lang="en-US" sz="1200" dirty="0">
              <a:solidFill>
                <a:schemeClr val="tx1"/>
              </a:solidFill>
              <a:latin typeface="Baguet Script" panose="020B0604020202020204" pitchFamily="2" charset="0"/>
            </a:endParaRPr>
          </a:p>
        </p:txBody>
      </p:sp>
      <p:sp>
        <p:nvSpPr>
          <p:cNvPr id="168" name="Rectangle: Folded Corner 167">
            <a:extLst>
              <a:ext uri="{FF2B5EF4-FFF2-40B4-BE49-F238E27FC236}">
                <a16:creationId xmlns:a16="http://schemas.microsoft.com/office/drawing/2014/main" id="{BEB391F3-816F-FC24-430A-7D6E10CB88B9}"/>
              </a:ext>
            </a:extLst>
          </p:cNvPr>
          <p:cNvSpPr/>
          <p:nvPr/>
        </p:nvSpPr>
        <p:spPr>
          <a:xfrm>
            <a:off x="11181392" y="6443890"/>
            <a:ext cx="951530" cy="38052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50" dirty="0">
                <a:solidFill>
                  <a:schemeClr val="tx1"/>
                </a:solidFill>
                <a:latin typeface="Baguet Script" panose="020B0604020202020204" pitchFamily="2" charset="0"/>
              </a:rPr>
              <a:t>International compatibility</a:t>
            </a:r>
            <a:endParaRPr lang="en-US" sz="1050" dirty="0">
              <a:solidFill>
                <a:schemeClr val="tx1"/>
              </a:solidFill>
              <a:latin typeface="Baguet Script" panose="020B0604020202020204" pitchFamily="2" charset="0"/>
            </a:endParaRPr>
          </a:p>
        </p:txBody>
      </p:sp>
      <p:sp>
        <p:nvSpPr>
          <p:cNvPr id="169" name="Rectangle: Folded Corner 168">
            <a:extLst>
              <a:ext uri="{FF2B5EF4-FFF2-40B4-BE49-F238E27FC236}">
                <a16:creationId xmlns:a16="http://schemas.microsoft.com/office/drawing/2014/main" id="{D7327892-B1E8-8061-9AC2-38AFAB888679}"/>
              </a:ext>
            </a:extLst>
          </p:cNvPr>
          <p:cNvSpPr/>
          <p:nvPr/>
        </p:nvSpPr>
        <p:spPr>
          <a:xfrm>
            <a:off x="9991024" y="2821745"/>
            <a:ext cx="1066799" cy="303225"/>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100" dirty="0">
                <a:solidFill>
                  <a:schemeClr val="tx1"/>
                </a:solidFill>
                <a:latin typeface="Baguet Script" panose="020B0604020202020204" pitchFamily="2" charset="0"/>
              </a:rPr>
              <a:t>Proportionality</a:t>
            </a:r>
            <a:endParaRPr lang="en-US" sz="1100" dirty="0">
              <a:solidFill>
                <a:schemeClr val="tx1"/>
              </a:solidFill>
              <a:latin typeface="Baguet Script" panose="020B0604020202020204" pitchFamily="2" charset="0"/>
            </a:endParaRPr>
          </a:p>
        </p:txBody>
      </p:sp>
      <p:sp>
        <p:nvSpPr>
          <p:cNvPr id="170" name="Rectangle: Folded Corner 169">
            <a:extLst>
              <a:ext uri="{FF2B5EF4-FFF2-40B4-BE49-F238E27FC236}">
                <a16:creationId xmlns:a16="http://schemas.microsoft.com/office/drawing/2014/main" id="{F43F27F0-46ED-C552-9C65-B74FE14EC4BE}"/>
              </a:ext>
            </a:extLst>
          </p:cNvPr>
          <p:cNvSpPr/>
          <p:nvPr/>
        </p:nvSpPr>
        <p:spPr>
          <a:xfrm>
            <a:off x="5535536" y="6369170"/>
            <a:ext cx="1080647" cy="440871"/>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International leader!!!!</a:t>
            </a:r>
            <a:endParaRPr lang="en-US" sz="1200" dirty="0">
              <a:solidFill>
                <a:schemeClr val="tx1"/>
              </a:solidFill>
              <a:latin typeface="Baguet Script" panose="020B0604020202020204" pitchFamily="2" charset="0"/>
            </a:endParaRPr>
          </a:p>
        </p:txBody>
      </p:sp>
      <p:sp>
        <p:nvSpPr>
          <p:cNvPr id="171" name="Rectangle: Folded Corner 170">
            <a:extLst>
              <a:ext uri="{FF2B5EF4-FFF2-40B4-BE49-F238E27FC236}">
                <a16:creationId xmlns:a16="http://schemas.microsoft.com/office/drawing/2014/main" id="{A5E70537-08B5-E392-6A84-B8CA91F74CFF}"/>
              </a:ext>
            </a:extLst>
          </p:cNvPr>
          <p:cNvSpPr/>
          <p:nvPr/>
        </p:nvSpPr>
        <p:spPr>
          <a:xfrm>
            <a:off x="1875537" y="1654007"/>
            <a:ext cx="969466" cy="37207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Aligned policies</a:t>
            </a:r>
            <a:endParaRPr lang="en-US" sz="1200" dirty="0">
              <a:solidFill>
                <a:schemeClr val="tx1"/>
              </a:solidFill>
              <a:latin typeface="Baguet Script" panose="020B0604020202020204" pitchFamily="2" charset="0"/>
            </a:endParaRPr>
          </a:p>
        </p:txBody>
      </p:sp>
      <p:sp>
        <p:nvSpPr>
          <p:cNvPr id="172" name="Rectangle: Folded Corner 171">
            <a:extLst>
              <a:ext uri="{FF2B5EF4-FFF2-40B4-BE49-F238E27FC236}">
                <a16:creationId xmlns:a16="http://schemas.microsoft.com/office/drawing/2014/main" id="{A3FA641E-C610-1779-945D-5D78B9B6538C}"/>
              </a:ext>
            </a:extLst>
          </p:cNvPr>
          <p:cNvSpPr/>
          <p:nvPr/>
        </p:nvSpPr>
        <p:spPr>
          <a:xfrm>
            <a:off x="92623" y="847517"/>
            <a:ext cx="675369" cy="290567"/>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Trusted</a:t>
            </a:r>
            <a:endParaRPr lang="en-US" sz="1200" dirty="0">
              <a:solidFill>
                <a:schemeClr val="tx1"/>
              </a:solidFill>
              <a:latin typeface="Baguet Script" panose="020B0604020202020204" pitchFamily="2" charset="0"/>
            </a:endParaRPr>
          </a:p>
        </p:txBody>
      </p:sp>
      <p:sp>
        <p:nvSpPr>
          <p:cNvPr id="173" name="Rectangle: Folded Corner 172">
            <a:extLst>
              <a:ext uri="{FF2B5EF4-FFF2-40B4-BE49-F238E27FC236}">
                <a16:creationId xmlns:a16="http://schemas.microsoft.com/office/drawing/2014/main" id="{C91427B7-C24A-68CA-EF3E-74C3CC4ECCF3}"/>
              </a:ext>
            </a:extLst>
          </p:cNvPr>
          <p:cNvSpPr/>
          <p:nvPr/>
        </p:nvSpPr>
        <p:spPr>
          <a:xfrm>
            <a:off x="9068735" y="4270352"/>
            <a:ext cx="950130" cy="360554"/>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Cost-effective</a:t>
            </a:r>
            <a:endParaRPr lang="en-US" sz="1200" dirty="0">
              <a:solidFill>
                <a:schemeClr val="tx1"/>
              </a:solidFill>
              <a:latin typeface="Baguet Script" panose="020B0604020202020204" pitchFamily="2" charset="0"/>
            </a:endParaRPr>
          </a:p>
        </p:txBody>
      </p:sp>
      <p:sp>
        <p:nvSpPr>
          <p:cNvPr id="174" name="Rectangle: Folded Corner 173">
            <a:extLst>
              <a:ext uri="{FF2B5EF4-FFF2-40B4-BE49-F238E27FC236}">
                <a16:creationId xmlns:a16="http://schemas.microsoft.com/office/drawing/2014/main" id="{0CED4395-3618-50CF-157F-97E424A8F4B8}"/>
              </a:ext>
            </a:extLst>
          </p:cNvPr>
          <p:cNvSpPr/>
          <p:nvPr/>
        </p:nvSpPr>
        <p:spPr>
          <a:xfrm>
            <a:off x="5703818" y="1433287"/>
            <a:ext cx="853186" cy="560219"/>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Straight-forward processes</a:t>
            </a:r>
            <a:endParaRPr lang="en-US" sz="1200" dirty="0">
              <a:solidFill>
                <a:schemeClr val="tx1"/>
              </a:solidFill>
              <a:latin typeface="Baguet Script" panose="020B0604020202020204" pitchFamily="2" charset="0"/>
            </a:endParaRPr>
          </a:p>
        </p:txBody>
      </p:sp>
      <p:sp>
        <p:nvSpPr>
          <p:cNvPr id="90" name="Rectangle: Folded Corner 89">
            <a:extLst>
              <a:ext uri="{FF2B5EF4-FFF2-40B4-BE49-F238E27FC236}">
                <a16:creationId xmlns:a16="http://schemas.microsoft.com/office/drawing/2014/main" id="{039D42C2-B40C-A2D2-8C4F-D88EF3C9A0C2}"/>
              </a:ext>
            </a:extLst>
          </p:cNvPr>
          <p:cNvSpPr/>
          <p:nvPr/>
        </p:nvSpPr>
        <p:spPr>
          <a:xfrm>
            <a:off x="736136" y="965589"/>
            <a:ext cx="643669" cy="34417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Joined up</a:t>
            </a:r>
            <a:endParaRPr lang="en-US" sz="1200" dirty="0">
              <a:solidFill>
                <a:schemeClr val="tx1"/>
              </a:solidFill>
              <a:latin typeface="Baguet Script" panose="020B0604020202020204" pitchFamily="2" charset="0"/>
            </a:endParaRPr>
          </a:p>
        </p:txBody>
      </p:sp>
      <p:sp>
        <p:nvSpPr>
          <p:cNvPr id="71" name="Rectangle: Folded Corner 70">
            <a:extLst>
              <a:ext uri="{FF2B5EF4-FFF2-40B4-BE49-F238E27FC236}">
                <a16:creationId xmlns:a16="http://schemas.microsoft.com/office/drawing/2014/main" id="{934ECE2F-ADAB-B7DA-AC31-FBAF9540C0D4}"/>
              </a:ext>
            </a:extLst>
          </p:cNvPr>
          <p:cNvSpPr/>
          <p:nvPr/>
        </p:nvSpPr>
        <p:spPr>
          <a:xfrm>
            <a:off x="2304162" y="1995929"/>
            <a:ext cx="556903" cy="446166"/>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(Still) safe</a:t>
            </a:r>
            <a:endParaRPr lang="en-US" sz="1200" dirty="0">
              <a:solidFill>
                <a:schemeClr val="tx1"/>
              </a:solidFill>
              <a:latin typeface="Baguet Script" panose="020B0604020202020204" pitchFamily="2" charset="0"/>
            </a:endParaRPr>
          </a:p>
        </p:txBody>
      </p:sp>
      <p:grpSp>
        <p:nvGrpSpPr>
          <p:cNvPr id="2" name="Group 1">
            <a:extLst>
              <a:ext uri="{FF2B5EF4-FFF2-40B4-BE49-F238E27FC236}">
                <a16:creationId xmlns:a16="http://schemas.microsoft.com/office/drawing/2014/main" id="{96B26393-6A3C-F4CA-0DBD-4084C0CB1C60}"/>
              </a:ext>
            </a:extLst>
          </p:cNvPr>
          <p:cNvGrpSpPr/>
          <p:nvPr/>
        </p:nvGrpSpPr>
        <p:grpSpPr>
          <a:xfrm>
            <a:off x="9126900" y="25601"/>
            <a:ext cx="668927" cy="820646"/>
            <a:chOff x="9126900" y="25601"/>
            <a:chExt cx="668927" cy="820646"/>
          </a:xfrm>
          <a:solidFill>
            <a:srgbClr val="FFFF66"/>
          </a:solidFill>
        </p:grpSpPr>
        <p:grpSp>
          <p:nvGrpSpPr>
            <p:cNvPr id="175" name="Group 174">
              <a:extLst>
                <a:ext uri="{FF2B5EF4-FFF2-40B4-BE49-F238E27FC236}">
                  <a16:creationId xmlns:a16="http://schemas.microsoft.com/office/drawing/2014/main" id="{840FD909-6212-ED56-D03C-F2D28719A111}"/>
                </a:ext>
              </a:extLst>
            </p:cNvPr>
            <p:cNvGrpSpPr/>
            <p:nvPr/>
          </p:nvGrpSpPr>
          <p:grpSpPr>
            <a:xfrm>
              <a:off x="9126900" y="25601"/>
              <a:ext cx="668927" cy="820646"/>
              <a:chOff x="2389792" y="3668987"/>
              <a:chExt cx="668927" cy="820646"/>
            </a:xfrm>
            <a:grpFill/>
          </p:grpSpPr>
          <p:sp>
            <p:nvSpPr>
              <p:cNvPr id="176" name="Text Placeholder 9">
                <a:extLst>
                  <a:ext uri="{FF2B5EF4-FFF2-40B4-BE49-F238E27FC236}">
                    <a16:creationId xmlns:a16="http://schemas.microsoft.com/office/drawing/2014/main" id="{B3028C91-7E11-C900-6624-485895044D49}"/>
                  </a:ext>
                </a:extLst>
              </p:cNvPr>
              <p:cNvSpPr txBox="1">
                <a:spLocks/>
              </p:cNvSpPr>
              <p:nvPr/>
            </p:nvSpPr>
            <p:spPr>
              <a:xfrm>
                <a:off x="2389792" y="3668987"/>
                <a:ext cx="668927" cy="820646"/>
              </a:xfrm>
              <a:prstGeom prst="foldedCorner">
                <a:avLst/>
              </a:prstGeom>
              <a:grp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rmAutofit/>
              </a:bodyPr>
              <a:lstStyle>
                <a:lvl1pPr marL="228600" indent="-22860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1pPr>
                <a:lvl2pPr marL="541338" indent="-285750" algn="l" defTabSz="914400" rtl="0" eaLnBrk="1" latinLnBrk="0" hangingPunct="1">
                  <a:lnSpc>
                    <a:spcPct val="90000"/>
                  </a:lnSpc>
                  <a:spcBef>
                    <a:spcPts val="1000"/>
                  </a:spcBef>
                  <a:spcAft>
                    <a:spcPts val="0"/>
                  </a:spcAft>
                  <a:buFont typeface="Arial" panose="020B0604020202020204" pitchFamily="34" charset="0"/>
                  <a:buChar char="•"/>
                  <a:defRPr sz="1800" kern="1200">
                    <a:solidFill>
                      <a:schemeClr val="lt1"/>
                    </a:solidFill>
                    <a:latin typeface="+mn-lt"/>
                    <a:ea typeface="+mn-ea"/>
                    <a:cs typeface="+mn-cs"/>
                  </a:defRPr>
                </a:lvl2pPr>
                <a:lvl3pPr marL="0" indent="0" algn="l" defTabSz="914400" rtl="0" eaLnBrk="1" latinLnBrk="0" hangingPunct="1">
                  <a:lnSpc>
                    <a:spcPct val="90000"/>
                  </a:lnSpc>
                  <a:spcBef>
                    <a:spcPts val="1000"/>
                  </a:spcBef>
                  <a:spcAft>
                    <a:spcPts val="0"/>
                  </a:spcAft>
                  <a:buFont typeface="Arial" panose="020B0604020202020204" pitchFamily="34" charset="0"/>
                  <a:buNone/>
                  <a:defRPr sz="1800" b="0" kern="1200">
                    <a:solidFill>
                      <a:schemeClr val="lt1"/>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4pPr>
                <a:lvl5pPr marL="0" indent="0" algn="l" defTabSz="914400" rtl="0" eaLnBrk="1" latinLnBrk="0" hangingPunct="1">
                  <a:lnSpc>
                    <a:spcPct val="90000"/>
                  </a:lnSpc>
                  <a:spcBef>
                    <a:spcPts val="0"/>
                  </a:spcBef>
                  <a:buFont typeface="Arial" panose="020B0604020202020204" pitchFamily="34" charset="0"/>
                  <a:buNone/>
                  <a:defRPr sz="2400" b="1"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en-US" sz="1000" dirty="0">
                    <a:solidFill>
                      <a:schemeClr val="tx1"/>
                    </a:solidFill>
                    <a:latin typeface="Baguet Script" panose="020B0604020202020204" pitchFamily="2" charset="0"/>
                  </a:rPr>
                  <a:t>  </a:t>
                </a:r>
              </a:p>
            </p:txBody>
          </p:sp>
          <p:pic>
            <p:nvPicPr>
              <p:cNvPr id="177" name="Graphic 176" descr="Take Off with solid fill">
                <a:extLst>
                  <a:ext uri="{FF2B5EF4-FFF2-40B4-BE49-F238E27FC236}">
                    <a16:creationId xmlns:a16="http://schemas.microsoft.com/office/drawing/2014/main" id="{D47A0238-F624-E383-5562-EBD07AB18F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11126" y="3729065"/>
                <a:ext cx="540126" cy="540126"/>
              </a:xfrm>
              <a:prstGeom prst="rect">
                <a:avLst/>
              </a:prstGeom>
            </p:spPr>
          </p:pic>
          <p:sp>
            <p:nvSpPr>
              <p:cNvPr id="178" name="Rectangle 177">
                <a:extLst>
                  <a:ext uri="{FF2B5EF4-FFF2-40B4-BE49-F238E27FC236}">
                    <a16:creationId xmlns:a16="http://schemas.microsoft.com/office/drawing/2014/main" id="{D80D3EAA-3BA5-19DE-D970-BCFFBB452B04}"/>
                  </a:ext>
                </a:extLst>
              </p:cNvPr>
              <p:cNvSpPr/>
              <p:nvPr/>
            </p:nvSpPr>
            <p:spPr>
              <a:xfrm>
                <a:off x="2432616" y="3758748"/>
                <a:ext cx="584089" cy="52325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ln>
                    <a:solidFill>
                      <a:schemeClr val="accent6"/>
                    </a:solidFill>
                  </a:ln>
                </a:endParaRPr>
              </a:p>
            </p:txBody>
          </p:sp>
        </p:grpSp>
        <p:pic>
          <p:nvPicPr>
            <p:cNvPr id="179" name="Graphic 178" descr="Quadcopter with solid fill">
              <a:extLst>
                <a:ext uri="{FF2B5EF4-FFF2-40B4-BE49-F238E27FC236}">
                  <a16:creationId xmlns:a16="http://schemas.microsoft.com/office/drawing/2014/main" id="{F771E34A-F3A3-5280-CF1F-927551D4FB5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02868" y="349273"/>
              <a:ext cx="339135" cy="339135"/>
            </a:xfrm>
            <a:prstGeom prst="rect">
              <a:avLst/>
            </a:prstGeom>
          </p:spPr>
        </p:pic>
      </p:grpSp>
      <p:sp>
        <p:nvSpPr>
          <p:cNvPr id="166" name="Rectangle: Folded Corner 165">
            <a:extLst>
              <a:ext uri="{FF2B5EF4-FFF2-40B4-BE49-F238E27FC236}">
                <a16:creationId xmlns:a16="http://schemas.microsoft.com/office/drawing/2014/main" id="{EE508694-874B-82DF-DB4A-F6654E2FF395}"/>
              </a:ext>
            </a:extLst>
          </p:cNvPr>
          <p:cNvSpPr/>
          <p:nvPr/>
        </p:nvSpPr>
        <p:spPr>
          <a:xfrm>
            <a:off x="136403" y="1181870"/>
            <a:ext cx="562295" cy="271399"/>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Safe</a:t>
            </a:r>
            <a:endParaRPr lang="en-US" sz="1200" dirty="0">
              <a:solidFill>
                <a:schemeClr val="tx1"/>
              </a:solidFill>
              <a:latin typeface="Baguet Script" panose="020B0604020202020204" pitchFamily="2" charset="0"/>
            </a:endParaRPr>
          </a:p>
        </p:txBody>
      </p:sp>
      <p:sp>
        <p:nvSpPr>
          <p:cNvPr id="163" name="Rectangle: Folded Corner 162">
            <a:extLst>
              <a:ext uri="{FF2B5EF4-FFF2-40B4-BE49-F238E27FC236}">
                <a16:creationId xmlns:a16="http://schemas.microsoft.com/office/drawing/2014/main" id="{8CA11E70-5825-7296-2584-47A498846474}"/>
              </a:ext>
            </a:extLst>
          </p:cNvPr>
          <p:cNvSpPr/>
          <p:nvPr/>
        </p:nvSpPr>
        <p:spPr>
          <a:xfrm>
            <a:off x="10490883" y="5755890"/>
            <a:ext cx="1015278" cy="384933"/>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Internationally recognised</a:t>
            </a:r>
            <a:endParaRPr lang="en-US" sz="1000" dirty="0">
              <a:solidFill>
                <a:schemeClr val="tx1"/>
              </a:solidFill>
              <a:latin typeface="Baguet Script" panose="020B0604020202020204" pitchFamily="2" charset="0"/>
            </a:endParaRPr>
          </a:p>
        </p:txBody>
      </p:sp>
      <p:sp>
        <p:nvSpPr>
          <p:cNvPr id="56" name="Rectangle: Folded Corner 55">
            <a:extLst>
              <a:ext uri="{FF2B5EF4-FFF2-40B4-BE49-F238E27FC236}">
                <a16:creationId xmlns:a16="http://schemas.microsoft.com/office/drawing/2014/main" id="{CDB99AD5-DFC1-809D-9D90-03670210F033}"/>
              </a:ext>
            </a:extLst>
          </p:cNvPr>
          <p:cNvSpPr/>
          <p:nvPr/>
        </p:nvSpPr>
        <p:spPr>
          <a:xfrm>
            <a:off x="3119716" y="3093088"/>
            <a:ext cx="857250" cy="226882"/>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Collaborative</a:t>
            </a:r>
            <a:endParaRPr lang="en-US" sz="900" dirty="0">
              <a:solidFill>
                <a:schemeClr val="tx1"/>
              </a:solidFill>
              <a:latin typeface="Baguet Script" panose="020B0604020202020204" pitchFamily="2" charset="0"/>
            </a:endParaRPr>
          </a:p>
        </p:txBody>
      </p:sp>
      <p:sp>
        <p:nvSpPr>
          <p:cNvPr id="136" name="Rectangle: Folded Corner 135">
            <a:extLst>
              <a:ext uri="{FF2B5EF4-FFF2-40B4-BE49-F238E27FC236}">
                <a16:creationId xmlns:a16="http://schemas.microsoft.com/office/drawing/2014/main" id="{9A977C43-6212-9A74-7C0A-C3AA3396CC46}"/>
              </a:ext>
            </a:extLst>
          </p:cNvPr>
          <p:cNvSpPr/>
          <p:nvPr/>
        </p:nvSpPr>
        <p:spPr>
          <a:xfrm>
            <a:off x="9053423" y="4688064"/>
            <a:ext cx="1134154" cy="798228"/>
          </a:xfrm>
          <a:prstGeom prst="foldedCorne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All large operators have long-term strategy</a:t>
            </a:r>
            <a:endParaRPr lang="en-US" sz="1200" dirty="0">
              <a:solidFill>
                <a:schemeClr val="tx1"/>
              </a:solidFill>
              <a:latin typeface="Baguet Script" panose="020B0604020202020204" pitchFamily="2" charset="0"/>
            </a:endParaRPr>
          </a:p>
        </p:txBody>
      </p:sp>
      <p:sp>
        <p:nvSpPr>
          <p:cNvPr id="96" name="Rectangle: Folded Corner 95">
            <a:extLst>
              <a:ext uri="{FF2B5EF4-FFF2-40B4-BE49-F238E27FC236}">
                <a16:creationId xmlns:a16="http://schemas.microsoft.com/office/drawing/2014/main" id="{5AB27E73-CAA4-C418-996F-F8825CD4F4C7}"/>
              </a:ext>
            </a:extLst>
          </p:cNvPr>
          <p:cNvSpPr/>
          <p:nvPr/>
        </p:nvSpPr>
        <p:spPr>
          <a:xfrm>
            <a:off x="2115971" y="507439"/>
            <a:ext cx="1056960" cy="622301"/>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20-30 years is too far out given the technology advancement rate</a:t>
            </a:r>
            <a:endParaRPr lang="en-US" sz="900" dirty="0">
              <a:solidFill>
                <a:schemeClr val="tx1"/>
              </a:solidFill>
              <a:latin typeface="Baguet Script" panose="020B0604020202020204" pitchFamily="2" charset="0"/>
            </a:endParaRPr>
          </a:p>
        </p:txBody>
      </p:sp>
      <p:sp>
        <p:nvSpPr>
          <p:cNvPr id="76" name="Rectangle: Folded Corner 75">
            <a:extLst>
              <a:ext uri="{FF2B5EF4-FFF2-40B4-BE49-F238E27FC236}">
                <a16:creationId xmlns:a16="http://schemas.microsoft.com/office/drawing/2014/main" id="{C45DECBA-8796-983D-4417-986583D51B53}"/>
              </a:ext>
            </a:extLst>
          </p:cNvPr>
          <p:cNvSpPr/>
          <p:nvPr/>
        </p:nvSpPr>
        <p:spPr>
          <a:xfrm>
            <a:off x="6877370" y="1954927"/>
            <a:ext cx="1154622" cy="667768"/>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00" dirty="0">
                <a:solidFill>
                  <a:schemeClr val="tx1"/>
                </a:solidFill>
                <a:latin typeface="Baguet Script" panose="020B0604020202020204" pitchFamily="2" charset="0"/>
              </a:rPr>
              <a:t>Govt understands value &amp; opportunity of aviation</a:t>
            </a:r>
            <a:endParaRPr lang="en-US" sz="1000" dirty="0">
              <a:solidFill>
                <a:schemeClr val="tx1"/>
              </a:solidFill>
              <a:latin typeface="Baguet Script" panose="020B0604020202020204" pitchFamily="2" charset="0"/>
            </a:endParaRPr>
          </a:p>
        </p:txBody>
      </p:sp>
      <p:sp>
        <p:nvSpPr>
          <p:cNvPr id="108" name="Rectangle: Folded Corner 107">
            <a:extLst>
              <a:ext uri="{FF2B5EF4-FFF2-40B4-BE49-F238E27FC236}">
                <a16:creationId xmlns:a16="http://schemas.microsoft.com/office/drawing/2014/main" id="{37AFDB7D-AC23-5C16-CD87-786B46473C18}"/>
              </a:ext>
            </a:extLst>
          </p:cNvPr>
          <p:cNvSpPr/>
          <p:nvPr/>
        </p:nvSpPr>
        <p:spPr>
          <a:xfrm>
            <a:off x="5699828" y="464586"/>
            <a:ext cx="927332" cy="473250"/>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Flex/nimble to tech/culture/</a:t>
            </a:r>
          </a:p>
          <a:p>
            <a:pPr algn="ctr"/>
            <a:r>
              <a:rPr lang="en-NZ" sz="900" dirty="0">
                <a:solidFill>
                  <a:schemeClr val="tx1"/>
                </a:solidFill>
                <a:latin typeface="Baguet Script" panose="020B0604020202020204" pitchFamily="2" charset="0"/>
              </a:rPr>
              <a:t>regulation</a:t>
            </a:r>
            <a:endParaRPr lang="en-US" sz="900" dirty="0">
              <a:solidFill>
                <a:schemeClr val="tx1"/>
              </a:solidFill>
              <a:latin typeface="Baguet Script" panose="020B0604020202020204" pitchFamily="2" charset="0"/>
            </a:endParaRPr>
          </a:p>
        </p:txBody>
      </p:sp>
      <p:sp>
        <p:nvSpPr>
          <p:cNvPr id="81" name="Rectangle: Folded Corner 80">
            <a:extLst>
              <a:ext uri="{FF2B5EF4-FFF2-40B4-BE49-F238E27FC236}">
                <a16:creationId xmlns:a16="http://schemas.microsoft.com/office/drawing/2014/main" id="{6C60365B-A19E-B2F2-8239-04BA11D87957}"/>
              </a:ext>
            </a:extLst>
          </p:cNvPr>
          <p:cNvSpPr/>
          <p:nvPr/>
        </p:nvSpPr>
        <p:spPr>
          <a:xfrm>
            <a:off x="6092150" y="2916515"/>
            <a:ext cx="857250" cy="343445"/>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New tech welcome</a:t>
            </a:r>
            <a:endParaRPr lang="en-US" sz="1200" dirty="0">
              <a:solidFill>
                <a:schemeClr val="tx1"/>
              </a:solidFill>
              <a:latin typeface="Baguet Script" panose="020B0604020202020204" pitchFamily="2" charset="0"/>
            </a:endParaRPr>
          </a:p>
        </p:txBody>
      </p:sp>
      <p:sp>
        <p:nvSpPr>
          <p:cNvPr id="53" name="Rectangle: Folded Corner 52">
            <a:extLst>
              <a:ext uri="{FF2B5EF4-FFF2-40B4-BE49-F238E27FC236}">
                <a16:creationId xmlns:a16="http://schemas.microsoft.com/office/drawing/2014/main" id="{F5151DEC-562B-26FE-0C63-68E9BB1BE976}"/>
              </a:ext>
            </a:extLst>
          </p:cNvPr>
          <p:cNvSpPr/>
          <p:nvPr/>
        </p:nvSpPr>
        <p:spPr>
          <a:xfrm>
            <a:off x="1103671" y="2041723"/>
            <a:ext cx="1061486" cy="354579"/>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Continuously evolving</a:t>
            </a:r>
            <a:endParaRPr lang="en-US" sz="1200" dirty="0">
              <a:solidFill>
                <a:schemeClr val="tx1"/>
              </a:solidFill>
              <a:latin typeface="Baguet Script" panose="020B0604020202020204" pitchFamily="2" charset="0"/>
            </a:endParaRPr>
          </a:p>
        </p:txBody>
      </p:sp>
      <p:sp>
        <p:nvSpPr>
          <p:cNvPr id="55" name="Rectangle: Folded Corner 54">
            <a:extLst>
              <a:ext uri="{FF2B5EF4-FFF2-40B4-BE49-F238E27FC236}">
                <a16:creationId xmlns:a16="http://schemas.microsoft.com/office/drawing/2014/main" id="{875FE999-2C32-6DA5-D09C-B7D7A39EFDAF}"/>
              </a:ext>
            </a:extLst>
          </p:cNvPr>
          <p:cNvSpPr/>
          <p:nvPr/>
        </p:nvSpPr>
        <p:spPr>
          <a:xfrm>
            <a:off x="2994247" y="3724762"/>
            <a:ext cx="857250" cy="622301"/>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Viewed as critical national asset</a:t>
            </a:r>
            <a:endParaRPr lang="en-US" sz="900" dirty="0">
              <a:solidFill>
                <a:schemeClr val="tx1"/>
              </a:solidFill>
              <a:latin typeface="Baguet Script" panose="020B0604020202020204" pitchFamily="2" charset="0"/>
            </a:endParaRPr>
          </a:p>
        </p:txBody>
      </p:sp>
      <p:sp>
        <p:nvSpPr>
          <p:cNvPr id="36" name="Rectangle: Folded Corner 35">
            <a:extLst>
              <a:ext uri="{FF2B5EF4-FFF2-40B4-BE49-F238E27FC236}">
                <a16:creationId xmlns:a16="http://schemas.microsoft.com/office/drawing/2014/main" id="{74DC9A3C-4BEC-D33A-7F31-90405300DA0D}"/>
              </a:ext>
            </a:extLst>
          </p:cNvPr>
          <p:cNvSpPr/>
          <p:nvPr/>
        </p:nvSpPr>
        <p:spPr>
          <a:xfrm>
            <a:off x="2676888" y="4807722"/>
            <a:ext cx="771406" cy="381032"/>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Reliance AI</a:t>
            </a:r>
            <a:endParaRPr lang="en-US" sz="1200" dirty="0">
              <a:solidFill>
                <a:schemeClr val="tx1"/>
              </a:solidFill>
              <a:latin typeface="Baguet Script" panose="020B0604020202020204" pitchFamily="2" charset="0"/>
            </a:endParaRPr>
          </a:p>
        </p:txBody>
      </p:sp>
      <p:sp>
        <p:nvSpPr>
          <p:cNvPr id="67" name="Rectangle: Folded Corner 66">
            <a:extLst>
              <a:ext uri="{FF2B5EF4-FFF2-40B4-BE49-F238E27FC236}">
                <a16:creationId xmlns:a16="http://schemas.microsoft.com/office/drawing/2014/main" id="{F923683C-1383-BE95-BBDE-438E3187BF0A}"/>
              </a:ext>
            </a:extLst>
          </p:cNvPr>
          <p:cNvSpPr/>
          <p:nvPr/>
        </p:nvSpPr>
        <p:spPr>
          <a:xfrm>
            <a:off x="2201606" y="6140823"/>
            <a:ext cx="857250" cy="608671"/>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dirty="0">
                <a:solidFill>
                  <a:schemeClr val="tx1"/>
                </a:solidFill>
                <a:latin typeface="Baguet Script" panose="020B0604020202020204" pitchFamily="2" charset="0"/>
              </a:rPr>
              <a:t>Established outcome driven principles</a:t>
            </a:r>
            <a:endParaRPr lang="en-US" sz="900" dirty="0">
              <a:solidFill>
                <a:schemeClr val="tx1"/>
              </a:solidFill>
              <a:latin typeface="Baguet Script" panose="020B0604020202020204" pitchFamily="2" charset="0"/>
            </a:endParaRPr>
          </a:p>
        </p:txBody>
      </p:sp>
      <p:sp>
        <p:nvSpPr>
          <p:cNvPr id="47" name="Rectangle: Folded Corner 46">
            <a:extLst>
              <a:ext uri="{FF2B5EF4-FFF2-40B4-BE49-F238E27FC236}">
                <a16:creationId xmlns:a16="http://schemas.microsoft.com/office/drawing/2014/main" id="{4A8ECD07-D985-6DD9-289C-AF8B590F7C25}"/>
              </a:ext>
            </a:extLst>
          </p:cNvPr>
          <p:cNvSpPr/>
          <p:nvPr/>
        </p:nvSpPr>
        <p:spPr>
          <a:xfrm>
            <a:off x="5923819" y="2472703"/>
            <a:ext cx="857250" cy="404087"/>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200" dirty="0">
                <a:solidFill>
                  <a:schemeClr val="tx1"/>
                </a:solidFill>
                <a:latin typeface="Baguet Script" panose="020B0604020202020204" pitchFamily="2" charset="0"/>
              </a:rPr>
              <a:t>Embeds </a:t>
            </a:r>
            <a:r>
              <a:rPr lang="en-NZ" sz="1200" dirty="0" err="1">
                <a:solidFill>
                  <a:schemeClr val="tx1"/>
                </a:solidFill>
                <a:latin typeface="Baguet Script" panose="020B0604020202020204" pitchFamily="2" charset="0"/>
              </a:rPr>
              <a:t>tiaki</a:t>
            </a:r>
            <a:endParaRPr lang="en-US" sz="1200" dirty="0">
              <a:solidFill>
                <a:schemeClr val="tx1"/>
              </a:solidFill>
              <a:latin typeface="Baguet Script" panose="020B0604020202020204" pitchFamily="2" charset="0"/>
            </a:endParaRPr>
          </a:p>
        </p:txBody>
      </p:sp>
    </p:spTree>
    <p:extLst>
      <p:ext uri="{BB962C8B-B14F-4D97-AF65-F5344CB8AC3E}">
        <p14:creationId xmlns:p14="http://schemas.microsoft.com/office/powerpoint/2010/main" val="239389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6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7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110"/>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163"/>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56"/>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23"/>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96"/>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108"/>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grpId="0" nodeType="clickEffect">
                                  <p:stCondLst>
                                    <p:cond delay="0"/>
                                  </p:stCondLst>
                                  <p:childTnLst>
                                    <p:animScale>
                                      <p:cBhvr>
                                        <p:cTn id="38" dur="2000" fill="hold"/>
                                        <p:tgtEl>
                                          <p:spTgt spid="81"/>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0" nodeType="clickEffect">
                                  <p:stCondLst>
                                    <p:cond delay="0"/>
                                  </p:stCondLst>
                                  <p:childTnLst>
                                    <p:animScale>
                                      <p:cBhvr>
                                        <p:cTn id="42" dur="2000" fill="hold"/>
                                        <p:tgtEl>
                                          <p:spTgt spid="111"/>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grpId="0" nodeType="clickEffect">
                                  <p:stCondLst>
                                    <p:cond delay="0"/>
                                  </p:stCondLst>
                                  <p:childTnLst>
                                    <p:animScale>
                                      <p:cBhvr>
                                        <p:cTn id="46" dur="2000" fill="hold"/>
                                        <p:tgtEl>
                                          <p:spTgt spid="53"/>
                                        </p:tgtEl>
                                      </p:cBhvr>
                                      <p:by x="150000" y="150000"/>
                                    </p:animScale>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grpId="0" nodeType="clickEffect">
                                  <p:stCondLst>
                                    <p:cond delay="0"/>
                                  </p:stCondLst>
                                  <p:childTnLst>
                                    <p:animScale>
                                      <p:cBhvr>
                                        <p:cTn id="50" dur="2000" fill="hold"/>
                                        <p:tgtEl>
                                          <p:spTgt spid="55"/>
                                        </p:tgtEl>
                                      </p:cBhvr>
                                      <p:by x="150000" y="150000"/>
                                    </p:animScale>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grpId="0" nodeType="clickEffect">
                                  <p:stCondLst>
                                    <p:cond delay="0"/>
                                  </p:stCondLst>
                                  <p:childTnLst>
                                    <p:animScale>
                                      <p:cBhvr>
                                        <p:cTn id="54" dur="2000" fill="hold"/>
                                        <p:tgtEl>
                                          <p:spTgt spid="67"/>
                                        </p:tgtEl>
                                      </p:cBhvr>
                                      <p:by x="150000" y="150000"/>
                                    </p:animScale>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grpId="0" nodeType="clickEffect">
                                  <p:stCondLst>
                                    <p:cond delay="0"/>
                                  </p:stCondLst>
                                  <p:childTnLst>
                                    <p:animScale>
                                      <p:cBhvr>
                                        <p:cTn id="58" dur="2000" fill="hold"/>
                                        <p:tgtEl>
                                          <p:spTgt spid="36"/>
                                        </p:tgtEl>
                                      </p:cBhvr>
                                      <p:by x="150000" y="150000"/>
                                    </p:animScale>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grpId="0" nodeType="clickEffect">
                                  <p:stCondLst>
                                    <p:cond delay="0"/>
                                  </p:stCondLst>
                                  <p:childTnLst>
                                    <p:animScale>
                                      <p:cBhvr>
                                        <p:cTn id="62" dur="2000" fill="hold"/>
                                        <p:tgtEl>
                                          <p:spTgt spid="113"/>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6" presetClass="emph" presetSubtype="0" fill="hold" grpId="0" nodeType="clickEffect">
                                  <p:stCondLst>
                                    <p:cond delay="0"/>
                                  </p:stCondLst>
                                  <p:childTnLst>
                                    <p:animScale>
                                      <p:cBhvr>
                                        <p:cTn id="66" dur="2000" fill="hold"/>
                                        <p:tgtEl>
                                          <p:spTgt spid="4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0" grpId="0" animBg="1"/>
      <p:bldP spid="111" grpId="0" animBg="1"/>
      <p:bldP spid="113" grpId="0" animBg="1"/>
      <p:bldP spid="166" grpId="0" animBg="1"/>
      <p:bldP spid="163" grpId="0" animBg="1"/>
      <p:bldP spid="56" grpId="0" animBg="1"/>
      <p:bldP spid="96" grpId="0" animBg="1"/>
      <p:bldP spid="76" grpId="0" animBg="1"/>
      <p:bldP spid="108" grpId="0" animBg="1"/>
      <p:bldP spid="81" grpId="0" animBg="1"/>
      <p:bldP spid="53" grpId="0" animBg="1"/>
      <p:bldP spid="55" grpId="0" animBg="1"/>
      <p:bldP spid="36" grpId="0" animBg="1"/>
      <p:bldP spid="67" grpId="0" animBg="1"/>
      <p:bldP spid="4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ANSR PPT">
      <a:dk1>
        <a:srgbClr val="000000"/>
      </a:dk1>
      <a:lt1>
        <a:srgbClr val="FFFFFF"/>
      </a:lt1>
      <a:dk2>
        <a:srgbClr val="260F9E"/>
      </a:dk2>
      <a:lt2>
        <a:srgbClr val="3DE4A1"/>
      </a:lt2>
      <a:accent1>
        <a:srgbClr val="260F9E"/>
      </a:accent1>
      <a:accent2>
        <a:srgbClr val="3DE4A1"/>
      </a:accent2>
      <a:accent3>
        <a:srgbClr val="58F2B7"/>
      </a:accent3>
      <a:accent4>
        <a:srgbClr val="FFFFFF"/>
      </a:accent4>
      <a:accent5>
        <a:srgbClr val="260F9E"/>
      </a:accent5>
      <a:accent6>
        <a:srgbClr val="000000"/>
      </a:accent6>
      <a:hlink>
        <a:srgbClr val="260F9E"/>
      </a:hlink>
      <a:folHlink>
        <a:srgbClr val="260F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R PPT.pptx" id="{A5E276A4-7FF4-4E5C-8FA3-76496C30BA12}" vid="{9683A47E-E8F3-4E1A-9119-E119CFE9276E}"/>
    </a:ext>
  </a:extLst>
</a:theme>
</file>

<file path=ppt/theme/theme3.xml><?xml version="1.0" encoding="utf-8"?>
<a:theme xmlns:a="http://schemas.openxmlformats.org/drawingml/2006/main" name="Office Theme">
  <a:themeElements>
    <a:clrScheme name="ANSR PPT">
      <a:dk1>
        <a:srgbClr val="000000"/>
      </a:dk1>
      <a:lt1>
        <a:srgbClr val="FFFFFF"/>
      </a:lt1>
      <a:dk2>
        <a:srgbClr val="260F9E"/>
      </a:dk2>
      <a:lt2>
        <a:srgbClr val="3DE4A1"/>
      </a:lt2>
      <a:accent1>
        <a:srgbClr val="260F9E"/>
      </a:accent1>
      <a:accent2>
        <a:srgbClr val="3DE4A1"/>
      </a:accent2>
      <a:accent3>
        <a:srgbClr val="58F2B7"/>
      </a:accent3>
      <a:accent4>
        <a:srgbClr val="FFFFFF"/>
      </a:accent4>
      <a:accent5>
        <a:srgbClr val="260F9E"/>
      </a:accent5>
      <a:accent6>
        <a:srgbClr val="000000"/>
      </a:accent6>
      <a:hlink>
        <a:srgbClr val="260F9E"/>
      </a:hlink>
      <a:folHlink>
        <a:srgbClr val="260F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R PPT.pptx" id="{A5E276A4-7FF4-4E5C-8FA3-76496C30BA12}" vid="{9683A47E-E8F3-4E1A-9119-E119CFE9276E}"/>
    </a:ext>
  </a:extLst>
</a:theme>
</file>

<file path=ppt/theme/theme4.xml><?xml version="1.0" encoding="utf-8"?>
<a:theme xmlns:a="http://schemas.openxmlformats.org/drawingml/2006/main" name="Office Theme">
  <a:themeElements>
    <a:clrScheme name="ANSR PPT">
      <a:dk1>
        <a:srgbClr val="000000"/>
      </a:dk1>
      <a:lt1>
        <a:srgbClr val="FFFFFF"/>
      </a:lt1>
      <a:dk2>
        <a:srgbClr val="260F9E"/>
      </a:dk2>
      <a:lt2>
        <a:srgbClr val="3DE4A1"/>
      </a:lt2>
      <a:accent1>
        <a:srgbClr val="260F9E"/>
      </a:accent1>
      <a:accent2>
        <a:srgbClr val="3DE4A1"/>
      </a:accent2>
      <a:accent3>
        <a:srgbClr val="58F2B7"/>
      </a:accent3>
      <a:accent4>
        <a:srgbClr val="FFFFFF"/>
      </a:accent4>
      <a:accent5>
        <a:srgbClr val="260F9E"/>
      </a:accent5>
      <a:accent6>
        <a:srgbClr val="000000"/>
      </a:accent6>
      <a:hlink>
        <a:srgbClr val="260F9E"/>
      </a:hlink>
      <a:folHlink>
        <a:srgbClr val="260F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R PPT.pptx" id="{A5E276A4-7FF4-4E5C-8FA3-76496C30BA12}" vid="{9683A47E-E8F3-4E1A-9119-E119CFE9276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FE57094B-4684-420B-AFE0-4E41CA2AF714}">
  <ds:schemaRefs>
    <ds:schemaRef ds:uri="http://schemas.microsoft.com/sharepoint/v3/contenttype/forms"/>
  </ds:schemaRefs>
</ds:datastoreItem>
</file>

<file path=customXml/itemProps2.xml><?xml version="1.0" encoding="utf-8"?>
<ds:datastoreItem xmlns:ds="http://schemas.openxmlformats.org/officeDocument/2006/customXml" ds:itemID="{3370F4A1-FC59-4361-989F-6C79533DA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6D5668-1971-40BB-BC7C-94C9B101AAB7}">
  <ds:schemaRefs>
    <ds:schemaRef ds:uri="http://schemas.microsoft.com/office/2006/metadata/properties"/>
    <ds:schemaRef ds:uri="71af3243-3dd4-4a8d-8c0d-dd76da1f02a5"/>
    <ds:schemaRef ds:uri="http://schemas.microsoft.com/office/2006/documentManagement/type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16c05727-aa75-4e4a-9b5f-8a80a1165891"/>
    <ds:schemaRef ds:uri="http://purl.org/dc/terms/"/>
  </ds:schemaRefs>
</ds:datastoreItem>
</file>

<file path=docProps/app.xml><?xml version="1.0" encoding="utf-8"?>
<Properties xmlns="http://schemas.openxmlformats.org/officeDocument/2006/extended-properties" xmlns:vt="http://schemas.openxmlformats.org/officeDocument/2006/docPropsVTypes">
  <Template>Celestial design</Template>
  <TotalTime>1034</TotalTime>
  <Words>2732</Words>
  <Application>Microsoft Office PowerPoint</Application>
  <PresentationFormat>Widescreen</PresentationFormat>
  <Paragraphs>624</Paragraphs>
  <Slides>30</Slides>
  <Notes>30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30</vt:i4>
      </vt:variant>
    </vt:vector>
  </HeadingPairs>
  <TitlesOfParts>
    <vt:vector size="38" baseType="lpstr">
      <vt:lpstr>Arial</vt:lpstr>
      <vt:lpstr>Baguet Script</vt:lpstr>
      <vt:lpstr>Calibri</vt:lpstr>
      <vt:lpstr>Calibri Light</vt:lpstr>
      <vt:lpstr>Celestial</vt:lpstr>
      <vt:lpstr>Office Theme</vt:lpstr>
      <vt:lpstr>Office Theme</vt:lpstr>
      <vt:lpstr>Office Theme</vt:lpstr>
      <vt:lpstr>He arotake i te pūnaha Tere-Rangi</vt:lpstr>
      <vt:lpstr>karakia </vt:lpstr>
      <vt:lpstr>Chair’s welcome &amp; introductions</vt:lpstr>
      <vt:lpstr>Goals For this workshop </vt:lpstr>
      <vt:lpstr>Contents</vt:lpstr>
      <vt:lpstr>What we saw</vt:lpstr>
      <vt:lpstr>What we heard</vt:lpstr>
      <vt:lpstr>Current state feedback </vt:lpstr>
      <vt:lpstr>Future state: your feedback</vt:lpstr>
      <vt:lpstr>this bit you did earlier</vt:lpstr>
      <vt:lpstr>These ‘to’ statements, (with a touch of refinement) have informed the panel’s draft strategic objectives and guiding principles for the future state system….</vt:lpstr>
      <vt:lpstr>Bearing in mind that… </vt:lpstr>
      <vt:lpstr>The proposed flight path</vt:lpstr>
      <vt:lpstr>PowerPoint Presentation</vt:lpstr>
      <vt:lpstr>PowerPoint Presentation</vt:lpstr>
      <vt:lpstr>Your thoughts…</vt:lpstr>
      <vt:lpstr>Phase 1 direction – focus areas </vt:lpstr>
      <vt:lpstr>Policy and regulatory SETTINGS </vt:lpstr>
      <vt:lpstr>Institutional settings </vt:lpstr>
      <vt:lpstr>Funding settings </vt:lpstr>
      <vt:lpstr>Review update</vt:lpstr>
      <vt:lpstr>ANSR Māori reference group </vt:lpstr>
      <vt:lpstr>You already know that change requires tenacity….</vt:lpstr>
      <vt:lpstr>And it involves trade-offs</vt:lpstr>
      <vt:lpstr>And that it’s really hard  &amp;  it’s really worthwhile </vt:lpstr>
      <vt:lpstr>PowerPoint Presentation</vt:lpstr>
      <vt:lpstr>Where to next &amp; who is doing what?</vt:lpstr>
      <vt:lpstr>What Will you see next?</vt:lpstr>
      <vt:lpstr>Session review – round the (virtual) room </vt:lpstr>
      <vt:lpstr>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 3</dc:title>
  <dc:creator>debbie francis</dc:creator>
  <cp:keywords>163337448</cp:keywords>
  <cp:lastModifiedBy>Brigid Borlase</cp:lastModifiedBy>
  <cp:revision>24</cp:revision>
  <cp:lastPrinted>2022-08-23T20:48:02Z</cp:lastPrinted>
  <dcterms:created xsi:type="dcterms:W3CDTF">2022-07-05T02:32:19Z</dcterms:created>
  <dcterms:modified xsi:type="dcterms:W3CDTF">2022-08-25T01:26:57Z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