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4" r:id="rId3"/>
    <p:sldId id="302" r:id="rId4"/>
    <p:sldId id="265" r:id="rId5"/>
    <p:sldId id="278" r:id="rId6"/>
    <p:sldId id="266" r:id="rId7"/>
    <p:sldId id="267" r:id="rId8"/>
    <p:sldId id="269" r:id="rId9"/>
    <p:sldId id="275" r:id="rId10"/>
    <p:sldId id="300" r:id="rId11"/>
    <p:sldId id="289" r:id="rId12"/>
    <p:sldId id="301" r:id="rId13"/>
    <p:sldId id="282" r:id="rId14"/>
    <p:sldId id="268" r:id="rId15"/>
    <p:sldId id="277" r:id="rId16"/>
    <p:sldId id="271" r:id="rId17"/>
    <p:sldId id="276" r:id="rId18"/>
    <p:sldId id="295" r:id="rId19"/>
    <p:sldId id="280" r:id="rId20"/>
    <p:sldId id="294" r:id="rId21"/>
    <p:sldId id="290" r:id="rId22"/>
    <p:sldId id="291" r:id="rId23"/>
    <p:sldId id="292" r:id="rId24"/>
    <p:sldId id="281" r:id="rId25"/>
    <p:sldId id="284" r:id="rId26"/>
    <p:sldId id="304" r:id="rId27"/>
    <p:sldId id="263" r:id="rId28"/>
  </p:sldIdLst>
  <p:sldSz cx="9144000" cy="5715000" type="screen16x1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7" autoAdjust="0"/>
    <p:restoredTop sz="66409" autoAdjust="0"/>
  </p:normalViewPr>
  <p:slideViewPr>
    <p:cSldViewPr>
      <p:cViewPr varScale="1">
        <p:scale>
          <a:sx n="125" d="100"/>
          <a:sy n="125" d="100"/>
        </p:scale>
        <p:origin x="2736" y="90"/>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1" i="0" u="none" strike="noStrike" kern="1200" spc="0" baseline="0">
              <a:solidFill>
                <a:schemeClr val="bg1">
                  <a:lumMod val="95000"/>
                </a:schemeClr>
              </a:solidFill>
              <a:latin typeface="Franklin Gothic Demi" panose="020B0703020102020204" pitchFamily="34" charset="0"/>
              <a:ea typeface="+mn-ea"/>
              <a:cs typeface="+mn-cs"/>
            </a:defRPr>
          </a:pPr>
          <a:endParaRPr lang="en-US"/>
        </a:p>
      </c:txPr>
    </c:title>
    <c:autoTitleDeleted val="0"/>
    <c:plotArea>
      <c:layout/>
      <c:barChart>
        <c:barDir val="col"/>
        <c:grouping val="clustered"/>
        <c:varyColors val="0"/>
        <c:ser>
          <c:idx val="0"/>
          <c:order val="0"/>
          <c:tx>
            <c:strRef>
              <c:f>'Summary Data'!$B$79</c:f>
              <c:strCache>
                <c:ptCount val="1"/>
                <c:pt idx="0">
                  <c:v>Total Monthly RPAS Reports</c:v>
                </c:pt>
              </c:strCache>
            </c:strRef>
          </c:tx>
          <c:spPr>
            <a:solidFill>
              <a:srgbClr val="FFD166"/>
            </a:solidFill>
            <a:ln>
              <a:noFill/>
            </a:ln>
            <a:effectLst/>
          </c:spPr>
          <c:invertIfNegative val="0"/>
          <c:cat>
            <c:strRef>
              <c:f>'Summary Data'!$A$80:$A$148</c:f>
              <c:strCache>
                <c:ptCount val="67"/>
                <c:pt idx="0">
                  <c:v>January (2014)</c:v>
                </c:pt>
                <c:pt idx="6">
                  <c:v>July (2014)</c:v>
                </c:pt>
                <c:pt idx="12">
                  <c:v>January (2015)</c:v>
                </c:pt>
                <c:pt idx="18">
                  <c:v>July (2015)</c:v>
                </c:pt>
                <c:pt idx="24">
                  <c:v>January (2016)</c:v>
                </c:pt>
                <c:pt idx="30">
                  <c:v>July (2016)</c:v>
                </c:pt>
                <c:pt idx="36">
                  <c:v>January (2017)</c:v>
                </c:pt>
                <c:pt idx="42">
                  <c:v>July (2017)</c:v>
                </c:pt>
                <c:pt idx="48">
                  <c:v>January (2018)</c:v>
                </c:pt>
                <c:pt idx="54">
                  <c:v>July (2018)</c:v>
                </c:pt>
                <c:pt idx="60">
                  <c:v>January (2019)</c:v>
                </c:pt>
                <c:pt idx="66">
                  <c:v>July (2019)</c:v>
                </c:pt>
              </c:strCache>
            </c:strRef>
          </c:cat>
          <c:val>
            <c:numRef>
              <c:f>'Summary Data'!$B$80:$B$148</c:f>
              <c:numCache>
                <c:formatCode>General</c:formatCode>
                <c:ptCount val="69"/>
                <c:pt idx="0">
                  <c:v>0</c:v>
                </c:pt>
                <c:pt idx="1">
                  <c:v>0</c:v>
                </c:pt>
                <c:pt idx="2">
                  <c:v>4</c:v>
                </c:pt>
                <c:pt idx="3">
                  <c:v>1</c:v>
                </c:pt>
                <c:pt idx="4">
                  <c:v>1</c:v>
                </c:pt>
                <c:pt idx="5">
                  <c:v>1</c:v>
                </c:pt>
                <c:pt idx="6">
                  <c:v>3</c:v>
                </c:pt>
                <c:pt idx="7">
                  <c:v>6</c:v>
                </c:pt>
                <c:pt idx="8">
                  <c:v>5</c:v>
                </c:pt>
                <c:pt idx="9">
                  <c:v>1</c:v>
                </c:pt>
                <c:pt idx="10">
                  <c:v>5</c:v>
                </c:pt>
                <c:pt idx="11">
                  <c:v>6</c:v>
                </c:pt>
                <c:pt idx="12">
                  <c:v>9</c:v>
                </c:pt>
                <c:pt idx="13">
                  <c:v>12</c:v>
                </c:pt>
                <c:pt idx="14">
                  <c:v>10</c:v>
                </c:pt>
                <c:pt idx="15">
                  <c:v>10</c:v>
                </c:pt>
                <c:pt idx="16">
                  <c:v>8</c:v>
                </c:pt>
                <c:pt idx="17">
                  <c:v>8</c:v>
                </c:pt>
                <c:pt idx="18">
                  <c:v>11</c:v>
                </c:pt>
                <c:pt idx="19">
                  <c:v>4</c:v>
                </c:pt>
                <c:pt idx="20">
                  <c:v>16</c:v>
                </c:pt>
                <c:pt idx="21">
                  <c:v>11</c:v>
                </c:pt>
                <c:pt idx="22">
                  <c:v>12</c:v>
                </c:pt>
                <c:pt idx="23">
                  <c:v>8</c:v>
                </c:pt>
                <c:pt idx="24">
                  <c:v>13</c:v>
                </c:pt>
                <c:pt idx="25">
                  <c:v>13</c:v>
                </c:pt>
                <c:pt idx="26">
                  <c:v>19</c:v>
                </c:pt>
                <c:pt idx="27">
                  <c:v>18</c:v>
                </c:pt>
                <c:pt idx="28">
                  <c:v>10</c:v>
                </c:pt>
                <c:pt idx="29">
                  <c:v>18</c:v>
                </c:pt>
                <c:pt idx="30">
                  <c:v>19</c:v>
                </c:pt>
                <c:pt idx="31">
                  <c:v>12</c:v>
                </c:pt>
                <c:pt idx="32">
                  <c:v>18</c:v>
                </c:pt>
                <c:pt idx="33">
                  <c:v>25</c:v>
                </c:pt>
                <c:pt idx="34">
                  <c:v>17</c:v>
                </c:pt>
                <c:pt idx="35">
                  <c:v>17</c:v>
                </c:pt>
                <c:pt idx="36">
                  <c:v>20</c:v>
                </c:pt>
                <c:pt idx="37">
                  <c:v>43</c:v>
                </c:pt>
                <c:pt idx="38">
                  <c:v>19</c:v>
                </c:pt>
                <c:pt idx="39">
                  <c:v>35</c:v>
                </c:pt>
                <c:pt idx="40">
                  <c:v>32</c:v>
                </c:pt>
                <c:pt idx="41">
                  <c:v>26</c:v>
                </c:pt>
                <c:pt idx="42">
                  <c:v>20</c:v>
                </c:pt>
                <c:pt idx="43">
                  <c:v>22</c:v>
                </c:pt>
                <c:pt idx="44">
                  <c:v>25</c:v>
                </c:pt>
                <c:pt idx="45">
                  <c:v>36</c:v>
                </c:pt>
                <c:pt idx="46">
                  <c:v>35</c:v>
                </c:pt>
                <c:pt idx="47">
                  <c:v>50</c:v>
                </c:pt>
                <c:pt idx="48">
                  <c:v>46</c:v>
                </c:pt>
                <c:pt idx="49">
                  <c:v>42</c:v>
                </c:pt>
                <c:pt idx="50">
                  <c:v>54</c:v>
                </c:pt>
                <c:pt idx="51">
                  <c:v>56</c:v>
                </c:pt>
                <c:pt idx="52">
                  <c:v>36</c:v>
                </c:pt>
                <c:pt idx="53">
                  <c:v>32</c:v>
                </c:pt>
                <c:pt idx="54">
                  <c:v>31</c:v>
                </c:pt>
                <c:pt idx="55">
                  <c:v>40</c:v>
                </c:pt>
                <c:pt idx="56">
                  <c:v>35</c:v>
                </c:pt>
                <c:pt idx="57">
                  <c:v>51</c:v>
                </c:pt>
                <c:pt idx="58">
                  <c:v>42</c:v>
                </c:pt>
                <c:pt idx="59">
                  <c:v>40</c:v>
                </c:pt>
                <c:pt idx="60">
                  <c:v>45</c:v>
                </c:pt>
                <c:pt idx="61">
                  <c:v>68</c:v>
                </c:pt>
                <c:pt idx="62">
                  <c:v>37</c:v>
                </c:pt>
                <c:pt idx="63">
                  <c:v>44</c:v>
                </c:pt>
                <c:pt idx="64">
                  <c:v>27</c:v>
                </c:pt>
                <c:pt idx="65">
                  <c:v>25</c:v>
                </c:pt>
                <c:pt idx="66">
                  <c:v>46</c:v>
                </c:pt>
                <c:pt idx="67">
                  <c:v>22</c:v>
                </c:pt>
                <c:pt idx="68">
                  <c:v>44</c:v>
                </c:pt>
              </c:numCache>
            </c:numRef>
          </c:val>
          <c:extLst>
            <c:ext xmlns:c16="http://schemas.microsoft.com/office/drawing/2014/chart" uri="{C3380CC4-5D6E-409C-BE32-E72D297353CC}">
              <c16:uniqueId val="{00000000-6CA8-4B3C-801C-378976EA1A77}"/>
            </c:ext>
          </c:extLst>
        </c:ser>
        <c:dLbls>
          <c:showLegendKey val="0"/>
          <c:showVal val="0"/>
          <c:showCatName val="0"/>
          <c:showSerName val="0"/>
          <c:showPercent val="0"/>
          <c:showBubbleSize val="0"/>
        </c:dLbls>
        <c:gapWidth val="219"/>
        <c:overlap val="-27"/>
        <c:axId val="574635152"/>
        <c:axId val="574604976"/>
      </c:barChart>
      <c:catAx>
        <c:axId val="57463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574604976"/>
        <c:crosses val="autoZero"/>
        <c:auto val="1"/>
        <c:lblAlgn val="ctr"/>
        <c:lblOffset val="100"/>
        <c:noMultiLvlLbl val="0"/>
      </c:catAx>
      <c:valAx>
        <c:axId val="57460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574635152"/>
        <c:crosses val="autoZero"/>
        <c:crossBetween val="between"/>
      </c:valAx>
      <c:spPr>
        <a:noFill/>
        <a:ln>
          <a:noFill/>
        </a:ln>
        <a:effectLst/>
      </c:spPr>
    </c:plotArea>
    <c:plotVisOnly val="1"/>
    <c:dispBlanksAs val="gap"/>
    <c:showDLblsOverMax val="0"/>
  </c:chart>
  <c:spPr>
    <a:solidFill>
      <a:srgbClr val="333F50"/>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bg1">
                  <a:lumMod val="95000"/>
                </a:schemeClr>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strRef>
              <c:f>'Average Monthly RPAS Reports'!$D$4</c:f>
              <c:strCache>
                <c:ptCount val="1"/>
                <c:pt idx="0">
                  <c:v>Average Monthly RPAS Reports (4-Monthly Rolling Average)</c:v>
                </c:pt>
              </c:strCache>
            </c:strRef>
          </c:tx>
          <c:spPr>
            <a:ln w="76200" cap="rnd">
              <a:solidFill>
                <a:srgbClr val="FFD166"/>
              </a:solidFill>
              <a:round/>
            </a:ln>
            <a:effectLst/>
          </c:spPr>
          <c:marker>
            <c:symbol val="none"/>
          </c:marker>
          <c:cat>
            <c:strRef>
              <c:f>'Average Monthly RPAS Reports'!$A$5:$A$70</c:f>
              <c:strCache>
                <c:ptCount val="64"/>
                <c:pt idx="3">
                  <c:v>July (2014)</c:v>
                </c:pt>
                <c:pt idx="9">
                  <c:v>January (2015)</c:v>
                </c:pt>
                <c:pt idx="15">
                  <c:v>July (2015)</c:v>
                </c:pt>
                <c:pt idx="21">
                  <c:v>January (2016)</c:v>
                </c:pt>
                <c:pt idx="27">
                  <c:v>July (2016)</c:v>
                </c:pt>
                <c:pt idx="33">
                  <c:v>January (2017)</c:v>
                </c:pt>
                <c:pt idx="39">
                  <c:v>July (2017)</c:v>
                </c:pt>
                <c:pt idx="45">
                  <c:v>January (2018)</c:v>
                </c:pt>
                <c:pt idx="51">
                  <c:v>July (2018)</c:v>
                </c:pt>
                <c:pt idx="57">
                  <c:v>January (2019)</c:v>
                </c:pt>
                <c:pt idx="63">
                  <c:v>July (2019)</c:v>
                </c:pt>
              </c:strCache>
            </c:strRef>
          </c:cat>
          <c:val>
            <c:numRef>
              <c:f>'Average Monthly RPAS Reports'!$D$5:$D$70</c:f>
              <c:numCache>
                <c:formatCode>General</c:formatCode>
                <c:ptCount val="66"/>
                <c:pt idx="0">
                  <c:v>1.25</c:v>
                </c:pt>
                <c:pt idx="1">
                  <c:v>1.5</c:v>
                </c:pt>
                <c:pt idx="2">
                  <c:v>1.75</c:v>
                </c:pt>
                <c:pt idx="3">
                  <c:v>1.5</c:v>
                </c:pt>
                <c:pt idx="4">
                  <c:v>2.75</c:v>
                </c:pt>
                <c:pt idx="5">
                  <c:v>3.75</c:v>
                </c:pt>
                <c:pt idx="6">
                  <c:v>3.75</c:v>
                </c:pt>
                <c:pt idx="7">
                  <c:v>4.25</c:v>
                </c:pt>
                <c:pt idx="8">
                  <c:v>4.25</c:v>
                </c:pt>
                <c:pt idx="9">
                  <c:v>5.25</c:v>
                </c:pt>
                <c:pt idx="10">
                  <c:v>8</c:v>
                </c:pt>
                <c:pt idx="11">
                  <c:v>9.25</c:v>
                </c:pt>
                <c:pt idx="12">
                  <c:v>10.25</c:v>
                </c:pt>
                <c:pt idx="13">
                  <c:v>10</c:v>
                </c:pt>
                <c:pt idx="14">
                  <c:v>9.25</c:v>
                </c:pt>
                <c:pt idx="15">
                  <c:v>9.5</c:v>
                </c:pt>
                <c:pt idx="16">
                  <c:v>8</c:v>
                </c:pt>
                <c:pt idx="17">
                  <c:v>10</c:v>
                </c:pt>
                <c:pt idx="18">
                  <c:v>10.5</c:v>
                </c:pt>
                <c:pt idx="19">
                  <c:v>10.75</c:v>
                </c:pt>
                <c:pt idx="20">
                  <c:v>11.75</c:v>
                </c:pt>
                <c:pt idx="21">
                  <c:v>11</c:v>
                </c:pt>
                <c:pt idx="22">
                  <c:v>11.5</c:v>
                </c:pt>
                <c:pt idx="23">
                  <c:v>13.25</c:v>
                </c:pt>
                <c:pt idx="24">
                  <c:v>15.75</c:v>
                </c:pt>
                <c:pt idx="25">
                  <c:v>15</c:v>
                </c:pt>
                <c:pt idx="26">
                  <c:v>16.25</c:v>
                </c:pt>
                <c:pt idx="27">
                  <c:v>16.25</c:v>
                </c:pt>
                <c:pt idx="28">
                  <c:v>14.75</c:v>
                </c:pt>
                <c:pt idx="29">
                  <c:v>16.75</c:v>
                </c:pt>
                <c:pt idx="30">
                  <c:v>18.5</c:v>
                </c:pt>
                <c:pt idx="31">
                  <c:v>19.75</c:v>
                </c:pt>
                <c:pt idx="32">
                  <c:v>22.5</c:v>
                </c:pt>
                <c:pt idx="33">
                  <c:v>23</c:v>
                </c:pt>
                <c:pt idx="34">
                  <c:v>27.5</c:v>
                </c:pt>
                <c:pt idx="35">
                  <c:v>26.25</c:v>
                </c:pt>
                <c:pt idx="36">
                  <c:v>29.25</c:v>
                </c:pt>
                <c:pt idx="37">
                  <c:v>32.25</c:v>
                </c:pt>
                <c:pt idx="38">
                  <c:v>28</c:v>
                </c:pt>
                <c:pt idx="39">
                  <c:v>28.25</c:v>
                </c:pt>
                <c:pt idx="40">
                  <c:v>25</c:v>
                </c:pt>
                <c:pt idx="41">
                  <c:v>23.25</c:v>
                </c:pt>
                <c:pt idx="42">
                  <c:v>25.75</c:v>
                </c:pt>
                <c:pt idx="43">
                  <c:v>29.5</c:v>
                </c:pt>
                <c:pt idx="44">
                  <c:v>36.5</c:v>
                </c:pt>
                <c:pt idx="45">
                  <c:v>41.75</c:v>
                </c:pt>
                <c:pt idx="46">
                  <c:v>43.5</c:v>
                </c:pt>
                <c:pt idx="47">
                  <c:v>48.25</c:v>
                </c:pt>
                <c:pt idx="48">
                  <c:v>49.75</c:v>
                </c:pt>
                <c:pt idx="49">
                  <c:v>47</c:v>
                </c:pt>
                <c:pt idx="50">
                  <c:v>44.25</c:v>
                </c:pt>
                <c:pt idx="51">
                  <c:v>38.5</c:v>
                </c:pt>
                <c:pt idx="52">
                  <c:v>34.5</c:v>
                </c:pt>
                <c:pt idx="53">
                  <c:v>34.5</c:v>
                </c:pt>
                <c:pt idx="54">
                  <c:v>39.5</c:v>
                </c:pt>
                <c:pt idx="55">
                  <c:v>42.25</c:v>
                </c:pt>
                <c:pt idx="56">
                  <c:v>42.25</c:v>
                </c:pt>
                <c:pt idx="57">
                  <c:v>44.75</c:v>
                </c:pt>
                <c:pt idx="58">
                  <c:v>48.75</c:v>
                </c:pt>
                <c:pt idx="59">
                  <c:v>47.5</c:v>
                </c:pt>
                <c:pt idx="60">
                  <c:v>48.5</c:v>
                </c:pt>
                <c:pt idx="61">
                  <c:v>44</c:v>
                </c:pt>
                <c:pt idx="62">
                  <c:v>33.25</c:v>
                </c:pt>
                <c:pt idx="63">
                  <c:v>35.5</c:v>
                </c:pt>
                <c:pt idx="64">
                  <c:v>30</c:v>
                </c:pt>
                <c:pt idx="65">
                  <c:v>34.25</c:v>
                </c:pt>
              </c:numCache>
            </c:numRef>
          </c:val>
          <c:smooth val="0"/>
          <c:extLst>
            <c:ext xmlns:c16="http://schemas.microsoft.com/office/drawing/2014/chart" uri="{C3380CC4-5D6E-409C-BE32-E72D297353CC}">
              <c16:uniqueId val="{00000000-AA4D-4E69-81CE-85E4A0DCDEAC}"/>
            </c:ext>
          </c:extLst>
        </c:ser>
        <c:dLbls>
          <c:showLegendKey val="0"/>
          <c:showVal val="0"/>
          <c:showCatName val="0"/>
          <c:showSerName val="0"/>
          <c:showPercent val="0"/>
          <c:showBubbleSize val="0"/>
        </c:dLbls>
        <c:smooth val="0"/>
        <c:axId val="436858008"/>
        <c:axId val="436859648"/>
      </c:lineChart>
      <c:catAx>
        <c:axId val="43685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436859648"/>
        <c:crosses val="autoZero"/>
        <c:auto val="1"/>
        <c:lblAlgn val="ctr"/>
        <c:lblOffset val="100"/>
        <c:noMultiLvlLbl val="0"/>
      </c:catAx>
      <c:valAx>
        <c:axId val="436859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436858008"/>
        <c:crosses val="autoZero"/>
        <c:crossBetween val="between"/>
      </c:valAx>
      <c:spPr>
        <a:noFill/>
        <a:ln>
          <a:noFill/>
        </a:ln>
        <a:effectLst/>
      </c:spPr>
    </c:plotArea>
    <c:plotVisOnly val="1"/>
    <c:dispBlanksAs val="gap"/>
    <c:showDLblsOverMax val="0"/>
  </c:chart>
  <c:spPr>
    <a:solidFill>
      <a:srgbClr val="333F50"/>
    </a:solid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bg1">
                  <a:lumMod val="95000"/>
                </a:schemeClr>
              </a:solidFill>
              <a:latin typeface="Franklin Gothic Demi" panose="020B0703020102020204" pitchFamily="34" charset="0"/>
              <a:ea typeface="+mn-ea"/>
              <a:cs typeface="+mn-cs"/>
            </a:defRPr>
          </a:pPr>
          <a:endParaRPr lang="en-US"/>
        </a:p>
      </c:txPr>
    </c:title>
    <c:autoTitleDeleted val="0"/>
    <c:plotArea>
      <c:layout/>
      <c:barChart>
        <c:barDir val="bar"/>
        <c:grouping val="clustered"/>
        <c:varyColors val="0"/>
        <c:ser>
          <c:idx val="0"/>
          <c:order val="0"/>
          <c:tx>
            <c:strRef>
              <c:f>'Summary Data'!$K$25</c:f>
              <c:strCache>
                <c:ptCount val="1"/>
                <c:pt idx="0">
                  <c:v>Reports in 2019</c:v>
                </c:pt>
              </c:strCache>
            </c:strRef>
          </c:tx>
          <c:spPr>
            <a:solidFill>
              <a:srgbClr val="EF476F"/>
            </a:solidFill>
            <a:ln>
              <a:noFill/>
            </a:ln>
            <a:effectLst/>
          </c:spPr>
          <c:invertIfNegative val="0"/>
          <c:cat>
            <c:strRef>
              <c:f>'Summary Data'!$J$26:$J$33</c:f>
              <c:strCache>
                <c:ptCount val="8"/>
                <c:pt idx="0">
                  <c:v>Crash</c:v>
                </c:pt>
                <c:pt idx="1">
                  <c:v>Night flying</c:v>
                </c:pt>
                <c:pt idx="2">
                  <c:v>Air proximity</c:v>
                </c:pt>
                <c:pt idx="3">
                  <c:v>Hazardous operation</c:v>
                </c:pt>
                <c:pt idx="4">
                  <c:v>OTHER</c:v>
                </c:pt>
                <c:pt idx="5">
                  <c:v>Within 4km of aerodrome</c:v>
                </c:pt>
                <c:pt idx="6">
                  <c:v>Operating in controlled airspace without clearance</c:v>
                </c:pt>
                <c:pt idx="7">
                  <c:v>Consent of people under flight path not obtained</c:v>
                </c:pt>
              </c:strCache>
            </c:strRef>
          </c:cat>
          <c:val>
            <c:numRef>
              <c:f>'Summary Data'!$K$26:$K$33</c:f>
              <c:numCache>
                <c:formatCode>General</c:formatCode>
                <c:ptCount val="8"/>
                <c:pt idx="0">
                  <c:v>7</c:v>
                </c:pt>
                <c:pt idx="1">
                  <c:v>11</c:v>
                </c:pt>
                <c:pt idx="2">
                  <c:v>33</c:v>
                </c:pt>
                <c:pt idx="3">
                  <c:v>34</c:v>
                </c:pt>
                <c:pt idx="4">
                  <c:v>36</c:v>
                </c:pt>
                <c:pt idx="5">
                  <c:v>36</c:v>
                </c:pt>
                <c:pt idx="6">
                  <c:v>57</c:v>
                </c:pt>
                <c:pt idx="7">
                  <c:v>145</c:v>
                </c:pt>
              </c:numCache>
            </c:numRef>
          </c:val>
          <c:extLst>
            <c:ext xmlns:c16="http://schemas.microsoft.com/office/drawing/2014/chart" uri="{C3380CC4-5D6E-409C-BE32-E72D297353CC}">
              <c16:uniqueId val="{00000000-EB26-4623-8C19-D3AB263FDB32}"/>
            </c:ext>
          </c:extLst>
        </c:ser>
        <c:dLbls>
          <c:showLegendKey val="0"/>
          <c:showVal val="0"/>
          <c:showCatName val="0"/>
          <c:showSerName val="0"/>
          <c:showPercent val="0"/>
          <c:showBubbleSize val="0"/>
        </c:dLbls>
        <c:gapWidth val="182"/>
        <c:axId val="558429472"/>
        <c:axId val="558429800"/>
      </c:barChart>
      <c:catAx>
        <c:axId val="55842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bg1">
                    <a:lumMod val="95000"/>
                  </a:schemeClr>
                </a:solidFill>
                <a:latin typeface="+mn-lt"/>
                <a:ea typeface="+mn-ea"/>
                <a:cs typeface="+mn-cs"/>
              </a:defRPr>
            </a:pPr>
            <a:endParaRPr lang="en-US"/>
          </a:p>
        </c:txPr>
        <c:crossAx val="558429800"/>
        <c:crosses val="autoZero"/>
        <c:auto val="1"/>
        <c:lblAlgn val="ctr"/>
        <c:lblOffset val="100"/>
        <c:noMultiLvlLbl val="0"/>
      </c:catAx>
      <c:valAx>
        <c:axId val="558429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558429472"/>
        <c:crosses val="autoZero"/>
        <c:crossBetween val="between"/>
      </c:valAx>
      <c:spPr>
        <a:noFill/>
        <a:ln>
          <a:noFill/>
        </a:ln>
        <a:effectLst/>
      </c:spPr>
    </c:plotArea>
    <c:plotVisOnly val="1"/>
    <c:dispBlanksAs val="gap"/>
    <c:showDLblsOverMax val="0"/>
  </c:chart>
  <c:spPr>
    <a:solidFill>
      <a:srgbClr val="333F50"/>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bg1">
                  <a:lumMod val="95000"/>
                </a:schemeClr>
              </a:solidFill>
              <a:latin typeface="Franklin Gothic Demi" panose="020B0703020102020204" pitchFamily="34" charset="0"/>
              <a:ea typeface="+mn-ea"/>
              <a:cs typeface="+mn-cs"/>
            </a:defRPr>
          </a:pPr>
          <a:endParaRPr lang="en-US"/>
        </a:p>
      </c:txPr>
    </c:title>
    <c:autoTitleDeleted val="0"/>
    <c:plotArea>
      <c:layout/>
      <c:lineChart>
        <c:grouping val="standard"/>
        <c:varyColors val="0"/>
        <c:ser>
          <c:idx val="0"/>
          <c:order val="0"/>
          <c:tx>
            <c:strRef>
              <c:f>Sheet2!$D$102</c:f>
              <c:strCache>
                <c:ptCount val="1"/>
                <c:pt idx="0">
                  <c:v>Average Monthly Consent Provision Complaints (4-Month Rolling Average)</c:v>
                </c:pt>
              </c:strCache>
            </c:strRef>
          </c:tx>
          <c:spPr>
            <a:ln w="76200" cap="rnd">
              <a:solidFill>
                <a:srgbClr val="FFD166"/>
              </a:solidFill>
              <a:round/>
            </a:ln>
            <a:effectLst/>
          </c:spPr>
          <c:marker>
            <c:symbol val="none"/>
          </c:marker>
          <c:cat>
            <c:strRef>
              <c:f>Sheet2!$A$103:$A$156</c:f>
              <c:strCache>
                <c:ptCount val="52"/>
                <c:pt idx="3">
                  <c:v>July (2015)</c:v>
                </c:pt>
                <c:pt idx="9">
                  <c:v>January (2016)</c:v>
                </c:pt>
                <c:pt idx="15">
                  <c:v>July (2016)</c:v>
                </c:pt>
                <c:pt idx="21">
                  <c:v>January (2017)</c:v>
                </c:pt>
                <c:pt idx="27">
                  <c:v>July (2017)</c:v>
                </c:pt>
                <c:pt idx="33">
                  <c:v>January (2018)</c:v>
                </c:pt>
                <c:pt idx="39">
                  <c:v>July (2018)</c:v>
                </c:pt>
                <c:pt idx="45">
                  <c:v>January (2019)</c:v>
                </c:pt>
                <c:pt idx="51">
                  <c:v>July (2019)</c:v>
                </c:pt>
              </c:strCache>
            </c:strRef>
          </c:cat>
          <c:val>
            <c:numRef>
              <c:f>Sheet2!$D$103:$D$156</c:f>
              <c:numCache>
                <c:formatCode>General</c:formatCode>
                <c:ptCount val="54"/>
                <c:pt idx="0">
                  <c:v>1.25</c:v>
                </c:pt>
                <c:pt idx="1">
                  <c:v>1.25</c:v>
                </c:pt>
                <c:pt idx="2">
                  <c:v>1.25</c:v>
                </c:pt>
                <c:pt idx="3">
                  <c:v>0.75</c:v>
                </c:pt>
                <c:pt idx="4">
                  <c:v>0.25</c:v>
                </c:pt>
                <c:pt idx="5">
                  <c:v>1.5</c:v>
                </c:pt>
                <c:pt idx="6">
                  <c:v>2.25</c:v>
                </c:pt>
                <c:pt idx="7">
                  <c:v>3.25</c:v>
                </c:pt>
                <c:pt idx="8">
                  <c:v>3.75</c:v>
                </c:pt>
                <c:pt idx="9">
                  <c:v>3.5</c:v>
                </c:pt>
                <c:pt idx="10">
                  <c:v>3.5</c:v>
                </c:pt>
                <c:pt idx="11">
                  <c:v>4</c:v>
                </c:pt>
                <c:pt idx="12">
                  <c:v>5.25</c:v>
                </c:pt>
                <c:pt idx="13">
                  <c:v>5</c:v>
                </c:pt>
                <c:pt idx="14">
                  <c:v>5.25</c:v>
                </c:pt>
                <c:pt idx="15">
                  <c:v>5</c:v>
                </c:pt>
                <c:pt idx="16">
                  <c:v>3.75</c:v>
                </c:pt>
                <c:pt idx="17">
                  <c:v>4</c:v>
                </c:pt>
                <c:pt idx="18">
                  <c:v>4</c:v>
                </c:pt>
                <c:pt idx="19">
                  <c:v>4.25</c:v>
                </c:pt>
                <c:pt idx="20">
                  <c:v>5</c:v>
                </c:pt>
                <c:pt idx="21">
                  <c:v>5.5</c:v>
                </c:pt>
                <c:pt idx="22">
                  <c:v>7</c:v>
                </c:pt>
                <c:pt idx="23">
                  <c:v>7.5</c:v>
                </c:pt>
                <c:pt idx="24">
                  <c:v>9</c:v>
                </c:pt>
                <c:pt idx="25">
                  <c:v>10.25</c:v>
                </c:pt>
                <c:pt idx="26">
                  <c:v>10</c:v>
                </c:pt>
                <c:pt idx="27">
                  <c:v>9.25</c:v>
                </c:pt>
                <c:pt idx="28">
                  <c:v>8</c:v>
                </c:pt>
                <c:pt idx="29">
                  <c:v>8</c:v>
                </c:pt>
                <c:pt idx="30">
                  <c:v>10.25</c:v>
                </c:pt>
                <c:pt idx="31">
                  <c:v>10.5</c:v>
                </c:pt>
                <c:pt idx="32">
                  <c:v>13.75</c:v>
                </c:pt>
                <c:pt idx="33">
                  <c:v>16.5</c:v>
                </c:pt>
                <c:pt idx="34">
                  <c:v>17.25</c:v>
                </c:pt>
                <c:pt idx="35">
                  <c:v>19.75</c:v>
                </c:pt>
                <c:pt idx="36">
                  <c:v>19.75</c:v>
                </c:pt>
                <c:pt idx="37">
                  <c:v>17.25</c:v>
                </c:pt>
                <c:pt idx="38">
                  <c:v>14.5</c:v>
                </c:pt>
                <c:pt idx="39">
                  <c:v>13.5</c:v>
                </c:pt>
                <c:pt idx="40">
                  <c:v>11.75</c:v>
                </c:pt>
                <c:pt idx="41">
                  <c:v>12.75</c:v>
                </c:pt>
                <c:pt idx="42">
                  <c:v>14.5</c:v>
                </c:pt>
                <c:pt idx="43">
                  <c:v>15.5</c:v>
                </c:pt>
                <c:pt idx="44">
                  <c:v>16</c:v>
                </c:pt>
                <c:pt idx="45">
                  <c:v>18.5</c:v>
                </c:pt>
                <c:pt idx="46">
                  <c:v>20.75</c:v>
                </c:pt>
                <c:pt idx="47">
                  <c:v>21.5</c:v>
                </c:pt>
                <c:pt idx="48">
                  <c:v>20.25</c:v>
                </c:pt>
                <c:pt idx="49">
                  <c:v>15.25</c:v>
                </c:pt>
                <c:pt idx="50">
                  <c:v>10.25</c:v>
                </c:pt>
                <c:pt idx="51">
                  <c:v>8</c:v>
                </c:pt>
                <c:pt idx="52">
                  <c:v>8.25</c:v>
                </c:pt>
                <c:pt idx="53">
                  <c:v>12.25</c:v>
                </c:pt>
              </c:numCache>
            </c:numRef>
          </c:val>
          <c:smooth val="0"/>
          <c:extLst>
            <c:ext xmlns:c16="http://schemas.microsoft.com/office/drawing/2014/chart" uri="{C3380CC4-5D6E-409C-BE32-E72D297353CC}">
              <c16:uniqueId val="{00000000-C16C-46FD-8083-0E5B586A4B08}"/>
            </c:ext>
          </c:extLst>
        </c:ser>
        <c:dLbls>
          <c:showLegendKey val="0"/>
          <c:showVal val="0"/>
          <c:showCatName val="0"/>
          <c:showSerName val="0"/>
          <c:showPercent val="0"/>
          <c:showBubbleSize val="0"/>
        </c:dLbls>
        <c:smooth val="0"/>
        <c:axId val="481542704"/>
        <c:axId val="481543032"/>
      </c:lineChart>
      <c:catAx>
        <c:axId val="48154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481543032"/>
        <c:crosses val="autoZero"/>
        <c:auto val="1"/>
        <c:lblAlgn val="ctr"/>
        <c:lblOffset val="100"/>
        <c:noMultiLvlLbl val="0"/>
      </c:catAx>
      <c:valAx>
        <c:axId val="481543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bg1">
                    <a:lumMod val="95000"/>
                  </a:schemeClr>
                </a:solidFill>
                <a:latin typeface="+mn-lt"/>
                <a:ea typeface="+mn-ea"/>
                <a:cs typeface="+mn-cs"/>
              </a:defRPr>
            </a:pPr>
            <a:endParaRPr lang="en-US"/>
          </a:p>
        </c:txPr>
        <c:crossAx val="481542704"/>
        <c:crosses val="autoZero"/>
        <c:crossBetween val="between"/>
      </c:valAx>
      <c:spPr>
        <a:noFill/>
        <a:ln>
          <a:noFill/>
        </a:ln>
        <a:effectLst/>
      </c:spPr>
    </c:plotArea>
    <c:plotVisOnly val="1"/>
    <c:dispBlanksAs val="gap"/>
    <c:showDLblsOverMax val="0"/>
  </c:chart>
  <c:spPr>
    <a:solidFill>
      <a:srgbClr val="333F50"/>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9DD844-83F6-41F0-9E7F-81510CE2B6EA}" type="datetimeFigureOut">
              <a:rPr lang="en-NZ" smtClean="0"/>
              <a:pPr/>
              <a:t>22/11/2019</a:t>
            </a:fld>
            <a:endParaRPr lang="en-NZ" dirty="0"/>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34119B0-6B3E-4C53-B13A-B387ED20D80A}" type="slidenum">
              <a:rPr lang="en-NZ" smtClean="0"/>
              <a:pPr/>
              <a:t>‹#›</a:t>
            </a:fld>
            <a:endParaRPr lang="en-NZ" dirty="0"/>
          </a:p>
        </p:txBody>
      </p:sp>
    </p:spTree>
    <p:extLst>
      <p:ext uri="{BB962C8B-B14F-4D97-AF65-F5344CB8AC3E}">
        <p14:creationId xmlns:p14="http://schemas.microsoft.com/office/powerpoint/2010/main" val="171293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a:t>
            </a:fld>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13</a:t>
            </a:fld>
            <a:endParaRPr lang="en-NZ"/>
          </a:p>
        </p:txBody>
      </p:sp>
    </p:spTree>
    <p:extLst>
      <p:ext uri="{BB962C8B-B14F-4D97-AF65-F5344CB8AC3E}">
        <p14:creationId xmlns:p14="http://schemas.microsoft.com/office/powerpoint/2010/main" val="113343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WHAT’S GOOD ABOUT THE CONSENT PROVISION – </a:t>
            </a:r>
          </a:p>
          <a:p>
            <a:endParaRPr lang="en-NZ" dirty="0" smtClean="0"/>
          </a:p>
          <a:p>
            <a:r>
              <a:rPr lang="en-NZ" dirty="0" smtClean="0"/>
              <a:t>*Adopts a </a:t>
            </a:r>
            <a:r>
              <a:rPr lang="en-NZ" baseline="0" dirty="0" smtClean="0"/>
              <a:t>precautionary approach – this reflects the general expectation (and established legal principle) that property owners control what goes over their land (atleast at low altitude)</a:t>
            </a:r>
            <a:endParaRPr lang="en-NZ" dirty="0" smtClean="0"/>
          </a:p>
          <a:p>
            <a:endParaRPr lang="en-NZ" dirty="0" smtClean="0"/>
          </a:p>
          <a:p>
            <a:r>
              <a:rPr lang="en-NZ" dirty="0" smtClean="0"/>
              <a:t>**When</a:t>
            </a:r>
            <a:r>
              <a:rPr lang="en-NZ" baseline="0" dirty="0" smtClean="0"/>
              <a:t> we say the consent provision is clear – it is black and white whether you obtained consent or not. </a:t>
            </a:r>
            <a:r>
              <a:rPr lang="en-NZ" dirty="0" smtClean="0"/>
              <a:t>However,</a:t>
            </a:r>
            <a:r>
              <a:rPr lang="en-NZ" baseline="0" dirty="0" smtClean="0"/>
              <a:t> as A</a:t>
            </a:r>
            <a:r>
              <a:rPr lang="en-NZ" dirty="0" smtClean="0"/>
              <a:t>ndrew Shelley notes –</a:t>
            </a:r>
            <a:r>
              <a:rPr lang="en-NZ" baseline="0" dirty="0" smtClean="0"/>
              <a:t> flying ‘over’ property’</a:t>
            </a:r>
            <a:r>
              <a:rPr lang="en-NZ" dirty="0" smtClean="0"/>
              <a:t> </a:t>
            </a:r>
            <a:r>
              <a:rPr lang="en-NZ" baseline="0" dirty="0" smtClean="0"/>
              <a:t>is not clearly defined</a:t>
            </a:r>
          </a:p>
          <a:p>
            <a:endParaRPr lang="en-NZ" baseline="0" dirty="0" smtClean="0"/>
          </a:p>
          <a:p>
            <a:r>
              <a:rPr lang="en-NZ" baseline="0" dirty="0" smtClean="0"/>
              <a:t>***the consent provision also allows people the right of private enforcement – and we’re going to go into this now</a:t>
            </a:r>
          </a:p>
          <a:p>
            <a:endParaRPr lang="en-NZ" baseline="0" dirty="0" smtClean="0"/>
          </a:p>
        </p:txBody>
      </p:sp>
      <p:sp>
        <p:nvSpPr>
          <p:cNvPr id="4" name="Slide Number Placeholder 3"/>
          <p:cNvSpPr>
            <a:spLocks noGrp="1"/>
          </p:cNvSpPr>
          <p:nvPr>
            <p:ph type="sldNum" sz="quarter" idx="10"/>
          </p:nvPr>
        </p:nvSpPr>
        <p:spPr/>
        <p:txBody>
          <a:bodyPr/>
          <a:lstStyle/>
          <a:p>
            <a:fld id="{434119B0-6B3E-4C53-B13A-B387ED20D80A}" type="slidenum">
              <a:rPr lang="en-NZ" smtClean="0"/>
              <a:pPr/>
              <a:t>14</a:t>
            </a:fld>
            <a:endParaRPr lang="en-NZ"/>
          </a:p>
        </p:txBody>
      </p:sp>
    </p:spTree>
    <p:extLst>
      <p:ext uri="{BB962C8B-B14F-4D97-AF65-F5344CB8AC3E}">
        <p14:creationId xmlns:p14="http://schemas.microsoft.com/office/powerpoint/2010/main" val="9675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HOW</a:t>
            </a:r>
            <a:r>
              <a:rPr lang="en-NZ" baseline="0" dirty="0" smtClean="0"/>
              <a:t> DO WE SEE THE CHALLENGE? </a:t>
            </a:r>
            <a:endParaRPr lang="en-NZ" dirty="0" smtClean="0"/>
          </a:p>
          <a:p>
            <a:endParaRPr lang="en-NZ" dirty="0" smtClean="0"/>
          </a:p>
          <a:p>
            <a:r>
              <a:rPr lang="en-NZ" dirty="0" smtClean="0"/>
              <a:t>We are clear that the </a:t>
            </a:r>
            <a:r>
              <a:rPr lang="en-NZ" baseline="0" dirty="0" smtClean="0"/>
              <a:t>rules need to maintain safety and security. </a:t>
            </a:r>
          </a:p>
          <a:p>
            <a:endParaRPr lang="en-NZ" baseline="0" dirty="0" smtClean="0"/>
          </a:p>
          <a:p>
            <a:r>
              <a:rPr lang="en-NZ" baseline="0" dirty="0" smtClean="0"/>
              <a:t>However, they also need to strike an appropriate balance between the competing interests of people and property on the ground, and people flying drones. </a:t>
            </a:r>
          </a:p>
          <a:p>
            <a:endParaRPr lang="en-NZ" baseline="0" dirty="0" smtClean="0"/>
          </a:p>
          <a:p>
            <a:r>
              <a:rPr lang="en-NZ" baseline="0" dirty="0" smtClean="0"/>
              <a:t>And whatever we do to the consent provision, we need to keep in mind that the public will continue to have legitimate expectations about what can be done over and around private property </a:t>
            </a:r>
            <a:r>
              <a:rPr lang="en-NZ" i="1" baseline="0" dirty="0" smtClean="0"/>
              <a:t>(and the courts are continuing to protect these rights rather fiercely)</a:t>
            </a:r>
            <a:r>
              <a:rPr lang="en-NZ" baseline="0" dirty="0" smtClean="0"/>
              <a:t>.  </a:t>
            </a:r>
          </a:p>
          <a:p>
            <a:endParaRPr lang="en-NZ" baseline="0" dirty="0" smtClean="0"/>
          </a:p>
          <a:p>
            <a:r>
              <a:rPr lang="en-NZ" baseline="0" dirty="0" smtClean="0"/>
              <a:t>We also need to make sure that we don’t create any new gaps, relating to safety and privacy. </a:t>
            </a:r>
            <a:endParaRPr lang="en-NZ" dirty="0" smtClean="0"/>
          </a:p>
        </p:txBody>
      </p:sp>
      <p:sp>
        <p:nvSpPr>
          <p:cNvPr id="4" name="Slide Number Placeholder 3"/>
          <p:cNvSpPr>
            <a:spLocks noGrp="1"/>
          </p:cNvSpPr>
          <p:nvPr>
            <p:ph type="sldNum" sz="quarter" idx="10"/>
          </p:nvPr>
        </p:nvSpPr>
        <p:spPr/>
        <p:txBody>
          <a:bodyPr/>
          <a:lstStyle/>
          <a:p>
            <a:fld id="{434119B0-6B3E-4C53-B13A-B387ED20D80A}" type="slidenum">
              <a:rPr lang="en-NZ" smtClean="0"/>
              <a:pPr/>
              <a:t>15</a:t>
            </a:fld>
            <a:endParaRPr lang="en-NZ"/>
          </a:p>
        </p:txBody>
      </p:sp>
    </p:spTree>
    <p:extLst>
      <p:ext uri="{BB962C8B-B14F-4D97-AF65-F5344CB8AC3E}">
        <p14:creationId xmlns:p14="http://schemas.microsoft.com/office/powerpoint/2010/main" val="156319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smtClean="0"/>
              <a:t>WHAT</a:t>
            </a:r>
            <a:r>
              <a:rPr lang="en-NZ" baseline="0" dirty="0" smtClean="0"/>
              <a:t> WOULD GOOD LOOK LIKE? </a:t>
            </a:r>
            <a:endParaRPr lang="en-NZ" dirty="0" smtClean="0"/>
          </a:p>
          <a:p>
            <a:pPr marL="171450" indent="-171450">
              <a:buFont typeface="Arial" panose="020B0604020202020204" pitchFamily="34" charset="0"/>
              <a:buChar char="•"/>
            </a:pPr>
            <a:endParaRPr lang="en-NZ" dirty="0" smtClean="0"/>
          </a:p>
          <a:p>
            <a:pPr marL="171450" indent="-171450">
              <a:buFont typeface="Arial" panose="020B0604020202020204" pitchFamily="34" charset="0"/>
              <a:buChar char="•"/>
            </a:pPr>
            <a:r>
              <a:rPr lang="en-NZ" dirty="0" smtClean="0"/>
              <a:t>During</a:t>
            </a:r>
            <a:r>
              <a:rPr lang="en-NZ" baseline="0" dirty="0" smtClean="0"/>
              <a:t> our recent round of engagement, Bru</a:t>
            </a:r>
            <a:r>
              <a:rPr lang="en-NZ" dirty="0" smtClean="0"/>
              <a:t>ce</a:t>
            </a:r>
            <a:r>
              <a:rPr lang="en-NZ" baseline="0" dirty="0" smtClean="0"/>
              <a:t> Simpson reiterated a good point related to enforcement –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Compliance will largely be voluntary (unless we line the country with enforcers) </a:t>
            </a:r>
          </a:p>
          <a:p>
            <a:pPr marL="628650" lvl="1" indent="-171450">
              <a:buFont typeface="Arial" panose="020B0604020202020204" pitchFamily="34" charset="0"/>
              <a:buChar char="•"/>
            </a:pPr>
            <a:r>
              <a:rPr lang="en-NZ" sz="1200" kern="1200" dirty="0" smtClean="0">
                <a:solidFill>
                  <a:schemeClr val="tx1"/>
                </a:solidFill>
                <a:effectLst/>
                <a:latin typeface="+mn-lt"/>
                <a:ea typeface="+mn-ea"/>
                <a:cs typeface="+mn-cs"/>
              </a:rPr>
              <a:t>and to get such voluntary compliance, the regulations must seen to be fair, reasonable and justified. </a:t>
            </a:r>
          </a:p>
        </p:txBody>
      </p:sp>
      <p:sp>
        <p:nvSpPr>
          <p:cNvPr id="4" name="Slide Number Placeholder 3"/>
          <p:cNvSpPr>
            <a:spLocks noGrp="1"/>
          </p:cNvSpPr>
          <p:nvPr>
            <p:ph type="sldNum" sz="quarter" idx="10"/>
          </p:nvPr>
        </p:nvSpPr>
        <p:spPr/>
        <p:txBody>
          <a:bodyPr/>
          <a:lstStyle/>
          <a:p>
            <a:fld id="{434119B0-6B3E-4C53-B13A-B387ED20D80A}" type="slidenum">
              <a:rPr lang="en-NZ" smtClean="0"/>
              <a:pPr/>
              <a:t>16</a:t>
            </a:fld>
            <a:endParaRPr lang="en-NZ" dirty="0"/>
          </a:p>
        </p:txBody>
      </p:sp>
    </p:spTree>
    <p:extLst>
      <p:ext uri="{BB962C8B-B14F-4D97-AF65-F5344CB8AC3E}">
        <p14:creationId xmlns:p14="http://schemas.microsoft.com/office/powerpoint/2010/main" val="195951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17</a:t>
            </a:fld>
            <a:endParaRPr lang="en-NZ" dirty="0"/>
          </a:p>
        </p:txBody>
      </p:sp>
    </p:spTree>
    <p:extLst>
      <p:ext uri="{BB962C8B-B14F-4D97-AF65-F5344CB8AC3E}">
        <p14:creationId xmlns:p14="http://schemas.microsoft.com/office/powerpoint/2010/main" val="85518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Now</a:t>
            </a:r>
            <a:r>
              <a:rPr lang="en-NZ" baseline="0" dirty="0" smtClean="0"/>
              <a:t> we are going to look at the relevant legislation – </a:t>
            </a:r>
            <a:endParaRPr lang="en-NZ" dirty="0" smtClean="0"/>
          </a:p>
          <a:p>
            <a:endParaRPr lang="en-NZ" dirty="0" smtClean="0"/>
          </a:p>
          <a:p>
            <a:pPr marL="171450" indent="-171450">
              <a:buFont typeface="Arial" panose="020B0604020202020204" pitchFamily="34" charset="0"/>
              <a:buChar char="•"/>
            </a:pPr>
            <a:r>
              <a:rPr lang="en-NZ" dirty="0" smtClean="0"/>
              <a:t>The</a:t>
            </a:r>
            <a:r>
              <a:rPr lang="en-NZ" baseline="0" dirty="0" smtClean="0"/>
              <a:t> Civil Aviation Act sets out what matters the Minister of Transport can make rules on. </a:t>
            </a:r>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r>
              <a:rPr lang="en-NZ" baseline="0" dirty="0" smtClean="0"/>
              <a:t>While safety and security are the primary aims of the aviation system, rule-making can extend to include matters such as noise abatement purposes, and protecting and promoting public health. </a:t>
            </a:r>
          </a:p>
          <a:p>
            <a:pPr marL="171450" indent="-171450">
              <a:buFont typeface="Arial" panose="020B0604020202020204" pitchFamily="34" charset="0"/>
              <a:buChar char="•"/>
            </a:pPr>
            <a:endParaRPr lang="en-NZ" baseline="0" dirty="0" smtClean="0"/>
          </a:p>
          <a:p>
            <a:pPr marL="171450" indent="-171450">
              <a:buFont typeface="Arial" panose="020B0604020202020204" pitchFamily="34" charset="0"/>
              <a:buChar char="•"/>
            </a:pPr>
            <a:r>
              <a:rPr lang="en-NZ" baseline="0" dirty="0" smtClean="0"/>
              <a:t>Rules can also be made to cover ‘any other reason in the public interest’. This is broad enough to include privacy. </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18</a:t>
            </a:fld>
            <a:endParaRPr lang="en-NZ" dirty="0"/>
          </a:p>
        </p:txBody>
      </p:sp>
    </p:spTree>
    <p:extLst>
      <p:ext uri="{BB962C8B-B14F-4D97-AF65-F5344CB8AC3E}">
        <p14:creationId xmlns:p14="http://schemas.microsoft.com/office/powerpoint/2010/main" val="3872565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Of particular interest to the consent provision is section 97(2) of the Act.</a:t>
            </a:r>
          </a:p>
          <a:p>
            <a:endParaRPr lang="en-NZ" baseline="0" dirty="0" smtClean="0"/>
          </a:p>
          <a:p>
            <a:r>
              <a:rPr lang="en-NZ" baseline="0" dirty="0" smtClean="0"/>
              <a:t>This section directly allows for legal action to be taken in nuisance and trespass, if the rules aren’t followed. </a:t>
            </a:r>
          </a:p>
          <a:p>
            <a:endParaRPr lang="en-NZ" b="0" baseline="0" dirty="0" smtClean="0"/>
          </a:p>
          <a:p>
            <a:r>
              <a:rPr lang="en-NZ" baseline="0" dirty="0" smtClean="0"/>
              <a:t>If we remove the consent provision and don’t replace it, it doesn’t make this section entirely redundant. However, it would rely on the courts determining what is reasonable. </a:t>
            </a:r>
          </a:p>
          <a:p>
            <a:endParaRPr lang="en-NZ" baseline="0" dirty="0" smtClean="0"/>
          </a:p>
          <a:p>
            <a:r>
              <a:rPr lang="en-NZ" baseline="0" dirty="0" smtClean="0"/>
              <a:t>And as the recent Nelson case indicates, judges tend to enforce private property rights quite strictly. In that case, the judge ruled that the property owner had a right to shoot the drone down as it was flying over his property without consent. </a:t>
            </a:r>
            <a:endParaRPr lang="en-NZ" dirty="0" smtClean="0"/>
          </a:p>
          <a:p>
            <a:endParaRPr lang="en-NZ" dirty="0" smtClean="0"/>
          </a:p>
          <a:p>
            <a:endParaRPr lang="en-NZ" dirty="0" smtClean="0"/>
          </a:p>
          <a:p>
            <a:endParaRPr lang="en-NZ" dirty="0" smtClean="0"/>
          </a:p>
          <a:p>
            <a:r>
              <a:rPr lang="en-NZ" dirty="0" smtClean="0"/>
              <a:t>https://www.stuff.co.nz/national/crime/116039689/nelson-man-who-shot-at-real-estate-agents-drone-has-charges-against-him-dismissed </a:t>
            </a:r>
          </a:p>
          <a:p>
            <a:endParaRPr lang="en-NZ" dirty="0" smtClean="0"/>
          </a:p>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19</a:t>
            </a:fld>
            <a:endParaRPr lang="en-NZ"/>
          </a:p>
        </p:txBody>
      </p:sp>
    </p:spTree>
    <p:extLst>
      <p:ext uri="{BB962C8B-B14F-4D97-AF65-F5344CB8AC3E}">
        <p14:creationId xmlns:p14="http://schemas.microsoft.com/office/powerpoint/2010/main" val="180155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Outside</a:t>
            </a:r>
            <a:r>
              <a:rPr lang="en-NZ" baseline="0" dirty="0" smtClean="0"/>
              <a:t> of the Civil Aviation Act, there are relevant protections in the Crimes Act and Summary Offences Act. </a:t>
            </a:r>
          </a:p>
          <a:p>
            <a:pPr marL="171450" indent="-171450">
              <a:buFont typeface="Arial" panose="020B0604020202020204" pitchFamily="34" charset="0"/>
              <a:buChar char="•"/>
            </a:pPr>
            <a:r>
              <a:rPr lang="en-NZ" baseline="0" dirty="0" smtClean="0"/>
              <a:t>If a drone is taking camera footage, the Crimes Act will kick in. It prohibits intimate visual recordings from being made, held or distributed. </a:t>
            </a:r>
          </a:p>
          <a:p>
            <a:pPr marL="171450" indent="-171450">
              <a:buFont typeface="Arial" panose="020B0604020202020204" pitchFamily="34" charset="0"/>
              <a:buChar char="•"/>
            </a:pPr>
            <a:r>
              <a:rPr lang="en-NZ" baseline="0" dirty="0" smtClean="0"/>
              <a:t>The Summary Offences Act also has an offence for peeping and peering into a house at night</a:t>
            </a:r>
            <a:endParaRPr lang="en-NZ" dirty="0" smtClean="0"/>
          </a:p>
          <a:p>
            <a:endParaRPr lang="en-NZ" dirty="0" smtClean="0"/>
          </a:p>
          <a:p>
            <a:r>
              <a:rPr lang="en-NZ" dirty="0" smtClean="0"/>
              <a:t>However,</a:t>
            </a:r>
            <a:r>
              <a:rPr lang="en-NZ" baseline="0" dirty="0" smtClean="0"/>
              <a:t> as we know, locating and identifying a </a:t>
            </a:r>
            <a:r>
              <a:rPr lang="en-NZ" dirty="0" smtClean="0"/>
              <a:t>drone operator is still a hurdle to applying this law. </a:t>
            </a:r>
          </a:p>
          <a:p>
            <a:endParaRPr lang="en-NZ" dirty="0" smtClean="0"/>
          </a:p>
          <a:p>
            <a:r>
              <a:rPr lang="en-NZ" dirty="0" smtClean="0"/>
              <a:t>Now I will turn over to Andrew Shelley,</a:t>
            </a:r>
            <a:r>
              <a:rPr lang="en-NZ" baseline="0" dirty="0" smtClean="0"/>
              <a:t> who will discuss privacy, trespass and nuisance. </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20</a:t>
            </a:fld>
            <a:endParaRPr lang="en-NZ" dirty="0"/>
          </a:p>
        </p:txBody>
      </p:sp>
    </p:spTree>
    <p:extLst>
      <p:ext uri="{BB962C8B-B14F-4D97-AF65-F5344CB8AC3E}">
        <p14:creationId xmlns:p14="http://schemas.microsoft.com/office/powerpoint/2010/main" val="401215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Andrew Shelley</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21</a:t>
            </a:fld>
            <a:endParaRPr lang="en-NZ" dirty="0"/>
          </a:p>
        </p:txBody>
      </p:sp>
    </p:spTree>
    <p:extLst>
      <p:ext uri="{BB962C8B-B14F-4D97-AF65-F5344CB8AC3E}">
        <p14:creationId xmlns:p14="http://schemas.microsoft.com/office/powerpoint/2010/main" val="1370605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Andrew Shelley</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22</a:t>
            </a:fld>
            <a:endParaRPr lang="en-NZ" dirty="0"/>
          </a:p>
        </p:txBody>
      </p:sp>
    </p:spTree>
    <p:extLst>
      <p:ext uri="{BB962C8B-B14F-4D97-AF65-F5344CB8AC3E}">
        <p14:creationId xmlns:p14="http://schemas.microsoft.com/office/powerpoint/2010/main" val="274977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Think about changes</a:t>
            </a:r>
            <a:r>
              <a:rPr lang="en-NZ" baseline="0" dirty="0" smtClean="0"/>
              <a:t> or alternatives to the consent provision, considering upsides and downsides, and key factors like benefits, costs, risks, and unintended consequences. </a:t>
            </a:r>
          </a:p>
          <a:p>
            <a:endParaRPr lang="en-NZ" baseline="0" dirty="0" smtClean="0"/>
          </a:p>
          <a:p>
            <a:r>
              <a:rPr lang="en-NZ" baseline="0" dirty="0" smtClean="0"/>
              <a:t>As we’ll see in a </a:t>
            </a:r>
            <a:r>
              <a:rPr lang="en-NZ" baseline="0" dirty="0" err="1" smtClean="0"/>
              <a:t>mn</a:t>
            </a:r>
            <a:r>
              <a:rPr lang="en-NZ" baseline="0" dirty="0" smtClean="0"/>
              <a:t>, consent provision is one of the listed requirements under Part 101 CAR that pilots operating under this rule must comply with. The general rule (current Part 101) sets a general expectation, i.e. if you want to deviate from it you need to make the case for it.</a:t>
            </a:r>
          </a:p>
          <a:p>
            <a:endParaRPr lang="en-NZ" baseline="0" dirty="0" smtClean="0"/>
          </a:p>
          <a:p>
            <a:r>
              <a:rPr lang="en-NZ" baseline="0" dirty="0" smtClean="0"/>
              <a:t>v. Part 102 ops – certified ops through safety case assessed on a case by case basis by the CAA. In most of the cases, operators will ask for the consent provision to be waived as part of this process, i.e. are able to operate legally without having to comply with it. </a:t>
            </a:r>
          </a:p>
          <a:p>
            <a:endParaRPr lang="en-NZ" baseline="0" dirty="0" smtClean="0"/>
          </a:p>
          <a:p>
            <a:r>
              <a:rPr lang="en-NZ" baseline="0" dirty="0" smtClean="0"/>
              <a:t>Temp or perm </a:t>
            </a:r>
            <a:r>
              <a:rPr lang="en-NZ" baseline="0" dirty="0" err="1" smtClean="0"/>
              <a:t>geofenced</a:t>
            </a:r>
            <a:r>
              <a:rPr lang="en-NZ" baseline="0" dirty="0" smtClean="0"/>
              <a:t> zones e.g. aerodromes, sensitive sites or DOC land etc.  If remove consent provision, would need to account for these separately, e.g. no-fly zones. require separate sets of rules and requirements. Triggering different issues from those we are trying to address in this forum. </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a:t>
            </a:fld>
            <a:endParaRPr lang="en-NZ" dirty="0"/>
          </a:p>
        </p:txBody>
      </p:sp>
    </p:spTree>
    <p:extLst>
      <p:ext uri="{BB962C8B-B14F-4D97-AF65-F5344CB8AC3E}">
        <p14:creationId xmlns:p14="http://schemas.microsoft.com/office/powerpoint/2010/main" val="194652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Andrew Shelley</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23</a:t>
            </a:fld>
            <a:endParaRPr lang="en-NZ" dirty="0"/>
          </a:p>
        </p:txBody>
      </p:sp>
    </p:spTree>
    <p:extLst>
      <p:ext uri="{BB962C8B-B14F-4D97-AF65-F5344CB8AC3E}">
        <p14:creationId xmlns:p14="http://schemas.microsoft.com/office/powerpoint/2010/main" val="3882977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Usually a combination</a:t>
            </a:r>
            <a:r>
              <a:rPr lang="en-NZ" baseline="0" dirty="0" smtClean="0"/>
              <a:t> of safety rules not based on consent but on safe distances, types of drones being flown and level of risks of the operations. </a:t>
            </a:r>
          </a:p>
          <a:p>
            <a:endParaRPr lang="en-NZ" baseline="0" dirty="0" smtClean="0"/>
          </a:p>
          <a:p>
            <a:r>
              <a:rPr lang="en-NZ" baseline="0" dirty="0" smtClean="0"/>
              <a:t>Canada – right to fly over private property as long as you comply with safety and privacy rules. US similar but the jurisprudence is leaving gaps or setting controversial precedents, and the states have adopted rules that contradict the FAA positions triggering confusion and legal issues. </a:t>
            </a:r>
          </a:p>
          <a:p>
            <a:endParaRPr lang="en-NZ" baseline="0" dirty="0" smtClean="0"/>
          </a:p>
          <a:p>
            <a:r>
              <a:rPr lang="en-NZ" baseline="0" dirty="0" smtClean="0"/>
              <a:t>Privacy laws vary significantly from one country to another – the core principles are often the same but the enforcement can be extremely complex, time consuming, costly, not open to individuals, </a:t>
            </a:r>
            <a:r>
              <a:rPr lang="en-NZ" baseline="0" dirty="0" err="1" smtClean="0"/>
              <a:t>etc</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24</a:t>
            </a:fld>
            <a:endParaRPr lang="en-NZ" dirty="0"/>
          </a:p>
        </p:txBody>
      </p:sp>
    </p:spTree>
    <p:extLst>
      <p:ext uri="{BB962C8B-B14F-4D97-AF65-F5344CB8AC3E}">
        <p14:creationId xmlns:p14="http://schemas.microsoft.com/office/powerpoint/2010/main" val="64604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NZ" dirty="0" smtClean="0"/>
              <a:t>Distinguish crowds/people in general</a:t>
            </a:r>
          </a:p>
          <a:p>
            <a:pPr marL="0" indent="0">
              <a:buFont typeface="Arial" panose="020B0604020202020204" pitchFamily="34" charset="0"/>
              <a:buNone/>
            </a:pPr>
            <a:r>
              <a:rPr lang="en-NZ" dirty="0" smtClean="0"/>
              <a:t>if</a:t>
            </a:r>
            <a:r>
              <a:rPr lang="en-NZ" baseline="0" dirty="0" smtClean="0"/>
              <a:t> difference between private/residential property and private property in areas considered public </a:t>
            </a:r>
          </a:p>
          <a:p>
            <a:pPr marL="0" indent="0">
              <a:buFont typeface="Arial" panose="020B0604020202020204" pitchFamily="34" charset="0"/>
              <a:buNone/>
            </a:pPr>
            <a:endParaRPr lang="en-NZ" baseline="0" dirty="0" smtClean="0"/>
          </a:p>
          <a:p>
            <a:pPr marL="0" indent="0">
              <a:buFont typeface="Arial" panose="020B0604020202020204" pitchFamily="34" charset="0"/>
              <a:buNone/>
            </a:pPr>
            <a:endParaRPr lang="en-NZ" baseline="0" dirty="0" smtClean="0"/>
          </a:p>
          <a:p>
            <a:pPr marL="0" indent="0">
              <a:buFont typeface="Arial" panose="020B0604020202020204" pitchFamily="34" charset="0"/>
              <a:buNone/>
            </a:pPr>
            <a:r>
              <a:rPr lang="en-NZ" baseline="0" dirty="0" smtClean="0"/>
              <a:t>	</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25</a:t>
            </a:fld>
            <a:endParaRPr lang="en-NZ" dirty="0"/>
          </a:p>
        </p:txBody>
      </p:sp>
    </p:spTree>
    <p:extLst>
      <p:ext uri="{BB962C8B-B14F-4D97-AF65-F5344CB8AC3E}">
        <p14:creationId xmlns:p14="http://schemas.microsoft.com/office/powerpoint/2010/main" val="586681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3</a:t>
            </a:fld>
            <a:endParaRPr lang="en-NZ" dirty="0"/>
          </a:p>
        </p:txBody>
      </p:sp>
    </p:spTree>
    <p:extLst>
      <p:ext uri="{BB962C8B-B14F-4D97-AF65-F5344CB8AC3E}">
        <p14:creationId xmlns:p14="http://schemas.microsoft.com/office/powerpoint/2010/main" val="228780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smtClean="0"/>
              <a:t>Introduction of a risk-based regime with new safety civil aviation rules for drones that came into force in August 2015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dirty="0" smtClean="0"/>
              <a:t>The consent provision requires operators to obtain the consent of property owners and other people that the operators are flying over. </a:t>
            </a:r>
          </a:p>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4</a:t>
            </a:fld>
            <a:endParaRPr lang="en-NZ" dirty="0"/>
          </a:p>
        </p:txBody>
      </p:sp>
    </p:spTree>
    <p:extLst>
      <p:ext uri="{BB962C8B-B14F-4D97-AF65-F5344CB8AC3E}">
        <p14:creationId xmlns:p14="http://schemas.microsoft.com/office/powerpoint/2010/main" val="120912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baseline="0" dirty="0" smtClean="0"/>
              <a:t>what we are focusing on for this discussion are the general provisions</a:t>
            </a:r>
          </a:p>
          <a:p>
            <a:pPr marL="0" indent="0">
              <a:buFont typeface="Arial" panose="020B0604020202020204" pitchFamily="34" charset="0"/>
              <a:buNone/>
            </a:pPr>
            <a:endParaRPr lang="en-NZ" baseline="0" dirty="0" smtClean="0"/>
          </a:p>
          <a:p>
            <a:pPr marL="0" indent="0">
              <a:buFont typeface="Arial" panose="020B0604020202020204" pitchFamily="34" charset="0"/>
              <a:buNone/>
            </a:pPr>
            <a:r>
              <a:rPr lang="en-NZ" dirty="0" smtClean="0"/>
              <a:t>► Part 101: </a:t>
            </a:r>
            <a:r>
              <a:rPr lang="en-NZ" dirty="0" err="1" smtClean="0"/>
              <a:t>Gyrogliders</a:t>
            </a:r>
            <a:r>
              <a:rPr lang="en-NZ" dirty="0" smtClean="0"/>
              <a:t> and Parasails, Unmanned Aircraft (including</a:t>
            </a:r>
            <a:r>
              <a:rPr lang="en-NZ" baseline="0" dirty="0" smtClean="0"/>
              <a:t> </a:t>
            </a:r>
            <a:r>
              <a:rPr lang="en-NZ" dirty="0" smtClean="0"/>
              <a:t>Balloons), Kites, and Rockets – Operating Rules</a:t>
            </a:r>
          </a:p>
          <a:p>
            <a:pPr marL="0" indent="0">
              <a:buFont typeface="Arial" panose="020B0604020202020204" pitchFamily="34" charset="0"/>
              <a:buNone/>
            </a:pPr>
            <a:r>
              <a:rPr lang="en-NZ" dirty="0" smtClean="0"/>
              <a:t>For drones &lt; 25kg, low risk operations: no need of CAA approval</a:t>
            </a:r>
          </a:p>
          <a:p>
            <a:pPr marL="0" indent="0">
              <a:buFont typeface="Arial" panose="020B0604020202020204" pitchFamily="34" charset="0"/>
              <a:buNone/>
            </a:pPr>
            <a:endParaRPr lang="en-NZ" dirty="0" smtClean="0"/>
          </a:p>
          <a:p>
            <a:pPr marL="0" indent="0">
              <a:buFont typeface="Arial" panose="020B0604020202020204" pitchFamily="34" charset="0"/>
              <a:buNone/>
            </a:pPr>
            <a:r>
              <a:rPr lang="en-NZ" dirty="0" smtClean="0"/>
              <a:t>► Part 102: Unmanned Aircraft Operator Certification</a:t>
            </a:r>
          </a:p>
          <a:p>
            <a:pPr marL="0" indent="0">
              <a:buFont typeface="Arial" panose="020B0604020202020204" pitchFamily="34" charset="0"/>
              <a:buNone/>
            </a:pPr>
            <a:r>
              <a:rPr lang="en-NZ" dirty="0" smtClean="0"/>
              <a:t>For drones &gt; / = 25kg, medium/high risk operations and those</a:t>
            </a:r>
            <a:r>
              <a:rPr lang="en-NZ" baseline="0" dirty="0" smtClean="0"/>
              <a:t> </a:t>
            </a:r>
            <a:r>
              <a:rPr lang="en-NZ" dirty="0" smtClean="0"/>
              <a:t>beyond the limits of Part 101: requires a Part 102 certificate</a:t>
            </a:r>
          </a:p>
          <a:p>
            <a:pPr marL="0" indent="0">
              <a:buFont typeface="Arial" panose="020B0604020202020204" pitchFamily="34" charset="0"/>
              <a:buNone/>
            </a:pPr>
            <a:endParaRPr lang="en-NZ" dirty="0" smtClean="0"/>
          </a:p>
          <a:p>
            <a:pPr marL="0" indent="0">
              <a:buFont typeface="Arial" panose="020B0604020202020204" pitchFamily="34" charset="0"/>
              <a:buNone/>
            </a:pPr>
            <a:r>
              <a:rPr lang="en-NZ" dirty="0" smtClean="0"/>
              <a:t>Note: no distinction between commercial and recreational operations</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5</a:t>
            </a:fld>
            <a:endParaRPr lang="en-NZ" dirty="0"/>
          </a:p>
        </p:txBody>
      </p:sp>
    </p:spTree>
    <p:extLst>
      <p:ext uri="{BB962C8B-B14F-4D97-AF65-F5344CB8AC3E}">
        <p14:creationId xmlns:p14="http://schemas.microsoft.com/office/powerpoint/2010/main" val="243621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Introduced</a:t>
            </a:r>
            <a:r>
              <a:rPr lang="en-NZ" sz="1200" kern="1200" baseline="0" dirty="0" smtClean="0">
                <a:solidFill>
                  <a:schemeClr val="tx1"/>
                </a:solidFill>
                <a:effectLst/>
                <a:latin typeface="+mn-lt"/>
                <a:ea typeface="+mn-ea"/>
                <a:cs typeface="+mn-cs"/>
              </a:rPr>
              <a:t> in 2015 as part of the updates to the rules – focus on safety, expectations privacy </a:t>
            </a:r>
          </a:p>
          <a:p>
            <a:pPr marL="0" indent="0">
              <a:buFont typeface="Arial" panose="020B0604020202020204" pitchFamily="34" charset="0"/>
              <a:buNone/>
            </a:pPr>
            <a:endParaRPr lang="en-NZ"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baseline="0" dirty="0" smtClean="0">
                <a:solidFill>
                  <a:schemeClr val="tx1"/>
                </a:solidFill>
                <a:effectLst/>
                <a:latin typeface="+mn-lt"/>
                <a:ea typeface="+mn-ea"/>
                <a:cs typeface="+mn-cs"/>
              </a:rPr>
              <a:t>Could discuss what has changed since then, e.g. more knowledge of how it’s working, more safety features built into technology</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NZ" sz="1200" kern="1200" dirty="0" smtClean="0">
                <a:solidFill>
                  <a:schemeClr val="tx1"/>
                </a:solidFill>
                <a:effectLst/>
                <a:latin typeface="+mn-lt"/>
                <a:ea typeface="+mn-ea"/>
                <a:cs typeface="+mn-cs"/>
              </a:rPr>
              <a:t>There are 12 key things that are required under Part 101.</a:t>
            </a:r>
            <a:r>
              <a:rPr lang="en-NZ" sz="1200" kern="1200" baseline="0" dirty="0" smtClean="0">
                <a:solidFill>
                  <a:schemeClr val="tx1"/>
                </a:solidFill>
                <a:effectLst/>
                <a:latin typeface="+mn-lt"/>
                <a:ea typeface="+mn-ea"/>
                <a:cs typeface="+mn-cs"/>
              </a:rPr>
              <a:t> </a:t>
            </a:r>
          </a:p>
          <a:p>
            <a:pPr marL="0" indent="0">
              <a:buFont typeface="Arial" panose="020B0604020202020204" pitchFamily="34" charset="0"/>
              <a:buNone/>
            </a:pPr>
            <a:r>
              <a:rPr lang="en-NZ" sz="1200" b="1" kern="1200" dirty="0" smtClean="0">
                <a:solidFill>
                  <a:schemeClr val="tx1"/>
                </a:solidFill>
                <a:effectLst/>
                <a:latin typeface="+mn-lt"/>
                <a:ea typeface="+mn-ea"/>
                <a:cs typeface="+mn-cs"/>
              </a:rPr>
              <a:t>You must—</a:t>
            </a:r>
          </a:p>
          <a:p>
            <a:r>
              <a:rPr lang="en-NZ" sz="1200" kern="1200" dirty="0" smtClean="0">
                <a:solidFill>
                  <a:schemeClr val="tx1"/>
                </a:solidFill>
                <a:effectLst/>
                <a:latin typeface="+mn-lt"/>
                <a:ea typeface="+mn-ea"/>
                <a:cs typeface="+mn-cs"/>
              </a:rPr>
              <a:t>(1) not operate an aircraft that is more than 25 kg and always ensure that it is safe to operate;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and</a:t>
            </a:r>
          </a:p>
          <a:p>
            <a:r>
              <a:rPr lang="en-NZ" sz="1200" kern="1200" dirty="0" smtClean="0">
                <a:solidFill>
                  <a:schemeClr val="tx1"/>
                </a:solidFill>
                <a:effectLst/>
                <a:latin typeface="+mn-lt"/>
                <a:ea typeface="+mn-ea"/>
                <a:cs typeface="+mn-cs"/>
              </a:rPr>
              <a:t>(2) at all times, take all practicable steps to minimise hazards to persons, property and other</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aircraft (i.e. don’t do anything hazardous); and</a:t>
            </a:r>
          </a:p>
          <a:p>
            <a:r>
              <a:rPr lang="en-NZ" sz="1200" kern="1200" dirty="0" smtClean="0">
                <a:solidFill>
                  <a:schemeClr val="tx1"/>
                </a:solidFill>
                <a:effectLst/>
                <a:latin typeface="+mn-lt"/>
                <a:ea typeface="+mn-ea"/>
                <a:cs typeface="+mn-cs"/>
              </a:rPr>
              <a:t>(3) fly only in daylight; and</a:t>
            </a:r>
          </a:p>
          <a:p>
            <a:r>
              <a:rPr lang="en-NZ" sz="1200" kern="1200" dirty="0" smtClean="0">
                <a:solidFill>
                  <a:schemeClr val="tx1"/>
                </a:solidFill>
                <a:effectLst/>
                <a:latin typeface="+mn-lt"/>
                <a:ea typeface="+mn-ea"/>
                <a:cs typeface="+mn-cs"/>
              </a:rPr>
              <a:t>(4) give way to all crewed aircraft; and</a:t>
            </a:r>
          </a:p>
          <a:p>
            <a:r>
              <a:rPr lang="en-NZ" sz="1200" kern="1200" dirty="0" smtClean="0">
                <a:solidFill>
                  <a:schemeClr val="tx1"/>
                </a:solidFill>
                <a:effectLst/>
                <a:latin typeface="+mn-lt"/>
                <a:ea typeface="+mn-ea"/>
                <a:cs typeface="+mn-cs"/>
              </a:rPr>
              <a:t>(5) be able to see the aircraft with your own eyes (e.g., not through binoculars, a monitor, or</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smartphone), to ensure separation from other aircraft (or use an observer to do this in</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certain cases); and</a:t>
            </a:r>
          </a:p>
          <a:p>
            <a:r>
              <a:rPr lang="en-NZ" sz="1200" kern="1200" dirty="0" smtClean="0">
                <a:solidFill>
                  <a:schemeClr val="tx1"/>
                </a:solidFill>
                <a:effectLst/>
                <a:latin typeface="+mn-lt"/>
                <a:ea typeface="+mn-ea"/>
                <a:cs typeface="+mn-cs"/>
              </a:rPr>
              <a:t>(6) not fly your aircraft higher than 120 metres (400 feet) above ground level (unless certain</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conditions are met); and</a:t>
            </a:r>
          </a:p>
          <a:p>
            <a:r>
              <a:rPr lang="en-NZ" sz="1200" kern="1200" dirty="0" smtClean="0">
                <a:solidFill>
                  <a:schemeClr val="tx1"/>
                </a:solidFill>
                <a:effectLst/>
                <a:latin typeface="+mn-lt"/>
                <a:ea typeface="+mn-ea"/>
                <a:cs typeface="+mn-cs"/>
              </a:rPr>
              <a:t>(7) have knowledge of airspace restrictions that apply in the area you want to operate; and</a:t>
            </a:r>
          </a:p>
          <a:p>
            <a:r>
              <a:rPr lang="en-NZ" sz="1200" kern="1200" dirty="0" smtClean="0">
                <a:solidFill>
                  <a:schemeClr val="tx1"/>
                </a:solidFill>
                <a:effectLst/>
                <a:latin typeface="+mn-lt"/>
                <a:ea typeface="+mn-ea"/>
                <a:cs typeface="+mn-cs"/>
              </a:rPr>
              <a:t>(8) not fly closer than four kilometres from any aerodrome (unless certain conditions are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met); and</a:t>
            </a:r>
          </a:p>
          <a:p>
            <a:r>
              <a:rPr lang="en-NZ" sz="1200" kern="1200" dirty="0" smtClean="0">
                <a:solidFill>
                  <a:schemeClr val="tx1"/>
                </a:solidFill>
                <a:effectLst/>
                <a:latin typeface="+mn-lt"/>
                <a:ea typeface="+mn-ea"/>
                <a:cs typeface="+mn-cs"/>
              </a:rPr>
              <a:t>(9) when flying in controlled airspace, obtain an air traffic control clearance issued by</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Airways Corporation of New Zealand; and</a:t>
            </a:r>
          </a:p>
          <a:p>
            <a:r>
              <a:rPr lang="en-NZ" sz="1200" kern="1200" dirty="0" smtClean="0">
                <a:solidFill>
                  <a:schemeClr val="tx1"/>
                </a:solidFill>
                <a:effectLst/>
                <a:latin typeface="+mn-lt"/>
                <a:ea typeface="+mn-ea"/>
                <a:cs typeface="+mn-cs"/>
              </a:rPr>
              <a:t>(10) not fly in special-use airspace without the permission of the administering authority of the</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area (e.g. restricted or military operating areas); and</a:t>
            </a:r>
          </a:p>
          <a:p>
            <a:r>
              <a:rPr lang="en-NZ" sz="1200" kern="1200" dirty="0" smtClean="0">
                <a:solidFill>
                  <a:schemeClr val="tx1"/>
                </a:solidFill>
                <a:effectLst/>
                <a:latin typeface="+mn-lt"/>
                <a:ea typeface="+mn-ea"/>
                <a:cs typeface="+mn-cs"/>
              </a:rPr>
              <a:t>(11) have consent from anyone you want to fly above; and</a:t>
            </a:r>
          </a:p>
          <a:p>
            <a:r>
              <a:rPr lang="en-NZ" sz="1200" kern="1200" dirty="0" smtClean="0">
                <a:solidFill>
                  <a:schemeClr val="tx1"/>
                </a:solidFill>
                <a:effectLst/>
                <a:latin typeface="+mn-lt"/>
                <a:ea typeface="+mn-ea"/>
                <a:cs typeface="+mn-cs"/>
              </a:rPr>
              <a:t>(12) have the consent of the property owner or person in charge of the area you want to fly</a:t>
            </a:r>
            <a:r>
              <a:rPr lang="en-NZ" sz="1200" kern="1200" baseline="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above.</a:t>
            </a:r>
          </a:p>
          <a:p>
            <a:r>
              <a:rPr lang="en-NZ" sz="1200" kern="1200" dirty="0" smtClean="0">
                <a:solidFill>
                  <a:schemeClr val="tx1"/>
                </a:solidFill>
                <a:effectLst/>
                <a:latin typeface="+mn-lt"/>
                <a:ea typeface="+mn-ea"/>
                <a:cs typeface="+mn-cs"/>
              </a:rPr>
              <a:t/>
            </a:r>
            <a:br>
              <a:rPr lang="en-NZ" sz="1200" kern="1200" dirty="0" smtClean="0">
                <a:solidFill>
                  <a:schemeClr val="tx1"/>
                </a:solidFill>
                <a:effectLst/>
                <a:latin typeface="+mn-lt"/>
                <a:ea typeface="+mn-ea"/>
                <a:cs typeface="+mn-cs"/>
              </a:rPr>
            </a:br>
            <a:r>
              <a:rPr lang="en-NZ" sz="1200" kern="1200" dirty="0" smtClean="0">
                <a:solidFill>
                  <a:schemeClr val="tx1"/>
                </a:solidFill>
                <a:effectLst/>
                <a:latin typeface="+mn-lt"/>
                <a:ea typeface="+mn-ea"/>
                <a:cs typeface="+mn-cs"/>
              </a:rPr>
              <a:t> </a:t>
            </a:r>
          </a:p>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6</a:t>
            </a:fld>
            <a:endParaRPr lang="en-NZ"/>
          </a:p>
        </p:txBody>
      </p:sp>
    </p:spTree>
    <p:extLst>
      <p:ext uri="{BB962C8B-B14F-4D97-AF65-F5344CB8AC3E}">
        <p14:creationId xmlns:p14="http://schemas.microsoft.com/office/powerpoint/2010/main" val="1377927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7</a:t>
            </a:fld>
            <a:endParaRPr lang="en-NZ" dirty="0"/>
          </a:p>
        </p:txBody>
      </p:sp>
    </p:spTree>
    <p:extLst>
      <p:ext uri="{BB962C8B-B14F-4D97-AF65-F5344CB8AC3E}">
        <p14:creationId xmlns:p14="http://schemas.microsoft.com/office/powerpoint/2010/main" val="392513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Impractical</a:t>
            </a:r>
            <a:r>
              <a:rPr lang="en-NZ" baseline="0" dirty="0" smtClean="0"/>
              <a:t>: requiring consent for every house or person you overfly </a:t>
            </a:r>
          </a:p>
          <a:p>
            <a:r>
              <a:rPr lang="en-NZ" baseline="0" dirty="0" smtClean="0"/>
              <a:t>Restrictive: regardless of height and safe distance – </a:t>
            </a:r>
            <a:r>
              <a:rPr lang="en-NZ" b="1" baseline="0" dirty="0" smtClean="0"/>
              <a:t>not justified enough with a strong safety case</a:t>
            </a:r>
          </a:p>
          <a:p>
            <a:r>
              <a:rPr lang="en-NZ" baseline="0" dirty="0" smtClean="0"/>
              <a:t>Unrealistic: burdensome measure for people flying under Part 101 – hard to duly comply with rule when operating   </a:t>
            </a:r>
          </a:p>
          <a:p>
            <a:endParaRPr lang="en-NZ" baseline="0" dirty="0" smtClean="0"/>
          </a:p>
          <a:p>
            <a:r>
              <a:rPr lang="en-NZ" dirty="0" smtClean="0"/>
              <a:t>Note DOC does not rely</a:t>
            </a:r>
            <a:r>
              <a:rPr lang="en-NZ" baseline="0" dirty="0" smtClean="0"/>
              <a:t> on consent provision but has its own concessions regime</a:t>
            </a:r>
            <a:endParaRPr lang="en-NZ" dirty="0" smtClean="0"/>
          </a:p>
          <a:p>
            <a:endParaRPr lang="en-NZ" dirty="0" smtClean="0"/>
          </a:p>
          <a:p>
            <a:r>
              <a:rPr lang="en-NZ" dirty="0" smtClean="0"/>
              <a:t>So</a:t>
            </a:r>
            <a:r>
              <a:rPr lang="en-NZ" baseline="0" dirty="0" smtClean="0"/>
              <a:t> there may be a gap in expectations about the CAA’s ability and capacity to reasonably enforce the rules, especially outside safety</a:t>
            </a:r>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8</a:t>
            </a:fld>
            <a:endParaRPr lang="en-NZ"/>
          </a:p>
        </p:txBody>
      </p:sp>
    </p:spTree>
    <p:extLst>
      <p:ext uri="{BB962C8B-B14F-4D97-AF65-F5344CB8AC3E}">
        <p14:creationId xmlns:p14="http://schemas.microsoft.com/office/powerpoint/2010/main" val="69827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34119B0-6B3E-4C53-B13A-B387ED20D80A}" type="slidenum">
              <a:rPr lang="en-NZ" smtClean="0"/>
              <a:pPr/>
              <a:t>9</a:t>
            </a:fld>
            <a:endParaRPr lang="en-NZ"/>
          </a:p>
        </p:txBody>
      </p:sp>
    </p:spTree>
    <p:extLst>
      <p:ext uri="{BB962C8B-B14F-4D97-AF65-F5344CB8AC3E}">
        <p14:creationId xmlns:p14="http://schemas.microsoft.com/office/powerpoint/2010/main" val="1585408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7629" y="4956629"/>
            <a:ext cx="7772400" cy="264433"/>
          </a:xfrm>
        </p:spPr>
        <p:txBody>
          <a:bodyPr>
            <a:noAutofit/>
          </a:bodyPr>
          <a:lstStyle>
            <a:lvl1pPr algn="l">
              <a:defRPr sz="2400" b="1">
                <a:solidFill>
                  <a:schemeClr val="accent1"/>
                </a:solidFill>
                <a:latin typeface="Arial" pitchFamily="34" charset="0"/>
                <a:cs typeface="Arial"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253999" y="5241471"/>
            <a:ext cx="7779657" cy="266700"/>
          </a:xfrm>
        </p:spPr>
        <p:txBody>
          <a:bodyPr>
            <a:normAutofit/>
          </a:bodyPr>
          <a:lstStyle>
            <a:lvl1pPr marL="0" indent="0" algn="l">
              <a:buNone/>
              <a:defRPr sz="8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pic>
        <p:nvPicPr>
          <p:cNvPr id="9" name="Picture 8" descr="Footer Logo.jpg"/>
          <p:cNvPicPr>
            <a:picLocks noChangeAspect="1"/>
          </p:cNvPicPr>
          <p:nvPr userDrawn="1"/>
        </p:nvPicPr>
        <p:blipFill>
          <a:blip r:embed="rId2" cstate="print"/>
          <a:stretch>
            <a:fillRect/>
          </a:stretch>
        </p:blipFill>
        <p:spPr>
          <a:xfrm>
            <a:off x="312275" y="4693422"/>
            <a:ext cx="1344168" cy="222504"/>
          </a:xfrm>
          <a:prstGeom prst="rect">
            <a:avLst/>
          </a:prstGeom>
        </p:spPr>
      </p:pic>
      <p:pic>
        <p:nvPicPr>
          <p:cNvPr id="6" name="Picture 2" descr="C:\Users\stewj\Pictures\MoT Star Emblem With and Without Text\MOT_Star_LR_WITH_Text large.png"/>
          <p:cNvPicPr>
            <a:picLocks noChangeAspect="1" noChangeArrowheads="1"/>
          </p:cNvPicPr>
          <p:nvPr userDrawn="1"/>
        </p:nvPicPr>
        <p:blipFill>
          <a:blip r:embed="rId3" cstate="print"/>
          <a:srcRect/>
          <a:stretch>
            <a:fillRect/>
          </a:stretch>
        </p:blipFill>
        <p:spPr bwMode="auto">
          <a:xfrm>
            <a:off x="3530601" y="-35945"/>
            <a:ext cx="6120594" cy="578689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Lime">
    <p:spTree>
      <p:nvGrpSpPr>
        <p:cNvPr id="1" name=""/>
        <p:cNvGrpSpPr/>
        <p:nvPr/>
      </p:nvGrpSpPr>
      <p:grpSpPr>
        <a:xfrm>
          <a:off x="0" y="0"/>
          <a:ext cx="0" cy="0"/>
          <a:chOff x="0" y="0"/>
          <a:chExt cx="0" cy="0"/>
        </a:xfrm>
      </p:grpSpPr>
      <p:pic>
        <p:nvPicPr>
          <p:cNvPr id="18" name="Picture 17" descr="Green Banner.jpg"/>
          <p:cNvPicPr>
            <a:picLocks noChangeAspect="1"/>
          </p:cNvPicPr>
          <p:nvPr userDrawn="1"/>
        </p:nvPicPr>
        <p:blipFill>
          <a:blip r:embed="rId2" cstate="print"/>
          <a:stretch>
            <a:fillRect/>
          </a:stretch>
        </p:blipFill>
        <p:spPr>
          <a:xfrm>
            <a:off x="-508" y="-1"/>
            <a:ext cx="6850743" cy="1078422"/>
          </a:xfrm>
          <a:prstGeom prst="rect">
            <a:avLst/>
          </a:prstGeom>
        </p:spPr>
      </p:pic>
      <p:pic>
        <p:nvPicPr>
          <p:cNvPr id="17" name="Picture 16" descr="Green Banner.jpg"/>
          <p:cNvPicPr>
            <a:picLocks noChangeAspect="1"/>
          </p:cNvPicPr>
          <p:nvPr userDrawn="1"/>
        </p:nvPicPr>
        <p:blipFill>
          <a:blip r:embed="rId2" cstate="print"/>
          <a:stretch>
            <a:fillRect/>
          </a:stretch>
        </p:blipFill>
        <p:spPr>
          <a:xfrm>
            <a:off x="1052286" y="-1"/>
            <a:ext cx="6850743" cy="1078422"/>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Bike.jpg"/>
          <p:cNvPicPr>
            <a:picLocks noChangeAspect="1"/>
          </p:cNvPicPr>
          <p:nvPr userDrawn="1"/>
        </p:nvPicPr>
        <p:blipFill>
          <a:blip r:embed="rId4" cstate="print"/>
          <a:stretch>
            <a:fillRect/>
          </a:stretch>
        </p:blipFill>
        <p:spPr>
          <a:xfrm>
            <a:off x="8055428" y="368663"/>
            <a:ext cx="625421" cy="7151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Lime - no icon">
    <p:spTree>
      <p:nvGrpSpPr>
        <p:cNvPr id="1" name=""/>
        <p:cNvGrpSpPr/>
        <p:nvPr/>
      </p:nvGrpSpPr>
      <p:grpSpPr>
        <a:xfrm>
          <a:off x="0" y="0"/>
          <a:ext cx="0" cy="0"/>
          <a:chOff x="0" y="0"/>
          <a:chExt cx="0" cy="0"/>
        </a:xfrm>
      </p:grpSpPr>
      <p:pic>
        <p:nvPicPr>
          <p:cNvPr id="18" name="Picture 17" descr="Green Banner.jpg"/>
          <p:cNvPicPr>
            <a:picLocks noChangeAspect="1"/>
          </p:cNvPicPr>
          <p:nvPr userDrawn="1"/>
        </p:nvPicPr>
        <p:blipFill>
          <a:blip r:embed="rId2" cstate="print"/>
          <a:stretch>
            <a:fillRect/>
          </a:stretch>
        </p:blipFill>
        <p:spPr>
          <a:xfrm>
            <a:off x="-508" y="-1"/>
            <a:ext cx="6850743" cy="1078422"/>
          </a:xfrm>
          <a:prstGeom prst="rect">
            <a:avLst/>
          </a:prstGeom>
        </p:spPr>
      </p:pic>
      <p:pic>
        <p:nvPicPr>
          <p:cNvPr id="17" name="Picture 16" descr="Green Banner.jpg"/>
          <p:cNvPicPr>
            <a:picLocks noChangeAspect="1"/>
          </p:cNvPicPr>
          <p:nvPr userDrawn="1"/>
        </p:nvPicPr>
        <p:blipFill>
          <a:blip r:embed="rId2" cstate="print"/>
          <a:stretch>
            <a:fillRect/>
          </a:stretch>
        </p:blipFill>
        <p:spPr>
          <a:xfrm>
            <a:off x="1052286" y="-1"/>
            <a:ext cx="6850743" cy="1078422"/>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pic>
        <p:nvPicPr>
          <p:cNvPr id="19" name="Picture 18" descr="Orange Banner.jpg"/>
          <p:cNvPicPr>
            <a:picLocks noChangeAspect="1"/>
          </p:cNvPicPr>
          <p:nvPr userDrawn="1"/>
        </p:nvPicPr>
        <p:blipFill>
          <a:blip r:embed="rId2" cstate="print"/>
          <a:stretch>
            <a:fillRect/>
          </a:stretch>
        </p:blipFill>
        <p:spPr>
          <a:xfrm>
            <a:off x="-508" y="-1"/>
            <a:ext cx="6843485" cy="1070373"/>
          </a:xfrm>
          <a:prstGeom prst="rect">
            <a:avLst/>
          </a:prstGeom>
        </p:spPr>
      </p:pic>
      <p:pic>
        <p:nvPicPr>
          <p:cNvPr id="15" name="Picture 14" descr="Orange Banner.jpg"/>
          <p:cNvPicPr>
            <a:picLocks noChangeAspect="1"/>
          </p:cNvPicPr>
          <p:nvPr userDrawn="1"/>
        </p:nvPicPr>
        <p:blipFill>
          <a:blip r:embed="rId2" cstate="print"/>
          <a:stretch>
            <a:fillRect/>
          </a:stretch>
        </p:blipFill>
        <p:spPr>
          <a:xfrm>
            <a:off x="1066800" y="-1"/>
            <a:ext cx="6843485" cy="107037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1" name="Picture 10" descr="Boat.jpg"/>
          <p:cNvPicPr>
            <a:picLocks noChangeAspect="1"/>
          </p:cNvPicPr>
          <p:nvPr userDrawn="1"/>
        </p:nvPicPr>
        <p:blipFill>
          <a:blip r:embed="rId4" cstate="print"/>
          <a:stretch>
            <a:fillRect/>
          </a:stretch>
        </p:blipFill>
        <p:spPr>
          <a:xfrm>
            <a:off x="8040914" y="400666"/>
            <a:ext cx="543415" cy="65305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range - no icon">
    <p:spTree>
      <p:nvGrpSpPr>
        <p:cNvPr id="1" name=""/>
        <p:cNvGrpSpPr/>
        <p:nvPr/>
      </p:nvGrpSpPr>
      <p:grpSpPr>
        <a:xfrm>
          <a:off x="0" y="0"/>
          <a:ext cx="0" cy="0"/>
          <a:chOff x="0" y="0"/>
          <a:chExt cx="0" cy="0"/>
        </a:xfrm>
      </p:grpSpPr>
      <p:pic>
        <p:nvPicPr>
          <p:cNvPr id="19" name="Picture 18" descr="Orange Banner.jpg"/>
          <p:cNvPicPr>
            <a:picLocks noChangeAspect="1"/>
          </p:cNvPicPr>
          <p:nvPr userDrawn="1"/>
        </p:nvPicPr>
        <p:blipFill>
          <a:blip r:embed="rId2" cstate="print"/>
          <a:stretch>
            <a:fillRect/>
          </a:stretch>
        </p:blipFill>
        <p:spPr>
          <a:xfrm>
            <a:off x="-508" y="-1"/>
            <a:ext cx="6843485" cy="1070373"/>
          </a:xfrm>
          <a:prstGeom prst="rect">
            <a:avLst/>
          </a:prstGeom>
        </p:spPr>
      </p:pic>
      <p:pic>
        <p:nvPicPr>
          <p:cNvPr id="15" name="Picture 14" descr="Orange Banner.jpg"/>
          <p:cNvPicPr>
            <a:picLocks noChangeAspect="1"/>
          </p:cNvPicPr>
          <p:nvPr userDrawn="1"/>
        </p:nvPicPr>
        <p:blipFill>
          <a:blip r:embed="rId2" cstate="print"/>
          <a:stretch>
            <a:fillRect/>
          </a:stretch>
        </p:blipFill>
        <p:spPr>
          <a:xfrm>
            <a:off x="1066800" y="-1"/>
            <a:ext cx="6843485" cy="107037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Person.jpg"/>
          <p:cNvPicPr>
            <a:picLocks noChangeAspect="1"/>
          </p:cNvPicPr>
          <p:nvPr userDrawn="1"/>
        </p:nvPicPr>
        <p:blipFill>
          <a:blip r:embed="rId4" cstate="print"/>
          <a:stretch>
            <a:fillRect/>
          </a:stretch>
        </p:blipFill>
        <p:spPr>
          <a:xfrm>
            <a:off x="8084458" y="373234"/>
            <a:ext cx="566274" cy="68046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y - no icon">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or Comparison">
    <p:spTree>
      <p:nvGrpSpPr>
        <p:cNvPr id="1" name=""/>
        <p:cNvGrpSpPr/>
        <p:nvPr/>
      </p:nvGrpSpPr>
      <p:grpSpPr>
        <a:xfrm>
          <a:off x="0" y="0"/>
          <a:ext cx="0" cy="0"/>
          <a:chOff x="0" y="0"/>
          <a:chExt cx="0" cy="0"/>
        </a:xfrm>
      </p:grpSpPr>
      <p:pic>
        <p:nvPicPr>
          <p:cNvPr id="18" name="Picture 17" descr="Grey Banner.jpg"/>
          <p:cNvPicPr>
            <a:picLocks noChangeAspect="1"/>
          </p:cNvPicPr>
          <p:nvPr userDrawn="1"/>
        </p:nvPicPr>
        <p:blipFill>
          <a:blip r:embed="rId2" cstate="print"/>
          <a:stretch>
            <a:fillRect/>
          </a:stretch>
        </p:blipFill>
        <p:spPr>
          <a:xfrm>
            <a:off x="-508" y="0"/>
            <a:ext cx="6850743" cy="1139489"/>
          </a:xfrm>
          <a:prstGeom prst="rect">
            <a:avLst/>
          </a:prstGeom>
        </p:spPr>
      </p:pic>
      <p:pic>
        <p:nvPicPr>
          <p:cNvPr id="17" name="Picture 16" descr="Grey Banner.jpg"/>
          <p:cNvPicPr>
            <a:picLocks noChangeAspect="1"/>
          </p:cNvPicPr>
          <p:nvPr userDrawn="1"/>
        </p:nvPicPr>
        <p:blipFill>
          <a:blip r:embed="rId2" cstate="print"/>
          <a:stretch>
            <a:fillRect/>
          </a:stretch>
        </p:blipFill>
        <p:spPr>
          <a:xfrm>
            <a:off x="1059543" y="0"/>
            <a:ext cx="6850743" cy="1139489"/>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4100840"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Person.jpg"/>
          <p:cNvPicPr>
            <a:picLocks noChangeAspect="1"/>
          </p:cNvPicPr>
          <p:nvPr userDrawn="1"/>
        </p:nvPicPr>
        <p:blipFill>
          <a:blip r:embed="rId4" cstate="print"/>
          <a:stretch>
            <a:fillRect/>
          </a:stretch>
        </p:blipFill>
        <p:spPr>
          <a:xfrm>
            <a:off x="8084458" y="373234"/>
            <a:ext cx="566274" cy="680461"/>
          </a:xfrm>
          <a:prstGeom prst="rect">
            <a:avLst/>
          </a:prstGeom>
        </p:spPr>
      </p:pic>
      <p:sp>
        <p:nvSpPr>
          <p:cNvPr id="11" name="Content Placeholder 10"/>
          <p:cNvSpPr>
            <a:spLocks noGrp="1"/>
          </p:cNvSpPr>
          <p:nvPr>
            <p:ph sz="quarter" idx="11"/>
          </p:nvPr>
        </p:nvSpPr>
        <p:spPr>
          <a:xfrm>
            <a:off x="4545012" y="1331649"/>
            <a:ext cx="4332657" cy="37641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2" cstate="print"/>
          <a:stretch>
            <a:fillRect/>
          </a:stretch>
        </p:blipFill>
        <p:spPr>
          <a:xfrm>
            <a:off x="7799320" y="5386209"/>
            <a:ext cx="1050744" cy="17393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
        <p:nvSpPr>
          <p:cNvPr id="14" name="Content Placeholder 13"/>
          <p:cNvSpPr>
            <a:spLocks noGrp="1"/>
          </p:cNvSpPr>
          <p:nvPr>
            <p:ph sz="quarter" idx="11"/>
          </p:nvPr>
        </p:nvSpPr>
        <p:spPr>
          <a:xfrm>
            <a:off x="2769833" y="1181100"/>
            <a:ext cx="5689955" cy="4110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7" name="Text Placeholder 16"/>
          <p:cNvSpPr>
            <a:spLocks noGrp="1"/>
          </p:cNvSpPr>
          <p:nvPr>
            <p:ph type="body" sz="quarter" idx="12"/>
          </p:nvPr>
        </p:nvSpPr>
        <p:spPr>
          <a:xfrm>
            <a:off x="142229" y="1181160"/>
            <a:ext cx="2290254" cy="20325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19" name="Picture Placeholder 18"/>
          <p:cNvSpPr>
            <a:spLocks noGrp="1"/>
          </p:cNvSpPr>
          <p:nvPr>
            <p:ph type="pic" sz="quarter" idx="13"/>
          </p:nvPr>
        </p:nvSpPr>
        <p:spPr>
          <a:xfrm>
            <a:off x="4537075" y="2209800"/>
            <a:ext cx="2813050" cy="2460625"/>
          </a:xfrm>
        </p:spPr>
        <p:txBody>
          <a:bodyPr/>
          <a:lstStyle/>
          <a:p>
            <a:r>
              <a:rPr lang="en-US" dirty="0" smtClean="0"/>
              <a:t>Click icon to add picture</a:t>
            </a:r>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e Title Slide">
    <p:spTree>
      <p:nvGrpSpPr>
        <p:cNvPr id="1" name=""/>
        <p:cNvGrpSpPr/>
        <p:nvPr/>
      </p:nvGrpSpPr>
      <p:grpSpPr>
        <a:xfrm>
          <a:off x="0" y="0"/>
          <a:ext cx="0" cy="0"/>
          <a:chOff x="0" y="0"/>
          <a:chExt cx="0" cy="0"/>
        </a:xfrm>
      </p:grpSpPr>
      <p:pic>
        <p:nvPicPr>
          <p:cNvPr id="6" name="Picture 5" descr="Front Cover b.jpg"/>
          <p:cNvPicPr>
            <a:picLocks noChangeAspect="1"/>
          </p:cNvPicPr>
          <p:nvPr userDrawn="1"/>
        </p:nvPicPr>
        <p:blipFill>
          <a:blip r:embed="rId2" cstate="print"/>
          <a:stretch>
            <a:fillRect/>
          </a:stretch>
        </p:blipFill>
        <p:spPr>
          <a:xfrm>
            <a:off x="4111113" y="0"/>
            <a:ext cx="5032887" cy="5715000"/>
          </a:xfrm>
          <a:prstGeom prst="rect">
            <a:avLst/>
          </a:prstGeom>
        </p:spPr>
      </p:pic>
      <p:sp>
        <p:nvSpPr>
          <p:cNvPr id="2" name="Title 1"/>
          <p:cNvSpPr>
            <a:spLocks noGrp="1"/>
          </p:cNvSpPr>
          <p:nvPr>
            <p:ph type="ctrTitle"/>
          </p:nvPr>
        </p:nvSpPr>
        <p:spPr>
          <a:xfrm>
            <a:off x="257629" y="4956629"/>
            <a:ext cx="7772400" cy="264433"/>
          </a:xfrm>
        </p:spPr>
        <p:txBody>
          <a:bodyPr>
            <a:noAutofit/>
          </a:bodyPr>
          <a:lstStyle>
            <a:lvl1pPr algn="l">
              <a:defRPr sz="2400" b="1">
                <a:solidFill>
                  <a:schemeClr val="accent1"/>
                </a:solidFill>
                <a:latin typeface="Arial" pitchFamily="34" charset="0"/>
                <a:cs typeface="Arial" pitchFamily="34" charset="0"/>
              </a:defRPr>
            </a:lvl1pPr>
          </a:lstStyle>
          <a:p>
            <a:r>
              <a:rPr lang="en-US" smtClean="0"/>
              <a:t>Click to edit Master title style</a:t>
            </a:r>
            <a:endParaRPr lang="en-NZ" dirty="0"/>
          </a:p>
        </p:txBody>
      </p:sp>
      <p:sp>
        <p:nvSpPr>
          <p:cNvPr id="3" name="Subtitle 2"/>
          <p:cNvSpPr>
            <a:spLocks noGrp="1"/>
          </p:cNvSpPr>
          <p:nvPr>
            <p:ph type="subTitle" idx="1"/>
          </p:nvPr>
        </p:nvSpPr>
        <p:spPr>
          <a:xfrm>
            <a:off x="253999" y="5241471"/>
            <a:ext cx="7779657" cy="266700"/>
          </a:xfrm>
        </p:spPr>
        <p:txBody>
          <a:bodyPr>
            <a:normAutofit/>
          </a:bodyPr>
          <a:lstStyle>
            <a:lvl1pPr marL="0" indent="0" algn="l">
              <a:buNone/>
              <a:defRPr sz="800">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dirty="0"/>
          </a:p>
        </p:txBody>
      </p:sp>
      <p:pic>
        <p:nvPicPr>
          <p:cNvPr id="9" name="Picture 8" descr="Footer Logo.jpg"/>
          <p:cNvPicPr>
            <a:picLocks noChangeAspect="1"/>
          </p:cNvPicPr>
          <p:nvPr userDrawn="1"/>
        </p:nvPicPr>
        <p:blipFill>
          <a:blip r:embed="rId3" cstate="print"/>
          <a:stretch>
            <a:fillRect/>
          </a:stretch>
        </p:blipFill>
        <p:spPr>
          <a:xfrm>
            <a:off x="312275" y="4693422"/>
            <a:ext cx="1344168" cy="2225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Picture 7" descr="Back Cover.jpg"/>
          <p:cNvPicPr>
            <a:picLocks noChangeAspect="1"/>
          </p:cNvPicPr>
          <p:nvPr userDrawn="1"/>
        </p:nvPicPr>
        <p:blipFill>
          <a:blip r:embed="rId2" cstate="print"/>
          <a:stretch>
            <a:fillRect/>
          </a:stretch>
        </p:blipFill>
        <p:spPr>
          <a:xfrm>
            <a:off x="4366905" y="0"/>
            <a:ext cx="4777095" cy="5715000"/>
          </a:xfrm>
          <a:prstGeom prst="rect">
            <a:avLst/>
          </a:prstGeom>
        </p:spPr>
      </p:pic>
      <p:pic>
        <p:nvPicPr>
          <p:cNvPr id="9" name="Picture 8" descr="ThankYou.jpg"/>
          <p:cNvPicPr>
            <a:picLocks noChangeAspect="1"/>
          </p:cNvPicPr>
          <p:nvPr userDrawn="1"/>
        </p:nvPicPr>
        <p:blipFill>
          <a:blip r:embed="rId3" cstate="print"/>
          <a:stretch>
            <a:fillRect/>
          </a:stretch>
        </p:blipFill>
        <p:spPr>
          <a:xfrm>
            <a:off x="333829" y="4963886"/>
            <a:ext cx="1425946" cy="31164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pic>
        <p:nvPicPr>
          <p:cNvPr id="8" name="Picture 7" descr="Plane.jpg"/>
          <p:cNvPicPr>
            <a:picLocks noChangeAspect="1"/>
          </p:cNvPicPr>
          <p:nvPr userDrawn="1"/>
        </p:nvPicPr>
        <p:blipFill>
          <a:blip r:embed="rId3" cstate="print"/>
          <a:stretch>
            <a:fillRect/>
          </a:stretch>
        </p:blipFill>
        <p:spPr>
          <a:xfrm>
            <a:off x="7924578" y="454442"/>
            <a:ext cx="789146" cy="568815"/>
          </a:xfrm>
          <a:prstGeom prst="rect">
            <a:avLst/>
          </a:prstGeom>
        </p:spPr>
      </p:pic>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4"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o icon">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multimode icons">
    <p:spTree>
      <p:nvGrpSpPr>
        <p:cNvPr id="1" name=""/>
        <p:cNvGrpSpPr/>
        <p:nvPr/>
      </p:nvGrpSpPr>
      <p:grpSpPr>
        <a:xfrm>
          <a:off x="0" y="0"/>
          <a:ext cx="0" cy="0"/>
          <a:chOff x="0" y="0"/>
          <a:chExt cx="0" cy="0"/>
        </a:xfrm>
      </p:grpSpPr>
      <p:pic>
        <p:nvPicPr>
          <p:cNvPr id="10" name="Picture 9" descr="Cyan Banner.jpg"/>
          <p:cNvPicPr>
            <a:picLocks noChangeAspect="1"/>
          </p:cNvPicPr>
          <p:nvPr userDrawn="1"/>
        </p:nvPicPr>
        <p:blipFill>
          <a:blip r:embed="rId2" cstate="print"/>
          <a:stretch>
            <a:fillRect/>
          </a:stretch>
        </p:blipFill>
        <p:spPr>
          <a:xfrm>
            <a:off x="0" y="0"/>
            <a:ext cx="6869649" cy="1087233"/>
          </a:xfrm>
          <a:prstGeom prst="rect">
            <a:avLst/>
          </a:prstGeom>
        </p:spPr>
      </p:pic>
      <p:pic>
        <p:nvPicPr>
          <p:cNvPr id="9" name="Picture 8" descr="Cyan Banner.jpg"/>
          <p:cNvPicPr>
            <a:picLocks noChangeAspect="1"/>
          </p:cNvPicPr>
          <p:nvPr userDrawn="1"/>
        </p:nvPicPr>
        <p:blipFill>
          <a:blip r:embed="rId2" cstate="print"/>
          <a:stretch>
            <a:fillRect/>
          </a:stretch>
        </p:blipFill>
        <p:spPr>
          <a:xfrm>
            <a:off x="1054509" y="0"/>
            <a:ext cx="6869649" cy="1087233"/>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7" y="1333501"/>
            <a:ext cx="8552074"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1" name="Picture 8" descr="O:\COMMUNICATIONS MANAGEMENT CURRENT\Tools and Resources\Assets_MoT\MoT icons\MoT Mode icons\PNGs\Master Icons-01.png"/>
          <p:cNvPicPr>
            <a:picLocks noChangeAspect="1" noChangeArrowheads="1"/>
          </p:cNvPicPr>
          <p:nvPr userDrawn="1"/>
        </p:nvPicPr>
        <p:blipFill>
          <a:blip r:embed="rId4" cstate="print"/>
          <a:srcRect/>
          <a:stretch>
            <a:fillRect/>
          </a:stretch>
        </p:blipFill>
        <p:spPr bwMode="auto">
          <a:xfrm>
            <a:off x="8367746" y="594800"/>
            <a:ext cx="256598" cy="281507"/>
          </a:xfrm>
          <a:prstGeom prst="rect">
            <a:avLst/>
          </a:prstGeom>
          <a:noFill/>
        </p:spPr>
      </p:pic>
      <p:pic>
        <p:nvPicPr>
          <p:cNvPr id="14" name="Picture 9" descr="O:\COMMUNICATIONS MANAGEMENT CURRENT\Tools and Resources\Assets_MoT\MoT icons\MoT Mode icons\PNGs\Master Icons-02.png"/>
          <p:cNvPicPr>
            <a:picLocks noChangeAspect="1" noChangeArrowheads="1"/>
          </p:cNvPicPr>
          <p:nvPr userDrawn="1"/>
        </p:nvPicPr>
        <p:blipFill>
          <a:blip r:embed="rId5" cstate="print"/>
          <a:srcRect/>
          <a:stretch>
            <a:fillRect/>
          </a:stretch>
        </p:blipFill>
        <p:spPr bwMode="auto">
          <a:xfrm>
            <a:off x="8049690" y="594800"/>
            <a:ext cx="256598" cy="281507"/>
          </a:xfrm>
          <a:prstGeom prst="rect">
            <a:avLst/>
          </a:prstGeom>
          <a:noFill/>
        </p:spPr>
      </p:pic>
      <p:pic>
        <p:nvPicPr>
          <p:cNvPr id="15" name="Picture 10" descr="O:\COMMUNICATIONS MANAGEMENT CURRENT\Tools and Resources\Assets_MoT\MoT icons\MoT Mode icons\PNGs\Master Icons-03.png"/>
          <p:cNvPicPr>
            <a:picLocks noChangeAspect="1" noChangeArrowheads="1"/>
          </p:cNvPicPr>
          <p:nvPr userDrawn="1"/>
        </p:nvPicPr>
        <p:blipFill>
          <a:blip r:embed="rId6" cstate="print"/>
          <a:srcRect/>
          <a:stretch>
            <a:fillRect/>
          </a:stretch>
        </p:blipFill>
        <p:spPr bwMode="auto">
          <a:xfrm>
            <a:off x="8685802" y="594800"/>
            <a:ext cx="261738" cy="281507"/>
          </a:xfrm>
          <a:prstGeom prst="rect">
            <a:avLst/>
          </a:prstGeom>
          <a:noFill/>
        </p:spPr>
      </p:pic>
      <p:pic>
        <p:nvPicPr>
          <p:cNvPr id="17" name="Picture 11" descr="O:\COMMUNICATIONS MANAGEMENT CURRENT\Tools and Resources\Assets_MoT\MoT icons\MoT Mode icons\PNGs\Master Icons-04.png"/>
          <p:cNvPicPr>
            <a:picLocks noChangeAspect="1" noChangeArrowheads="1"/>
          </p:cNvPicPr>
          <p:nvPr userDrawn="1"/>
        </p:nvPicPr>
        <p:blipFill>
          <a:blip r:embed="rId7" cstate="print"/>
          <a:srcRect/>
          <a:stretch>
            <a:fillRect/>
          </a:stretch>
        </p:blipFill>
        <p:spPr bwMode="auto">
          <a:xfrm>
            <a:off x="8703355" y="221944"/>
            <a:ext cx="256598" cy="281507"/>
          </a:xfrm>
          <a:prstGeom prst="rect">
            <a:avLst/>
          </a:prstGeom>
          <a:noFill/>
        </p:spPr>
      </p:pic>
      <p:pic>
        <p:nvPicPr>
          <p:cNvPr id="18" name="Picture 12" descr="O:\COMMUNICATIONS MANAGEMENT CURRENT\Tools and Resources\Assets_MoT\MoT icons\MoT Mode icons\PNGs\Master Icons-05.png"/>
          <p:cNvPicPr>
            <a:picLocks noChangeAspect="1" noChangeArrowheads="1"/>
          </p:cNvPicPr>
          <p:nvPr userDrawn="1"/>
        </p:nvPicPr>
        <p:blipFill>
          <a:blip r:embed="rId8" cstate="print"/>
          <a:srcRect/>
          <a:stretch>
            <a:fillRect/>
          </a:stretch>
        </p:blipFill>
        <p:spPr bwMode="auto">
          <a:xfrm>
            <a:off x="8397013" y="221944"/>
            <a:ext cx="256598" cy="281507"/>
          </a:xfrm>
          <a:prstGeom prst="rect">
            <a:avLst/>
          </a:prstGeom>
          <a:noFill/>
        </p:spPr>
      </p:pic>
      <p:pic>
        <p:nvPicPr>
          <p:cNvPr id="19" name="Picture 13" descr="O:\COMMUNICATIONS MANAGEMENT CURRENT\Tools and Resources\Assets_MoT\MoT icons\MoT Mode icons\PNGs\Master Icons-06.png"/>
          <p:cNvPicPr>
            <a:picLocks noChangeAspect="1" noChangeArrowheads="1"/>
          </p:cNvPicPr>
          <p:nvPr userDrawn="1"/>
        </p:nvPicPr>
        <p:blipFill>
          <a:blip r:embed="rId9" cstate="print"/>
          <a:srcRect/>
          <a:stretch>
            <a:fillRect/>
          </a:stretch>
        </p:blipFill>
        <p:spPr bwMode="auto">
          <a:xfrm>
            <a:off x="8031364" y="221944"/>
            <a:ext cx="315905" cy="281507"/>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teal">
    <p:spTree>
      <p:nvGrpSpPr>
        <p:cNvPr id="1" name=""/>
        <p:cNvGrpSpPr/>
        <p:nvPr/>
      </p:nvGrpSpPr>
      <p:grpSpPr>
        <a:xfrm>
          <a:off x="0" y="0"/>
          <a:ext cx="0" cy="0"/>
          <a:chOff x="0" y="0"/>
          <a:chExt cx="0" cy="0"/>
        </a:xfrm>
      </p:grpSpPr>
      <p:pic>
        <p:nvPicPr>
          <p:cNvPr id="18" name="Picture 17" descr="Teal Banner.jpg"/>
          <p:cNvPicPr>
            <a:picLocks noChangeAspect="1"/>
          </p:cNvPicPr>
          <p:nvPr userDrawn="1"/>
        </p:nvPicPr>
        <p:blipFill>
          <a:blip r:embed="rId2" cstate="print"/>
          <a:stretch>
            <a:fillRect/>
          </a:stretch>
        </p:blipFill>
        <p:spPr>
          <a:xfrm>
            <a:off x="-508" y="1"/>
            <a:ext cx="6916993" cy="1112524"/>
          </a:xfrm>
          <a:prstGeom prst="rect">
            <a:avLst/>
          </a:prstGeom>
        </p:spPr>
      </p:pic>
      <p:pic>
        <p:nvPicPr>
          <p:cNvPr id="17" name="Picture 16" descr="Teal Banner.jpg"/>
          <p:cNvPicPr>
            <a:picLocks noChangeAspect="1"/>
          </p:cNvPicPr>
          <p:nvPr userDrawn="1"/>
        </p:nvPicPr>
        <p:blipFill>
          <a:blip r:embed="rId2" cstate="print"/>
          <a:stretch>
            <a:fillRect/>
          </a:stretch>
        </p:blipFill>
        <p:spPr>
          <a:xfrm>
            <a:off x="1059543" y="1"/>
            <a:ext cx="6916993" cy="1112524"/>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4" name="Picture 13" descr="Yacht.jpg"/>
          <p:cNvPicPr>
            <a:picLocks noChangeAspect="1"/>
          </p:cNvPicPr>
          <p:nvPr userDrawn="1"/>
        </p:nvPicPr>
        <p:blipFill>
          <a:blip r:embed="rId4" cstate="print"/>
          <a:stretch>
            <a:fillRect/>
          </a:stretch>
        </p:blipFill>
        <p:spPr>
          <a:xfrm>
            <a:off x="8019143" y="368661"/>
            <a:ext cx="648280" cy="70052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teal - no icon">
    <p:spTree>
      <p:nvGrpSpPr>
        <p:cNvPr id="1" name=""/>
        <p:cNvGrpSpPr/>
        <p:nvPr/>
      </p:nvGrpSpPr>
      <p:grpSpPr>
        <a:xfrm>
          <a:off x="0" y="0"/>
          <a:ext cx="0" cy="0"/>
          <a:chOff x="0" y="0"/>
          <a:chExt cx="0" cy="0"/>
        </a:xfrm>
      </p:grpSpPr>
      <p:pic>
        <p:nvPicPr>
          <p:cNvPr id="18" name="Picture 17" descr="Teal Banner.jpg"/>
          <p:cNvPicPr>
            <a:picLocks noChangeAspect="1"/>
          </p:cNvPicPr>
          <p:nvPr userDrawn="1"/>
        </p:nvPicPr>
        <p:blipFill>
          <a:blip r:embed="rId2" cstate="print"/>
          <a:stretch>
            <a:fillRect/>
          </a:stretch>
        </p:blipFill>
        <p:spPr>
          <a:xfrm>
            <a:off x="-508" y="1"/>
            <a:ext cx="6916993" cy="1112524"/>
          </a:xfrm>
          <a:prstGeom prst="rect">
            <a:avLst/>
          </a:prstGeom>
        </p:spPr>
      </p:pic>
      <p:pic>
        <p:nvPicPr>
          <p:cNvPr id="17" name="Picture 16" descr="Teal Banner.jpg"/>
          <p:cNvPicPr>
            <a:picLocks noChangeAspect="1"/>
          </p:cNvPicPr>
          <p:nvPr userDrawn="1"/>
        </p:nvPicPr>
        <p:blipFill>
          <a:blip r:embed="rId2" cstate="print"/>
          <a:stretch>
            <a:fillRect/>
          </a:stretch>
        </p:blipFill>
        <p:spPr>
          <a:xfrm>
            <a:off x="1059543" y="1"/>
            <a:ext cx="6916993" cy="1112524"/>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Green">
    <p:spTree>
      <p:nvGrpSpPr>
        <p:cNvPr id="1" name=""/>
        <p:cNvGrpSpPr/>
        <p:nvPr/>
      </p:nvGrpSpPr>
      <p:grpSpPr>
        <a:xfrm>
          <a:off x="0" y="0"/>
          <a:ext cx="0" cy="0"/>
          <a:chOff x="0" y="0"/>
          <a:chExt cx="0" cy="0"/>
        </a:xfrm>
      </p:grpSpPr>
      <p:pic>
        <p:nvPicPr>
          <p:cNvPr id="19" name="Picture 18" descr="Dark Green Banner.jpg"/>
          <p:cNvPicPr>
            <a:picLocks noChangeAspect="1"/>
          </p:cNvPicPr>
          <p:nvPr userDrawn="1"/>
        </p:nvPicPr>
        <p:blipFill>
          <a:blip r:embed="rId2" cstate="print"/>
          <a:stretch>
            <a:fillRect/>
          </a:stretch>
        </p:blipFill>
        <p:spPr>
          <a:xfrm>
            <a:off x="-508" y="0"/>
            <a:ext cx="6850743" cy="1119900"/>
          </a:xfrm>
          <a:prstGeom prst="rect">
            <a:avLst/>
          </a:prstGeom>
        </p:spPr>
      </p:pic>
      <p:pic>
        <p:nvPicPr>
          <p:cNvPr id="15" name="Picture 14" descr="Dark Green Banner.jpg"/>
          <p:cNvPicPr>
            <a:picLocks noChangeAspect="1"/>
          </p:cNvPicPr>
          <p:nvPr userDrawn="1"/>
        </p:nvPicPr>
        <p:blipFill>
          <a:blip r:embed="rId2" cstate="print"/>
          <a:stretch>
            <a:fillRect/>
          </a:stretch>
        </p:blipFill>
        <p:spPr>
          <a:xfrm>
            <a:off x="1059543" y="0"/>
            <a:ext cx="6850743" cy="1119900"/>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pic>
        <p:nvPicPr>
          <p:cNvPr id="11" name="Picture 10" descr="Car.jpg"/>
          <p:cNvPicPr>
            <a:picLocks noChangeAspect="1"/>
          </p:cNvPicPr>
          <p:nvPr userDrawn="1"/>
        </p:nvPicPr>
        <p:blipFill>
          <a:blip r:embed="rId4" cstate="print"/>
          <a:stretch>
            <a:fillRect/>
          </a:stretch>
        </p:blipFill>
        <p:spPr>
          <a:xfrm>
            <a:off x="7946571" y="431873"/>
            <a:ext cx="821436" cy="59124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Green - no icon">
    <p:spTree>
      <p:nvGrpSpPr>
        <p:cNvPr id="1" name=""/>
        <p:cNvGrpSpPr/>
        <p:nvPr/>
      </p:nvGrpSpPr>
      <p:grpSpPr>
        <a:xfrm>
          <a:off x="0" y="0"/>
          <a:ext cx="0" cy="0"/>
          <a:chOff x="0" y="0"/>
          <a:chExt cx="0" cy="0"/>
        </a:xfrm>
      </p:grpSpPr>
      <p:pic>
        <p:nvPicPr>
          <p:cNvPr id="19" name="Picture 18" descr="Dark Green Banner.jpg"/>
          <p:cNvPicPr>
            <a:picLocks noChangeAspect="1"/>
          </p:cNvPicPr>
          <p:nvPr userDrawn="1"/>
        </p:nvPicPr>
        <p:blipFill>
          <a:blip r:embed="rId2" cstate="print"/>
          <a:stretch>
            <a:fillRect/>
          </a:stretch>
        </p:blipFill>
        <p:spPr>
          <a:xfrm>
            <a:off x="-508" y="0"/>
            <a:ext cx="6850743" cy="1119900"/>
          </a:xfrm>
          <a:prstGeom prst="rect">
            <a:avLst/>
          </a:prstGeom>
        </p:spPr>
      </p:pic>
      <p:pic>
        <p:nvPicPr>
          <p:cNvPr id="15" name="Picture 14" descr="Dark Green Banner.jpg"/>
          <p:cNvPicPr>
            <a:picLocks noChangeAspect="1"/>
          </p:cNvPicPr>
          <p:nvPr userDrawn="1"/>
        </p:nvPicPr>
        <p:blipFill>
          <a:blip r:embed="rId2" cstate="print"/>
          <a:stretch>
            <a:fillRect/>
          </a:stretch>
        </p:blipFill>
        <p:spPr>
          <a:xfrm>
            <a:off x="1059543" y="0"/>
            <a:ext cx="6850743" cy="1119900"/>
          </a:xfrm>
          <a:prstGeom prst="rect">
            <a:avLst/>
          </a:prstGeom>
        </p:spPr>
      </p:pic>
      <p:sp>
        <p:nvSpPr>
          <p:cNvPr id="2" name="Title 1"/>
          <p:cNvSpPr>
            <a:spLocks noGrp="1"/>
          </p:cNvSpPr>
          <p:nvPr>
            <p:ph type="title"/>
          </p:nvPr>
        </p:nvSpPr>
        <p:spPr>
          <a:xfrm>
            <a:off x="217715" y="391886"/>
            <a:ext cx="8229600" cy="631371"/>
          </a:xfrm>
        </p:spPr>
        <p:txBody>
          <a:bodyPr>
            <a:normAutofit/>
          </a:bodyPr>
          <a:lstStyle>
            <a:lvl1pPr algn="l">
              <a:defRPr sz="2400" b="1">
                <a:solidFill>
                  <a:schemeClr val="bg2"/>
                </a:solidFill>
                <a:latin typeface="Arial" pitchFamily="34" charset="0"/>
                <a:cs typeface="Arial" pitchFamily="34" charset="0"/>
              </a:defRPr>
            </a:lvl1pPr>
          </a:lstStyle>
          <a:p>
            <a:r>
              <a:rPr lang="en-US" smtClean="0"/>
              <a:t>Click to edit Master title style</a:t>
            </a:r>
            <a:endParaRPr lang="en-NZ" dirty="0"/>
          </a:p>
        </p:txBody>
      </p:sp>
      <p:sp>
        <p:nvSpPr>
          <p:cNvPr id="3" name="Content Placeholder 2"/>
          <p:cNvSpPr>
            <a:spLocks noGrp="1"/>
          </p:cNvSpPr>
          <p:nvPr>
            <p:ph idx="1"/>
          </p:nvPr>
        </p:nvSpPr>
        <p:spPr>
          <a:xfrm>
            <a:off x="258096" y="1333501"/>
            <a:ext cx="8566589" cy="3771636"/>
          </a:xfrm>
        </p:spPr>
        <p:txBody>
          <a:bodyPr>
            <a:normAutofit/>
          </a:bodyPr>
          <a:lstStyle>
            <a:lvl1pPr marL="0" indent="0">
              <a:buNone/>
              <a:defRPr sz="1700" b="1">
                <a:solidFill>
                  <a:schemeClr val="tx2"/>
                </a:solidFill>
                <a:latin typeface="Arial" pitchFamily="34" charset="0"/>
                <a:cs typeface="Arial" pitchFamily="34" charset="0"/>
              </a:defRPr>
            </a:lvl1pPr>
            <a:lvl2pPr marL="176213" indent="-176213">
              <a:buClr>
                <a:schemeClr val="accent1"/>
              </a:buClr>
              <a:buSzPct val="60000"/>
              <a:buFont typeface="Arial" pitchFamily="34" charset="0"/>
              <a:buChar char="►"/>
              <a:defRPr sz="1700">
                <a:solidFill>
                  <a:schemeClr val="tx2"/>
                </a:solidFill>
                <a:latin typeface="Arial" pitchFamily="34" charset="0"/>
                <a:cs typeface="Arial" pitchFamily="34" charset="0"/>
              </a:defRPr>
            </a:lvl2pPr>
            <a:lvl3pPr marL="361950" indent="-185738">
              <a:buClr>
                <a:schemeClr val="accent3"/>
              </a:buClr>
              <a:buSzPct val="60000"/>
              <a:buFont typeface="Arial" pitchFamily="34" charset="0"/>
              <a:buChar char="►"/>
              <a:defRPr sz="1700" i="1">
                <a:solidFill>
                  <a:schemeClr val="tx2"/>
                </a:solidFill>
                <a:latin typeface="Arial" pitchFamily="34" charset="0"/>
                <a:cs typeface="Arial" pitchFamily="34" charset="0"/>
              </a:defRPr>
            </a:lvl3pPr>
            <a:lvl4pPr marL="0" indent="0">
              <a:buNone/>
              <a:defRPr sz="1700">
                <a:solidFill>
                  <a:schemeClr val="tx2"/>
                </a:solidFill>
                <a:latin typeface="Arial" pitchFamily="34" charset="0"/>
                <a:cs typeface="Arial" pitchFamily="34" charset="0"/>
              </a:defRPr>
            </a:lvl4pPr>
            <a:lvl5pPr marL="0" indent="0">
              <a:buNone/>
              <a:defRPr sz="1700">
                <a:solidFill>
                  <a:schemeClr val="tx2"/>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cxnSp>
        <p:nvCxnSpPr>
          <p:cNvPr id="12" name="Straight Connector 11"/>
          <p:cNvCxnSpPr/>
          <p:nvPr userDrawn="1"/>
        </p:nvCxnSpPr>
        <p:spPr>
          <a:xfrm flipH="1">
            <a:off x="346587" y="5361039"/>
            <a:ext cx="84360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descr="Footer Logo.jpg"/>
          <p:cNvPicPr>
            <a:picLocks noChangeAspect="1"/>
          </p:cNvPicPr>
          <p:nvPr userDrawn="1"/>
        </p:nvPicPr>
        <p:blipFill>
          <a:blip r:embed="rId3" cstate="print"/>
          <a:stretch>
            <a:fillRect/>
          </a:stretch>
        </p:blipFill>
        <p:spPr>
          <a:xfrm>
            <a:off x="7799320" y="5386209"/>
            <a:ext cx="1050744" cy="173933"/>
          </a:xfrm>
          <a:prstGeom prst="rect">
            <a:avLst/>
          </a:prstGeom>
        </p:spPr>
      </p:pic>
      <p:sp>
        <p:nvSpPr>
          <p:cNvPr id="16" name="Text Placeholder 15"/>
          <p:cNvSpPr>
            <a:spLocks noGrp="1"/>
          </p:cNvSpPr>
          <p:nvPr>
            <p:ph type="body" sz="quarter" idx="10"/>
          </p:nvPr>
        </p:nvSpPr>
        <p:spPr>
          <a:xfrm>
            <a:off x="257583" y="5376401"/>
            <a:ext cx="4307041" cy="220611"/>
          </a:xfrm>
        </p:spPr>
        <p:txBody>
          <a:bodyPr>
            <a:normAutofit/>
          </a:bodyPr>
          <a:lstStyle>
            <a:lvl1pPr marL="0" indent="0">
              <a:buNone/>
              <a:defRPr sz="600" b="0">
                <a:solidFill>
                  <a:schemeClr val="tx2"/>
                </a:solidFill>
                <a:latin typeface="Arial" pitchFamily="34" charset="0"/>
                <a:cs typeface="Arial" pitchFamily="34" charset="0"/>
              </a:defRPr>
            </a:lvl1pPr>
          </a:lstStyle>
          <a:p>
            <a:pPr lvl="0"/>
            <a:r>
              <a:rPr lang="en-US" smtClean="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600">
                <a:solidFill>
                  <a:schemeClr val="tx1">
                    <a:tint val="75000"/>
                  </a:schemeClr>
                </a:solidFill>
                <a:latin typeface="Arial" pitchFamily="34" charset="0"/>
                <a:cs typeface="Arial" pitchFamily="34" charset="0"/>
              </a:defRPr>
            </a:lvl1pPr>
          </a:lstStyle>
          <a:p>
            <a:fld id="{F649A257-63DF-4A99-9F31-DBEC07784C62}" type="datetimeFigureOut">
              <a:rPr lang="en-NZ" smtClean="0"/>
              <a:pPr/>
              <a:t>22/11/2019</a:t>
            </a:fld>
            <a:endParaRPr lang="en-NZ" dirty="0"/>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600">
                <a:solidFill>
                  <a:schemeClr val="tx1">
                    <a:tint val="75000"/>
                  </a:schemeClr>
                </a:solidFill>
                <a:latin typeface="Arial" pitchFamily="34" charset="0"/>
                <a:cs typeface="Arial" pitchFamily="34" charset="0"/>
              </a:defRPr>
            </a:lvl1pPr>
          </a:lstStyle>
          <a:p>
            <a:endParaRPr lang="en-NZ" dirty="0"/>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600">
                <a:solidFill>
                  <a:schemeClr val="tx1">
                    <a:tint val="75000"/>
                  </a:schemeClr>
                </a:solidFill>
                <a:latin typeface="Arial" pitchFamily="34" charset="0"/>
                <a:cs typeface="Arial" pitchFamily="34" charset="0"/>
              </a:defRPr>
            </a:lvl1pPr>
          </a:lstStyle>
          <a:p>
            <a:fld id="{C223B1CA-7377-4148-B556-93BD284390F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71" r:id="rId5"/>
    <p:sldLayoutId id="2147483661" r:id="rId6"/>
    <p:sldLayoutId id="2147483672" r:id="rId7"/>
    <p:sldLayoutId id="2147483662" r:id="rId8"/>
    <p:sldLayoutId id="2147483673" r:id="rId9"/>
    <p:sldLayoutId id="2147483663" r:id="rId10"/>
    <p:sldLayoutId id="2147483674" r:id="rId11"/>
    <p:sldLayoutId id="2147483664" r:id="rId12"/>
    <p:sldLayoutId id="2147483675" r:id="rId13"/>
    <p:sldLayoutId id="2147483665" r:id="rId14"/>
    <p:sldLayoutId id="2147483676" r:id="rId15"/>
    <p:sldLayoutId id="2147483666" r:id="rId16"/>
    <p:sldLayoutId id="2147483667" r:id="rId17"/>
    <p:sldLayoutId id="2147483669" r:id="rId18"/>
    <p:sldLayoutId id="2147483668" r:id="rId19"/>
    <p:sldLayoutId id="2147483651" r:id="rId20"/>
  </p:sldLayoutIdLst>
  <p:txStyles>
    <p:title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1700" b="1" kern="1200">
          <a:solidFill>
            <a:schemeClr val="tx2"/>
          </a:solidFill>
          <a:latin typeface="Arial" pitchFamily="34" charset="0"/>
          <a:ea typeface="+mn-ea"/>
          <a:cs typeface="Arial" pitchFamily="34" charset="0"/>
        </a:defRPr>
      </a:lvl1pPr>
      <a:lvl2pPr marL="180975" indent="-180975" algn="l" defTabSz="914400" rtl="0" eaLnBrk="1" latinLnBrk="0" hangingPunct="1">
        <a:spcBef>
          <a:spcPct val="20000"/>
        </a:spcBef>
        <a:buClr>
          <a:schemeClr val="accent1"/>
        </a:buClr>
        <a:buSzPct val="60000"/>
        <a:buFont typeface="Arial" pitchFamily="34" charset="0"/>
        <a:buChar char="►"/>
        <a:defRPr sz="1700" kern="1200">
          <a:solidFill>
            <a:schemeClr val="tx2"/>
          </a:solidFill>
          <a:latin typeface="Arial" pitchFamily="34" charset="0"/>
          <a:ea typeface="+mn-ea"/>
          <a:cs typeface="Arial" pitchFamily="34" charset="0"/>
        </a:defRPr>
      </a:lvl2pPr>
      <a:lvl3pPr marL="355600" indent="-174625" algn="l" defTabSz="914400" rtl="0" eaLnBrk="1" latinLnBrk="0" hangingPunct="1">
        <a:spcBef>
          <a:spcPct val="20000"/>
        </a:spcBef>
        <a:buClr>
          <a:schemeClr val="accent3"/>
        </a:buClr>
        <a:buSzPct val="60000"/>
        <a:buFont typeface="Arial" pitchFamily="34" charset="0"/>
        <a:buChar char="►"/>
        <a:defRPr sz="1700" i="1" kern="1200">
          <a:solidFill>
            <a:schemeClr val="tx2"/>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17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Reviewing the “Consent Provision”</a:t>
            </a:r>
            <a:endParaRPr lang="en-NZ" dirty="0"/>
          </a:p>
        </p:txBody>
      </p:sp>
      <p:sp>
        <p:nvSpPr>
          <p:cNvPr id="5" name="Subtitle 4"/>
          <p:cNvSpPr>
            <a:spLocks noGrp="1"/>
          </p:cNvSpPr>
          <p:nvPr>
            <p:ph type="subTitle" idx="1"/>
          </p:nvPr>
        </p:nvSpPr>
        <p:spPr/>
        <p:txBody>
          <a:bodyPr/>
          <a:lstStyle/>
          <a:p>
            <a:r>
              <a:rPr lang="en-NZ" dirty="0" smtClean="0"/>
              <a:t> Drone Forum – 21th November 2019  </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Report volumes</a:t>
            </a:r>
            <a:endParaRPr lang="en-NZ" dirty="0"/>
          </a:p>
        </p:txBody>
      </p:sp>
      <p:sp>
        <p:nvSpPr>
          <p:cNvPr id="4" name="Text Placeholder 3"/>
          <p:cNvSpPr>
            <a:spLocks noGrp="1"/>
          </p:cNvSpPr>
          <p:nvPr>
            <p:ph type="body" sz="quarter" idx="10"/>
          </p:nvPr>
        </p:nvSpPr>
        <p:spPr/>
        <p:txBody>
          <a:bodyPr/>
          <a:lstStyle/>
          <a:p>
            <a:endParaRPr lang="en-NZ"/>
          </a:p>
        </p:txBody>
      </p:sp>
      <p:graphicFrame>
        <p:nvGraphicFramePr>
          <p:cNvPr id="6" name="Chart 5"/>
          <p:cNvGraphicFramePr>
            <a:graphicFrameLocks/>
          </p:cNvGraphicFramePr>
          <p:nvPr>
            <p:extLst>
              <p:ext uri="{D42A27DB-BD31-4B8C-83A1-F6EECF244321}">
                <p14:modId xmlns:p14="http://schemas.microsoft.com/office/powerpoint/2010/main" val="3507210154"/>
              </p:ext>
            </p:extLst>
          </p:nvPr>
        </p:nvGraphicFramePr>
        <p:xfrm>
          <a:off x="345067" y="1426777"/>
          <a:ext cx="8439114" cy="3546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36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Report types</a:t>
            </a:r>
            <a:endParaRPr lang="en-NZ" dirty="0"/>
          </a:p>
        </p:txBody>
      </p:sp>
      <p:sp>
        <p:nvSpPr>
          <p:cNvPr id="4" name="Text Placeholder 3"/>
          <p:cNvSpPr>
            <a:spLocks noGrp="1"/>
          </p:cNvSpPr>
          <p:nvPr>
            <p:ph type="body" sz="quarter" idx="10"/>
          </p:nvPr>
        </p:nvSpPr>
        <p:spPr/>
        <p:txBody>
          <a:bodyPr/>
          <a:lstStyle/>
          <a:p>
            <a:endParaRPr lang="en-NZ"/>
          </a:p>
        </p:txBody>
      </p:sp>
      <p:graphicFrame>
        <p:nvGraphicFramePr>
          <p:cNvPr id="6" name="Chart 5"/>
          <p:cNvGraphicFramePr>
            <a:graphicFrameLocks/>
          </p:cNvGraphicFramePr>
          <p:nvPr>
            <p:extLst>
              <p:ext uri="{D42A27DB-BD31-4B8C-83A1-F6EECF244321}">
                <p14:modId xmlns:p14="http://schemas.microsoft.com/office/powerpoint/2010/main" val="2426281924"/>
              </p:ext>
            </p:extLst>
          </p:nvPr>
        </p:nvGraphicFramePr>
        <p:xfrm>
          <a:off x="46376" y="1129309"/>
          <a:ext cx="9036496" cy="4104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352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Report volumes</a:t>
            </a:r>
            <a:endParaRPr lang="en-NZ" dirty="0"/>
          </a:p>
        </p:txBody>
      </p:sp>
      <p:sp>
        <p:nvSpPr>
          <p:cNvPr id="4" name="Text Placeholder 3"/>
          <p:cNvSpPr>
            <a:spLocks noGrp="1"/>
          </p:cNvSpPr>
          <p:nvPr>
            <p:ph type="body" sz="quarter" idx="10"/>
          </p:nvPr>
        </p:nvSpPr>
        <p:spPr/>
        <p:txBody>
          <a:bodyPr/>
          <a:lstStyle/>
          <a:p>
            <a:endParaRPr lang="en-NZ"/>
          </a:p>
        </p:txBody>
      </p:sp>
      <p:graphicFrame>
        <p:nvGraphicFramePr>
          <p:cNvPr id="5" name="Chart 4"/>
          <p:cNvGraphicFramePr>
            <a:graphicFrameLocks/>
          </p:cNvGraphicFramePr>
          <p:nvPr>
            <p:extLst>
              <p:ext uri="{D42A27DB-BD31-4B8C-83A1-F6EECF244321}">
                <p14:modId xmlns:p14="http://schemas.microsoft.com/office/powerpoint/2010/main" val="1244413299"/>
              </p:ext>
            </p:extLst>
          </p:nvPr>
        </p:nvGraphicFramePr>
        <p:xfrm>
          <a:off x="323528" y="1345332"/>
          <a:ext cx="8352928" cy="3744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9713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a:t>
            </a:r>
            <a:endParaRPr lang="en-NZ" dirty="0"/>
          </a:p>
        </p:txBody>
      </p:sp>
      <p:sp>
        <p:nvSpPr>
          <p:cNvPr id="3" name="Content Placeholder 2"/>
          <p:cNvSpPr>
            <a:spLocks noGrp="1"/>
          </p:cNvSpPr>
          <p:nvPr>
            <p:ph idx="1"/>
          </p:nvPr>
        </p:nvSpPr>
        <p:spPr/>
        <p:txBody>
          <a:bodyPr/>
          <a:lstStyle/>
          <a:p>
            <a:pPr algn="ctr"/>
            <a:endParaRPr lang="en-NZ" dirty="0" smtClean="0"/>
          </a:p>
          <a:p>
            <a:pPr algn="ctr"/>
            <a:endParaRPr lang="en-NZ" dirty="0"/>
          </a:p>
          <a:p>
            <a:pPr algn="ctr"/>
            <a:endParaRPr lang="en-NZ" dirty="0" smtClean="0"/>
          </a:p>
          <a:p>
            <a:pPr algn="ctr"/>
            <a:endParaRPr lang="en-NZ" dirty="0"/>
          </a:p>
          <a:p>
            <a:pPr algn="ctr"/>
            <a:r>
              <a:rPr lang="en-NZ" sz="2400" dirty="0" smtClean="0"/>
              <a:t>Have we got the problem definition right?</a:t>
            </a:r>
            <a:endParaRPr lang="en-NZ" sz="2400" dirty="0"/>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206603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What’s good about the consent provision?</a:t>
            </a:r>
            <a:endParaRPr lang="en-NZ" dirty="0"/>
          </a:p>
        </p:txBody>
      </p:sp>
      <p:sp>
        <p:nvSpPr>
          <p:cNvPr id="3" name="Content Placeholder 2"/>
          <p:cNvSpPr>
            <a:spLocks noGrp="1"/>
          </p:cNvSpPr>
          <p:nvPr>
            <p:ph idx="1"/>
          </p:nvPr>
        </p:nvSpPr>
        <p:spPr/>
        <p:txBody>
          <a:bodyPr>
            <a:normAutofit lnSpcReduction="10000"/>
          </a:bodyPr>
          <a:lstStyle/>
          <a:p>
            <a:pPr lvl="1">
              <a:buClr>
                <a:srgbClr val="00A9EF"/>
              </a:buClr>
            </a:pPr>
            <a:r>
              <a:rPr lang="en-NZ" sz="2000" dirty="0" smtClean="0">
                <a:solidFill>
                  <a:srgbClr val="58585A"/>
                </a:solidFill>
              </a:rPr>
              <a:t>Consent </a:t>
            </a:r>
            <a:r>
              <a:rPr lang="en-NZ" sz="2000" dirty="0">
                <a:solidFill>
                  <a:srgbClr val="58585A"/>
                </a:solidFill>
              </a:rPr>
              <a:t>provision </a:t>
            </a:r>
            <a:r>
              <a:rPr lang="en-NZ" sz="2000" dirty="0" smtClean="0">
                <a:solidFill>
                  <a:srgbClr val="58585A"/>
                </a:solidFill>
              </a:rPr>
              <a:t>is </a:t>
            </a:r>
            <a:r>
              <a:rPr lang="en-NZ" sz="2000" dirty="0">
                <a:solidFill>
                  <a:srgbClr val="58585A"/>
                </a:solidFill>
              </a:rPr>
              <a:t>about safety </a:t>
            </a:r>
            <a:r>
              <a:rPr lang="en-NZ" sz="2000" dirty="0" smtClean="0">
                <a:solidFill>
                  <a:srgbClr val="58585A"/>
                </a:solidFill>
              </a:rPr>
              <a:t>and security</a:t>
            </a:r>
            <a:endParaRPr lang="en-NZ" sz="2000" dirty="0">
              <a:solidFill>
                <a:srgbClr val="58585A"/>
              </a:solidFill>
            </a:endParaRPr>
          </a:p>
          <a:p>
            <a:pPr lvl="2">
              <a:buClr>
                <a:srgbClr val="00A9EF"/>
              </a:buClr>
            </a:pPr>
            <a:r>
              <a:rPr lang="en-NZ" sz="2000" dirty="0">
                <a:solidFill>
                  <a:srgbClr val="58585A"/>
                </a:solidFill>
              </a:rPr>
              <a:t>Precautionary approach</a:t>
            </a:r>
          </a:p>
          <a:p>
            <a:pPr lvl="2">
              <a:buClr>
                <a:srgbClr val="00A9EF"/>
              </a:buClr>
            </a:pPr>
            <a:r>
              <a:rPr lang="en-NZ" sz="2000" dirty="0">
                <a:solidFill>
                  <a:srgbClr val="58585A"/>
                </a:solidFill>
              </a:rPr>
              <a:t>Presumption in favour of property owners </a:t>
            </a:r>
            <a:r>
              <a:rPr lang="en-NZ" sz="2000" dirty="0" smtClean="0">
                <a:solidFill>
                  <a:srgbClr val="58585A"/>
                </a:solidFill>
              </a:rPr>
              <a:t>rights</a:t>
            </a:r>
          </a:p>
          <a:p>
            <a:pPr marL="176212" lvl="2" indent="0">
              <a:buClr>
                <a:srgbClr val="00A9EF"/>
              </a:buClr>
              <a:buNone/>
            </a:pPr>
            <a:endParaRPr lang="en-NZ" sz="2000" dirty="0">
              <a:solidFill>
                <a:srgbClr val="58585A"/>
              </a:solidFill>
            </a:endParaRPr>
          </a:p>
          <a:p>
            <a:pPr lvl="1">
              <a:buClr>
                <a:srgbClr val="00A9EF"/>
              </a:buClr>
            </a:pPr>
            <a:r>
              <a:rPr lang="en-NZ" sz="2000" dirty="0">
                <a:solidFill>
                  <a:srgbClr val="58585A"/>
                </a:solidFill>
              </a:rPr>
              <a:t>Aligns with general expectation of private property rights at low altitude (i.e. you control what goes over your land)***</a:t>
            </a:r>
          </a:p>
          <a:p>
            <a:pPr lvl="1">
              <a:buClr>
                <a:srgbClr val="00A9EF"/>
              </a:buClr>
            </a:pPr>
            <a:endParaRPr lang="en-NZ" sz="2000" dirty="0" smtClean="0">
              <a:solidFill>
                <a:srgbClr val="58585A"/>
              </a:solidFill>
            </a:endParaRPr>
          </a:p>
          <a:p>
            <a:pPr lvl="1">
              <a:buClr>
                <a:srgbClr val="00A9EF"/>
              </a:buClr>
            </a:pPr>
            <a:r>
              <a:rPr lang="en-NZ" sz="2000" dirty="0" smtClean="0">
                <a:solidFill>
                  <a:srgbClr val="58585A"/>
                </a:solidFill>
              </a:rPr>
              <a:t>Is clear and easy </a:t>
            </a:r>
            <a:r>
              <a:rPr lang="en-NZ" sz="2000" dirty="0">
                <a:solidFill>
                  <a:srgbClr val="58585A"/>
                </a:solidFill>
              </a:rPr>
              <a:t>to understand</a:t>
            </a:r>
            <a:r>
              <a:rPr lang="en-NZ" sz="2000" dirty="0" smtClean="0">
                <a:solidFill>
                  <a:srgbClr val="58585A"/>
                </a:solidFill>
              </a:rPr>
              <a:t>**</a:t>
            </a:r>
            <a:endParaRPr lang="en-NZ" sz="2000" dirty="0">
              <a:solidFill>
                <a:srgbClr val="58585A"/>
              </a:solidFill>
            </a:endParaRPr>
          </a:p>
          <a:p>
            <a:pPr marL="0" lvl="1" indent="0">
              <a:buClr>
                <a:srgbClr val="00A9EF"/>
              </a:buClr>
              <a:buNone/>
            </a:pPr>
            <a:endParaRPr lang="en-NZ" sz="2000" dirty="0" smtClean="0">
              <a:solidFill>
                <a:srgbClr val="58585A"/>
              </a:solidFill>
            </a:endParaRPr>
          </a:p>
          <a:p>
            <a:pPr lvl="1">
              <a:buClr>
                <a:srgbClr val="00A9EF"/>
              </a:buClr>
            </a:pPr>
            <a:r>
              <a:rPr lang="en-NZ" sz="2000" dirty="0" smtClean="0">
                <a:solidFill>
                  <a:srgbClr val="58585A"/>
                </a:solidFill>
              </a:rPr>
              <a:t>Allows people </a:t>
            </a:r>
            <a:r>
              <a:rPr lang="en-NZ" sz="2000" dirty="0">
                <a:solidFill>
                  <a:srgbClr val="58585A"/>
                </a:solidFill>
              </a:rPr>
              <a:t>right of private </a:t>
            </a:r>
            <a:r>
              <a:rPr lang="en-NZ" sz="2000" dirty="0" smtClean="0">
                <a:solidFill>
                  <a:srgbClr val="58585A"/>
                </a:solidFill>
              </a:rPr>
              <a:t>enforcement (in case of non compliance, ability to take legal action)</a:t>
            </a:r>
          </a:p>
          <a:p>
            <a:pPr marL="0" lvl="1" indent="0">
              <a:buClr>
                <a:srgbClr val="00A9EF"/>
              </a:buClr>
              <a:buNone/>
            </a:pPr>
            <a:endParaRPr lang="en-NZ" sz="2000" dirty="0">
              <a:solidFill>
                <a:srgbClr val="58585A"/>
              </a:solidFill>
            </a:endParaRP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416629640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How do we see the </a:t>
            </a:r>
            <a:r>
              <a:rPr lang="en-NZ" dirty="0" smtClean="0"/>
              <a:t>challenge?</a:t>
            </a:r>
            <a:endParaRPr lang="en-NZ" dirty="0"/>
          </a:p>
        </p:txBody>
      </p:sp>
      <p:sp>
        <p:nvSpPr>
          <p:cNvPr id="3" name="Content Placeholder 2"/>
          <p:cNvSpPr>
            <a:spLocks noGrp="1"/>
          </p:cNvSpPr>
          <p:nvPr>
            <p:ph idx="1"/>
          </p:nvPr>
        </p:nvSpPr>
        <p:spPr/>
        <p:txBody>
          <a:bodyPr>
            <a:normAutofit lnSpcReduction="10000"/>
          </a:bodyPr>
          <a:lstStyle/>
          <a:p>
            <a:pPr marL="0" lvl="1" indent="0">
              <a:buClr>
                <a:srgbClr val="00A9EF"/>
              </a:buClr>
              <a:buNone/>
            </a:pPr>
            <a:r>
              <a:rPr lang="en-NZ" sz="2000" b="1" dirty="0" smtClean="0">
                <a:solidFill>
                  <a:srgbClr val="58585A"/>
                </a:solidFill>
              </a:rPr>
              <a:t>The </a:t>
            </a:r>
            <a:r>
              <a:rPr lang="en-NZ" sz="2000" b="1" dirty="0">
                <a:solidFill>
                  <a:srgbClr val="58585A"/>
                </a:solidFill>
              </a:rPr>
              <a:t>rules </a:t>
            </a:r>
            <a:r>
              <a:rPr lang="en-NZ" sz="2000" b="1" dirty="0" smtClean="0">
                <a:solidFill>
                  <a:srgbClr val="58585A"/>
                </a:solidFill>
              </a:rPr>
              <a:t>must maintain safety and security, and need </a:t>
            </a:r>
            <a:r>
              <a:rPr lang="en-NZ" sz="2000" b="1" dirty="0">
                <a:solidFill>
                  <a:srgbClr val="58585A"/>
                </a:solidFill>
              </a:rPr>
              <a:t>to strike the balance between </a:t>
            </a:r>
            <a:r>
              <a:rPr lang="en-NZ" sz="2000" b="1" dirty="0" smtClean="0">
                <a:solidFill>
                  <a:srgbClr val="58585A"/>
                </a:solidFill>
              </a:rPr>
              <a:t>competing interests of:</a:t>
            </a:r>
          </a:p>
          <a:p>
            <a:pPr marL="0" lvl="1" indent="0">
              <a:buClr>
                <a:srgbClr val="00A9EF"/>
              </a:buClr>
              <a:buNone/>
            </a:pPr>
            <a:r>
              <a:rPr lang="en-NZ" sz="2000" b="1" dirty="0" smtClean="0">
                <a:solidFill>
                  <a:srgbClr val="58585A"/>
                </a:solidFill>
              </a:rPr>
              <a:t>- people</a:t>
            </a:r>
            <a:r>
              <a:rPr lang="en-NZ" sz="2000" b="1" dirty="0">
                <a:solidFill>
                  <a:srgbClr val="58585A"/>
                </a:solidFill>
              </a:rPr>
              <a:t>, property and the environment on the ground</a:t>
            </a:r>
          </a:p>
          <a:p>
            <a:pPr marL="0" lvl="1" indent="0">
              <a:buClr>
                <a:srgbClr val="00A9EF"/>
              </a:buClr>
              <a:buNone/>
            </a:pPr>
            <a:r>
              <a:rPr lang="en-NZ" sz="2000" b="1" dirty="0" smtClean="0">
                <a:solidFill>
                  <a:srgbClr val="58585A"/>
                </a:solidFill>
              </a:rPr>
              <a:t>- people </a:t>
            </a:r>
            <a:r>
              <a:rPr lang="en-NZ" sz="2000" b="1" dirty="0">
                <a:solidFill>
                  <a:srgbClr val="58585A"/>
                </a:solidFill>
              </a:rPr>
              <a:t>flying </a:t>
            </a:r>
            <a:r>
              <a:rPr lang="en-NZ" sz="2000" b="1" dirty="0" smtClean="0">
                <a:solidFill>
                  <a:srgbClr val="58585A"/>
                </a:solidFill>
              </a:rPr>
              <a:t>drones</a:t>
            </a:r>
          </a:p>
          <a:p>
            <a:pPr marL="0" lvl="1" indent="0">
              <a:buClr>
                <a:srgbClr val="00A9EF"/>
              </a:buClr>
              <a:buNone/>
            </a:pPr>
            <a:endParaRPr lang="en-NZ" sz="2000" dirty="0">
              <a:solidFill>
                <a:srgbClr val="58585A"/>
              </a:solidFill>
            </a:endParaRPr>
          </a:p>
          <a:p>
            <a:pPr lvl="1">
              <a:buClr>
                <a:srgbClr val="00A9EF"/>
              </a:buClr>
            </a:pPr>
            <a:r>
              <a:rPr lang="en-NZ" sz="2000" dirty="0">
                <a:solidFill>
                  <a:srgbClr val="58585A"/>
                </a:solidFill>
              </a:rPr>
              <a:t>Any </a:t>
            </a:r>
            <a:r>
              <a:rPr lang="en-NZ" sz="2000" dirty="0" smtClean="0">
                <a:solidFill>
                  <a:srgbClr val="58585A"/>
                </a:solidFill>
              </a:rPr>
              <a:t>changes </a:t>
            </a:r>
            <a:r>
              <a:rPr lang="en-NZ" sz="2000" dirty="0">
                <a:solidFill>
                  <a:srgbClr val="58585A"/>
                </a:solidFill>
              </a:rPr>
              <a:t>to the consent provision will </a:t>
            </a:r>
            <a:r>
              <a:rPr lang="en-NZ" sz="2000" dirty="0" smtClean="0">
                <a:solidFill>
                  <a:srgbClr val="58585A"/>
                </a:solidFill>
              </a:rPr>
              <a:t>not change people’s </a:t>
            </a:r>
            <a:r>
              <a:rPr lang="en-NZ" sz="2000" dirty="0">
                <a:solidFill>
                  <a:srgbClr val="58585A"/>
                </a:solidFill>
              </a:rPr>
              <a:t>expectations around property </a:t>
            </a:r>
            <a:r>
              <a:rPr lang="en-NZ" sz="2000" dirty="0" smtClean="0">
                <a:solidFill>
                  <a:srgbClr val="58585A"/>
                </a:solidFill>
              </a:rPr>
              <a:t>rights (</a:t>
            </a:r>
            <a:r>
              <a:rPr lang="en-NZ" sz="2000" i="1" dirty="0" smtClean="0">
                <a:solidFill>
                  <a:srgbClr val="58585A"/>
                </a:solidFill>
              </a:rPr>
              <a:t>social licence</a:t>
            </a:r>
            <a:r>
              <a:rPr lang="en-NZ" sz="2000" dirty="0" smtClean="0">
                <a:solidFill>
                  <a:srgbClr val="58585A"/>
                </a:solidFill>
              </a:rPr>
              <a:t>)</a:t>
            </a:r>
          </a:p>
          <a:p>
            <a:pPr marL="0" lvl="1" indent="0">
              <a:buClr>
                <a:srgbClr val="00A9EF"/>
              </a:buClr>
              <a:buNone/>
            </a:pPr>
            <a:endParaRPr lang="en-NZ" sz="2000" dirty="0" smtClean="0">
              <a:solidFill>
                <a:srgbClr val="58585A"/>
              </a:solidFill>
            </a:endParaRPr>
          </a:p>
          <a:p>
            <a:pPr lvl="1">
              <a:buClr>
                <a:srgbClr val="00A9EF"/>
              </a:buClr>
            </a:pPr>
            <a:r>
              <a:rPr lang="en-NZ" sz="2000" dirty="0"/>
              <a:t>If we change or refine the consent </a:t>
            </a:r>
            <a:r>
              <a:rPr lang="en-NZ" sz="2000" dirty="0" smtClean="0"/>
              <a:t>provision, we must:</a:t>
            </a:r>
            <a:endParaRPr lang="en-NZ" sz="2000" dirty="0">
              <a:solidFill>
                <a:srgbClr val="58585A"/>
              </a:solidFill>
            </a:endParaRPr>
          </a:p>
          <a:p>
            <a:pPr marL="627063" lvl="2" indent="-269875"/>
            <a:r>
              <a:rPr lang="en-NZ" sz="2000" i="0" dirty="0"/>
              <a:t>Ensure the public </a:t>
            </a:r>
            <a:r>
              <a:rPr lang="en-NZ" sz="2000" i="0" dirty="0" smtClean="0"/>
              <a:t>understands </a:t>
            </a:r>
            <a:r>
              <a:rPr lang="en-NZ" sz="2000" i="0" dirty="0"/>
              <a:t>and accepts the changes</a:t>
            </a:r>
          </a:p>
          <a:p>
            <a:pPr marL="627063" lvl="2" indent="-269875"/>
            <a:r>
              <a:rPr lang="en-NZ" sz="2000" i="0" dirty="0"/>
              <a:t>Make sure we do no create any new </a:t>
            </a:r>
            <a:r>
              <a:rPr lang="en-NZ" sz="2000" i="0" dirty="0" smtClean="0"/>
              <a:t>gaps (e.g. safety, privacy)**</a:t>
            </a:r>
          </a:p>
          <a:p>
            <a:pPr marL="627063" lvl="2" indent="-269875"/>
            <a:endParaRPr lang="en-NZ" sz="2000" dirty="0">
              <a:solidFill>
                <a:srgbClr val="58585A"/>
              </a:solidFill>
            </a:endParaRPr>
          </a:p>
          <a:p>
            <a:pPr marL="0" lvl="1" indent="0">
              <a:buClr>
                <a:srgbClr val="00A9EF"/>
              </a:buClr>
              <a:buNone/>
            </a:pPr>
            <a:endParaRPr lang="en-NZ" sz="2000" dirty="0">
              <a:solidFill>
                <a:srgbClr val="58585A"/>
              </a:solidFill>
            </a:endParaRPr>
          </a:p>
          <a:p>
            <a:pPr marL="357188" lvl="2" indent="0">
              <a:buNone/>
            </a:pPr>
            <a:endParaRPr lang="en-NZ" sz="2000" dirty="0">
              <a:solidFill>
                <a:srgbClr val="58585A"/>
              </a:solidFill>
            </a:endParaRP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9677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would good look like?</a:t>
            </a:r>
            <a:endParaRPr lang="en-NZ" dirty="0"/>
          </a:p>
        </p:txBody>
      </p:sp>
      <p:sp>
        <p:nvSpPr>
          <p:cNvPr id="3" name="Content Placeholder 2"/>
          <p:cNvSpPr>
            <a:spLocks noGrp="1"/>
          </p:cNvSpPr>
          <p:nvPr>
            <p:ph idx="1"/>
          </p:nvPr>
        </p:nvSpPr>
        <p:spPr/>
        <p:txBody>
          <a:bodyPr>
            <a:normAutofit/>
          </a:bodyPr>
          <a:lstStyle/>
          <a:p>
            <a:pPr lvl="1">
              <a:buClr>
                <a:srgbClr val="00A9EF"/>
              </a:buClr>
            </a:pPr>
            <a:r>
              <a:rPr lang="en-NZ" sz="2000" dirty="0" smtClean="0">
                <a:solidFill>
                  <a:srgbClr val="58585A"/>
                </a:solidFill>
              </a:rPr>
              <a:t>Clear and easy </a:t>
            </a:r>
            <a:r>
              <a:rPr lang="en-NZ" sz="2000" dirty="0">
                <a:solidFill>
                  <a:srgbClr val="58585A"/>
                </a:solidFill>
              </a:rPr>
              <a:t>to follow – people know where they can </a:t>
            </a:r>
            <a:r>
              <a:rPr lang="en-NZ" sz="2000" dirty="0" smtClean="0">
                <a:solidFill>
                  <a:srgbClr val="58585A"/>
                </a:solidFill>
              </a:rPr>
              <a:t>fly*</a:t>
            </a:r>
          </a:p>
          <a:p>
            <a:pPr marL="0" lvl="1" indent="0">
              <a:buClr>
                <a:srgbClr val="00A9EF"/>
              </a:buClr>
              <a:buNone/>
            </a:pPr>
            <a:endParaRPr lang="en-NZ" sz="2000" dirty="0">
              <a:solidFill>
                <a:srgbClr val="58585A"/>
              </a:solidFill>
            </a:endParaRPr>
          </a:p>
          <a:p>
            <a:pPr lvl="1">
              <a:buClr>
                <a:srgbClr val="00A9EF"/>
              </a:buClr>
            </a:pPr>
            <a:r>
              <a:rPr lang="en-NZ" sz="2000" dirty="0" smtClean="0">
                <a:solidFill>
                  <a:srgbClr val="58585A"/>
                </a:solidFill>
              </a:rPr>
              <a:t>Proportionate – seen as fair, reasonable and justified:</a:t>
            </a:r>
            <a:endParaRPr lang="en-NZ" sz="2000" dirty="0">
              <a:solidFill>
                <a:srgbClr val="58585A"/>
              </a:solidFill>
            </a:endParaRPr>
          </a:p>
          <a:p>
            <a:pPr marL="627063" lvl="2" indent="-269875"/>
            <a:r>
              <a:rPr lang="en-NZ" sz="2000" i="0" dirty="0"/>
              <a:t>Safe</a:t>
            </a:r>
          </a:p>
          <a:p>
            <a:pPr marL="627063" lvl="2" indent="-269875"/>
            <a:r>
              <a:rPr lang="en-NZ" sz="2000" i="0" dirty="0"/>
              <a:t>Enabling (i.e. not unreasonably restrictive</a:t>
            </a:r>
            <a:r>
              <a:rPr lang="en-NZ" sz="2000" i="0" dirty="0" smtClean="0"/>
              <a:t>)</a:t>
            </a:r>
          </a:p>
          <a:p>
            <a:pPr marL="627063" lvl="2" indent="-269875"/>
            <a:endParaRPr lang="en-NZ" sz="2000" i="0" dirty="0"/>
          </a:p>
          <a:p>
            <a:pPr lvl="1">
              <a:buClr>
                <a:srgbClr val="00A9EF"/>
              </a:buClr>
            </a:pPr>
            <a:r>
              <a:rPr lang="en-NZ" sz="2000" dirty="0" smtClean="0">
                <a:solidFill>
                  <a:srgbClr val="58585A"/>
                </a:solidFill>
              </a:rPr>
              <a:t>Enforceable**</a:t>
            </a:r>
          </a:p>
          <a:p>
            <a:pPr marL="0" lvl="1" indent="0">
              <a:buClr>
                <a:srgbClr val="00A9EF"/>
              </a:buClr>
              <a:buNone/>
            </a:pPr>
            <a:endParaRPr lang="en-NZ" sz="2000" dirty="0">
              <a:solidFill>
                <a:srgbClr val="58585A"/>
              </a:solidFill>
            </a:endParaRPr>
          </a:p>
          <a:p>
            <a:pPr lvl="1">
              <a:buClr>
                <a:srgbClr val="00A9EF"/>
              </a:buClr>
            </a:pPr>
            <a:r>
              <a:rPr lang="en-NZ" sz="2000" dirty="0">
                <a:solidFill>
                  <a:srgbClr val="58585A"/>
                </a:solidFill>
              </a:rPr>
              <a:t>Does not introduce new risks, including expectations relating to nuisance and trespass, without appropriate </a:t>
            </a:r>
            <a:r>
              <a:rPr lang="en-NZ" sz="2000" dirty="0" smtClean="0">
                <a:solidFill>
                  <a:srgbClr val="58585A"/>
                </a:solidFill>
              </a:rPr>
              <a:t>mitigations</a:t>
            </a:r>
            <a:endParaRPr lang="en-NZ" sz="2000" dirty="0">
              <a:solidFill>
                <a:srgbClr val="58585A"/>
              </a:solidFill>
            </a:endParaRPr>
          </a:p>
        </p:txBody>
      </p:sp>
      <p:sp>
        <p:nvSpPr>
          <p:cNvPr id="4" name="Text Placeholder 3"/>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93081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Whatever we do…</a:t>
            </a:r>
            <a:endParaRPr lang="en-NZ" dirty="0"/>
          </a:p>
        </p:txBody>
      </p:sp>
      <p:sp>
        <p:nvSpPr>
          <p:cNvPr id="3" name="Content Placeholder 2"/>
          <p:cNvSpPr>
            <a:spLocks noGrp="1"/>
          </p:cNvSpPr>
          <p:nvPr>
            <p:ph idx="1"/>
          </p:nvPr>
        </p:nvSpPr>
        <p:spPr/>
        <p:txBody>
          <a:bodyPr/>
          <a:lstStyle/>
          <a:p>
            <a:pPr lvl="1">
              <a:buClr>
                <a:srgbClr val="00A9EF"/>
              </a:buClr>
            </a:pPr>
            <a:r>
              <a:rPr lang="en-NZ" sz="2000" dirty="0"/>
              <a:t>Drone operators have an overarching obligation to take practical steps to avoid </a:t>
            </a:r>
            <a:r>
              <a:rPr lang="en-NZ" sz="2000" dirty="0" smtClean="0"/>
              <a:t>hazards</a:t>
            </a:r>
          </a:p>
          <a:p>
            <a:pPr marL="0" lvl="1" indent="0">
              <a:buClr>
                <a:srgbClr val="00A9EF"/>
              </a:buClr>
              <a:buNone/>
            </a:pPr>
            <a:endParaRPr lang="en-NZ" sz="2000" dirty="0" smtClean="0">
              <a:solidFill>
                <a:srgbClr val="58585A"/>
              </a:solidFill>
            </a:endParaRPr>
          </a:p>
          <a:p>
            <a:pPr lvl="1">
              <a:buClr>
                <a:srgbClr val="00A9EF"/>
              </a:buClr>
            </a:pPr>
            <a:r>
              <a:rPr lang="en-NZ" sz="2000" dirty="0" smtClean="0">
                <a:solidFill>
                  <a:srgbClr val="58585A"/>
                </a:solidFill>
              </a:rPr>
              <a:t>Drone operators still have to comply with relevant laws relating to nuisance, trespass and privacy</a:t>
            </a:r>
          </a:p>
          <a:p>
            <a:pPr lvl="1">
              <a:buClr>
                <a:srgbClr val="00A9EF"/>
              </a:buClr>
            </a:pPr>
            <a:endParaRPr lang="en-NZ" sz="2000" dirty="0">
              <a:solidFill>
                <a:srgbClr val="58585A"/>
              </a:solidFill>
            </a:endParaRPr>
          </a:p>
          <a:p>
            <a:endParaRPr lang="en-NZ" dirty="0"/>
          </a:p>
        </p:txBody>
      </p:sp>
      <p:sp>
        <p:nvSpPr>
          <p:cNvPr id="4" name="Text Placeholder 3"/>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376079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Rule-making powers in the Civil Aviation Act</a:t>
            </a:r>
            <a:endParaRPr lang="en-NZ" dirty="0"/>
          </a:p>
        </p:txBody>
      </p:sp>
      <p:sp>
        <p:nvSpPr>
          <p:cNvPr id="3" name="Content Placeholder 2"/>
          <p:cNvSpPr>
            <a:spLocks noGrp="1"/>
          </p:cNvSpPr>
          <p:nvPr>
            <p:ph idx="1"/>
          </p:nvPr>
        </p:nvSpPr>
        <p:spPr/>
        <p:txBody>
          <a:bodyPr/>
          <a:lstStyle/>
          <a:p>
            <a:pPr marL="0" lvl="1" indent="0">
              <a:buClr>
                <a:srgbClr val="00A9EF"/>
              </a:buClr>
              <a:buNone/>
            </a:pPr>
            <a:r>
              <a:rPr lang="en-NZ" sz="2000" b="1" dirty="0" smtClean="0">
                <a:solidFill>
                  <a:srgbClr val="58585A"/>
                </a:solidFill>
              </a:rPr>
              <a:t>The Minister of Transport may make rules for a range of purposes, including: </a:t>
            </a:r>
            <a:endParaRPr lang="en-NZ" sz="2000" dirty="0" smtClean="0">
              <a:solidFill>
                <a:srgbClr val="58585A"/>
              </a:solidFill>
            </a:endParaRPr>
          </a:p>
          <a:p>
            <a:pPr lvl="1">
              <a:buClr>
                <a:srgbClr val="00A9EF"/>
              </a:buClr>
            </a:pPr>
            <a:r>
              <a:rPr lang="en-NZ" sz="2000" dirty="0">
                <a:solidFill>
                  <a:srgbClr val="58585A"/>
                </a:solidFill>
              </a:rPr>
              <a:t>g</a:t>
            </a:r>
            <a:r>
              <a:rPr lang="en-NZ" sz="2000" dirty="0" smtClean="0">
                <a:solidFill>
                  <a:srgbClr val="58585A"/>
                </a:solidFill>
              </a:rPr>
              <a:t>eneral matters (section 28), including –</a:t>
            </a:r>
          </a:p>
          <a:p>
            <a:pPr lvl="2">
              <a:buClr>
                <a:srgbClr val="00A9EF"/>
              </a:buClr>
            </a:pPr>
            <a:r>
              <a:rPr lang="en-NZ" sz="2000" dirty="0" smtClean="0">
                <a:solidFill>
                  <a:srgbClr val="58585A"/>
                </a:solidFill>
              </a:rPr>
              <a:t>assisting economic development </a:t>
            </a:r>
          </a:p>
          <a:p>
            <a:pPr lvl="2">
              <a:buClr>
                <a:srgbClr val="00A9EF"/>
              </a:buClr>
            </a:pPr>
            <a:r>
              <a:rPr lang="en-NZ" sz="2000" dirty="0" smtClean="0">
                <a:solidFill>
                  <a:srgbClr val="58585A"/>
                </a:solidFill>
              </a:rPr>
              <a:t>protecting </a:t>
            </a:r>
            <a:r>
              <a:rPr lang="en-NZ" sz="2000" dirty="0">
                <a:solidFill>
                  <a:srgbClr val="58585A"/>
                </a:solidFill>
              </a:rPr>
              <a:t>and promoting public health </a:t>
            </a:r>
            <a:endParaRPr lang="en-NZ" sz="2000" dirty="0" smtClean="0">
              <a:solidFill>
                <a:srgbClr val="58585A"/>
              </a:solidFill>
            </a:endParaRPr>
          </a:p>
          <a:p>
            <a:pPr lvl="1">
              <a:buClr>
                <a:srgbClr val="00A9EF"/>
              </a:buClr>
            </a:pPr>
            <a:r>
              <a:rPr lang="en-NZ" sz="2000" dirty="0" smtClean="0">
                <a:solidFill>
                  <a:srgbClr val="58585A"/>
                </a:solidFill>
              </a:rPr>
              <a:t>safety and security (section 29)</a:t>
            </a:r>
          </a:p>
          <a:p>
            <a:pPr lvl="1">
              <a:buClr>
                <a:srgbClr val="00A9EF"/>
              </a:buClr>
            </a:pPr>
            <a:r>
              <a:rPr lang="en-NZ" sz="2000" dirty="0" smtClean="0">
                <a:solidFill>
                  <a:srgbClr val="58585A"/>
                </a:solidFill>
              </a:rPr>
              <a:t>airspace (section 29A), including –</a:t>
            </a:r>
          </a:p>
          <a:p>
            <a:pPr lvl="2">
              <a:buClr>
                <a:srgbClr val="00A9EF"/>
              </a:buClr>
            </a:pPr>
            <a:r>
              <a:rPr lang="en-NZ" sz="2000" dirty="0" smtClean="0">
                <a:solidFill>
                  <a:srgbClr val="58585A"/>
                </a:solidFill>
              </a:rPr>
              <a:t> any other reason in the public interest</a:t>
            </a:r>
            <a:endParaRPr lang="en-NZ" sz="2000" b="1" dirty="0" smtClean="0">
              <a:solidFill>
                <a:srgbClr val="58585A"/>
              </a:solidFill>
            </a:endParaRPr>
          </a:p>
          <a:p>
            <a:pPr lvl="1">
              <a:buClr>
                <a:srgbClr val="00A9EF"/>
              </a:buClr>
            </a:pPr>
            <a:r>
              <a:rPr lang="en-NZ" sz="2000" dirty="0" smtClean="0">
                <a:solidFill>
                  <a:srgbClr val="58585A"/>
                </a:solidFill>
              </a:rPr>
              <a:t>noise abatement purposes (section 29B) </a:t>
            </a:r>
          </a:p>
          <a:p>
            <a:pPr lvl="1">
              <a:buClr>
                <a:srgbClr val="00A9EF"/>
              </a:buClr>
            </a:pPr>
            <a:endParaRPr lang="en-NZ" sz="2000" dirty="0">
              <a:solidFill>
                <a:srgbClr val="58585A"/>
              </a:solidFill>
            </a:endParaRP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79073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Civil </a:t>
            </a:r>
            <a:r>
              <a:rPr lang="en-NZ" dirty="0"/>
              <a:t>Aviation Act </a:t>
            </a:r>
            <a:r>
              <a:rPr lang="en-NZ" dirty="0" smtClean="0"/>
              <a:t>1990</a:t>
            </a:r>
            <a:endParaRPr lang="en-NZ" dirty="0"/>
          </a:p>
        </p:txBody>
      </p:sp>
      <p:sp>
        <p:nvSpPr>
          <p:cNvPr id="3" name="Content Placeholder 2"/>
          <p:cNvSpPr>
            <a:spLocks noGrp="1"/>
          </p:cNvSpPr>
          <p:nvPr>
            <p:ph idx="1"/>
          </p:nvPr>
        </p:nvSpPr>
        <p:spPr>
          <a:xfrm>
            <a:off x="257583" y="1273324"/>
            <a:ext cx="8552074" cy="4042900"/>
          </a:xfrm>
        </p:spPr>
        <p:txBody>
          <a:bodyPr>
            <a:normAutofit fontScale="92500" lnSpcReduction="10000"/>
          </a:bodyPr>
          <a:lstStyle/>
          <a:p>
            <a:r>
              <a:rPr lang="en-NZ" dirty="0" smtClean="0"/>
              <a:t>97 </a:t>
            </a:r>
            <a:r>
              <a:rPr lang="en-NZ" dirty="0"/>
              <a:t>Nuisance, trespass, and responsibility for </a:t>
            </a:r>
            <a:r>
              <a:rPr lang="en-NZ" dirty="0" smtClean="0"/>
              <a:t>damage</a:t>
            </a:r>
            <a:endParaRPr lang="en-NZ" dirty="0"/>
          </a:p>
          <a:p>
            <a:r>
              <a:rPr lang="en-NZ" b="0" dirty="0"/>
              <a:t>(2) </a:t>
            </a:r>
            <a:r>
              <a:rPr lang="en-NZ" b="0" i="1" dirty="0" smtClean="0"/>
              <a:t>No </a:t>
            </a:r>
            <a:r>
              <a:rPr lang="en-NZ" b="0" i="1" dirty="0"/>
              <a:t>action shall lie in respect of trespass, or in respect of nuisance, by reason only of the flight of aircraft over any property at a height above the ground which having regard to wind, weather, and all the circumstances of the case is reasonable, </a:t>
            </a:r>
            <a:r>
              <a:rPr lang="en-NZ" i="1" dirty="0"/>
              <a:t>so long as the provisions of this Act and of any rules made under this Act are duly complied with</a:t>
            </a:r>
            <a:r>
              <a:rPr lang="en-NZ" b="0" i="1" dirty="0"/>
              <a:t>.</a:t>
            </a:r>
          </a:p>
          <a:p>
            <a:pPr marL="0" lvl="1" indent="0">
              <a:buClr>
                <a:srgbClr val="00A9EF"/>
              </a:buClr>
              <a:buNone/>
            </a:pPr>
            <a:endParaRPr lang="en-NZ" sz="2000" dirty="0" smtClean="0">
              <a:solidFill>
                <a:srgbClr val="58585A"/>
              </a:solidFill>
            </a:endParaRPr>
          </a:p>
          <a:p>
            <a:pPr lvl="1">
              <a:buClr>
                <a:srgbClr val="00A9EF"/>
              </a:buClr>
            </a:pPr>
            <a:r>
              <a:rPr lang="en-NZ" sz="2000" dirty="0" smtClean="0">
                <a:solidFill>
                  <a:srgbClr val="58585A"/>
                </a:solidFill>
              </a:rPr>
              <a:t>Origins: nuisance claims from early days of manned aviation*</a:t>
            </a:r>
          </a:p>
          <a:p>
            <a:pPr lvl="1">
              <a:buClr>
                <a:srgbClr val="00A9EF"/>
              </a:buClr>
            </a:pPr>
            <a:endParaRPr lang="en-NZ" sz="2000" dirty="0">
              <a:solidFill>
                <a:srgbClr val="58585A"/>
              </a:solidFill>
            </a:endParaRPr>
          </a:p>
          <a:p>
            <a:pPr lvl="1">
              <a:buClr>
                <a:srgbClr val="00A9EF"/>
              </a:buClr>
            </a:pPr>
            <a:r>
              <a:rPr lang="en-NZ" sz="2000" dirty="0" smtClean="0">
                <a:solidFill>
                  <a:srgbClr val="58585A"/>
                </a:solidFill>
              </a:rPr>
              <a:t>Rules directly link to ability to take action against nuisance and trespass under the Civil Aviation Act</a:t>
            </a:r>
          </a:p>
          <a:p>
            <a:pPr marL="0" lvl="1" indent="0">
              <a:buClr>
                <a:srgbClr val="00A9EF"/>
              </a:buClr>
              <a:buNone/>
            </a:pPr>
            <a:endParaRPr lang="en-NZ" sz="2000" dirty="0" smtClean="0">
              <a:solidFill>
                <a:srgbClr val="58585A"/>
              </a:solidFill>
            </a:endParaRPr>
          </a:p>
          <a:p>
            <a:pPr lvl="1">
              <a:buClr>
                <a:srgbClr val="00A9EF"/>
              </a:buClr>
            </a:pPr>
            <a:r>
              <a:rPr lang="en-NZ" sz="2000" dirty="0" smtClean="0">
                <a:solidFill>
                  <a:srgbClr val="58585A"/>
                </a:solidFill>
              </a:rPr>
              <a:t>Recent </a:t>
            </a:r>
            <a:r>
              <a:rPr lang="en-NZ" sz="2000" dirty="0">
                <a:solidFill>
                  <a:srgbClr val="58585A"/>
                </a:solidFill>
              </a:rPr>
              <a:t>case in Nelson </a:t>
            </a:r>
            <a:r>
              <a:rPr lang="en-US" sz="2000" dirty="0">
                <a:solidFill>
                  <a:srgbClr val="58585A"/>
                </a:solidFill>
              </a:rPr>
              <a:t>hinged on whether the drone was over the defendant’s property without the property owner’s consent (and whether he had a right to fire the shot</a:t>
            </a:r>
            <a:r>
              <a:rPr lang="en-US" sz="2000" dirty="0" smtClean="0">
                <a:solidFill>
                  <a:srgbClr val="58585A"/>
                </a:solidFill>
              </a:rPr>
              <a:t>)</a:t>
            </a:r>
            <a:endParaRPr lang="en-NZ" sz="2000" dirty="0">
              <a:solidFill>
                <a:srgbClr val="58585A"/>
              </a:solidFill>
            </a:endParaRP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383805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What do we want to get out of this workshop?</a:t>
            </a:r>
            <a:endParaRPr lang="en-NZ" dirty="0"/>
          </a:p>
        </p:txBody>
      </p:sp>
      <p:sp>
        <p:nvSpPr>
          <p:cNvPr id="5" name="Content Placeholder 4"/>
          <p:cNvSpPr>
            <a:spLocks noGrp="1"/>
          </p:cNvSpPr>
          <p:nvPr>
            <p:ph idx="1"/>
          </p:nvPr>
        </p:nvSpPr>
        <p:spPr/>
        <p:txBody>
          <a:bodyPr>
            <a:normAutofit lnSpcReduction="10000"/>
          </a:bodyPr>
          <a:lstStyle/>
          <a:p>
            <a:pPr lvl="1"/>
            <a:r>
              <a:rPr lang="en-NZ" sz="2000" dirty="0" smtClean="0"/>
              <a:t>Considering the consent provision and any improvements or changes that might work in New Zealand, including understanding:</a:t>
            </a:r>
            <a:endParaRPr lang="en-NZ" sz="2000" dirty="0" smtClean="0">
              <a:solidFill>
                <a:srgbClr val="FF0000"/>
              </a:solidFill>
            </a:endParaRPr>
          </a:p>
          <a:p>
            <a:pPr marL="627063" lvl="2" indent="-269875"/>
            <a:r>
              <a:rPr lang="en-NZ" sz="2000" i="0" dirty="0" smtClean="0"/>
              <a:t>benefits </a:t>
            </a:r>
            <a:endParaRPr lang="en-NZ" sz="2000" i="0" dirty="0"/>
          </a:p>
          <a:p>
            <a:pPr marL="627063" lvl="2" indent="-269875"/>
            <a:r>
              <a:rPr lang="en-NZ" sz="2000" i="0" dirty="0" smtClean="0"/>
              <a:t>costs</a:t>
            </a:r>
          </a:p>
          <a:p>
            <a:pPr marL="627063" lvl="2" indent="-269875"/>
            <a:r>
              <a:rPr lang="en-NZ" sz="2000" i="0" dirty="0" smtClean="0"/>
              <a:t>risks</a:t>
            </a:r>
            <a:endParaRPr lang="en-NZ" sz="2000" i="0" dirty="0"/>
          </a:p>
          <a:p>
            <a:pPr marL="627063" lvl="2" indent="-269875"/>
            <a:r>
              <a:rPr lang="en-NZ" sz="2000" i="0" dirty="0"/>
              <a:t>mitigations</a:t>
            </a:r>
          </a:p>
          <a:p>
            <a:pPr marL="627063" lvl="2" indent="-269875"/>
            <a:r>
              <a:rPr lang="en-NZ" sz="2000" i="0" dirty="0"/>
              <a:t>unintended </a:t>
            </a:r>
            <a:r>
              <a:rPr lang="en-NZ" sz="2000" i="0" dirty="0" smtClean="0"/>
              <a:t>consequences</a:t>
            </a:r>
          </a:p>
          <a:p>
            <a:r>
              <a:rPr lang="en-NZ" dirty="0" smtClean="0"/>
              <a:t> </a:t>
            </a:r>
            <a:endParaRPr lang="en-NZ" dirty="0"/>
          </a:p>
          <a:p>
            <a:pPr lvl="1"/>
            <a:r>
              <a:rPr lang="en-NZ" sz="2000" dirty="0"/>
              <a:t>What we will </a:t>
            </a:r>
            <a:r>
              <a:rPr lang="en-NZ" sz="2000" b="1" dirty="0"/>
              <a:t>not</a:t>
            </a:r>
            <a:r>
              <a:rPr lang="en-NZ" sz="2000" dirty="0"/>
              <a:t> talk about:</a:t>
            </a:r>
          </a:p>
          <a:p>
            <a:pPr lvl="2"/>
            <a:r>
              <a:rPr lang="en-NZ" sz="2000" i="0" dirty="0"/>
              <a:t>Part 102 </a:t>
            </a:r>
            <a:r>
              <a:rPr lang="en-NZ" sz="2000" i="0" dirty="0" smtClean="0"/>
              <a:t>CAR operations</a:t>
            </a:r>
            <a:endParaRPr lang="en-NZ" sz="2000" i="0" dirty="0"/>
          </a:p>
          <a:p>
            <a:pPr lvl="2"/>
            <a:r>
              <a:rPr lang="en-NZ" sz="2000" i="0" dirty="0"/>
              <a:t>No drone/fly zones and protected/sensitive sites</a:t>
            </a:r>
          </a:p>
          <a:p>
            <a:pPr lvl="1"/>
            <a:endParaRPr lang="en-NZ" dirty="0"/>
          </a:p>
          <a:p>
            <a:endParaRPr lang="en-NZ" dirty="0"/>
          </a:p>
        </p:txBody>
      </p:sp>
      <p:sp>
        <p:nvSpPr>
          <p:cNvPr id="6" name="Text Placeholder 5"/>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27555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solidFill>
                  <a:srgbClr val="58585A"/>
                </a:solidFill>
              </a:rPr>
              <a:t/>
            </a:r>
            <a:br>
              <a:rPr lang="en-NZ" dirty="0" smtClean="0">
                <a:solidFill>
                  <a:srgbClr val="58585A"/>
                </a:solidFill>
              </a:rPr>
            </a:br>
            <a:r>
              <a:rPr lang="en-NZ" dirty="0" smtClean="0"/>
              <a:t>What is the relevant law in New Zealand?</a:t>
            </a:r>
            <a:r>
              <a:rPr lang="en-NZ" dirty="0">
                <a:solidFill>
                  <a:srgbClr val="58585A"/>
                </a:solidFill>
              </a:rPr>
              <a:t/>
            </a:r>
            <a:br>
              <a:rPr lang="en-NZ" dirty="0">
                <a:solidFill>
                  <a:srgbClr val="58585A"/>
                </a:solidFill>
              </a:rPr>
            </a:br>
            <a:endParaRPr lang="en-NZ" dirty="0"/>
          </a:p>
        </p:txBody>
      </p:sp>
      <p:sp>
        <p:nvSpPr>
          <p:cNvPr id="3" name="Content Placeholder 2"/>
          <p:cNvSpPr>
            <a:spLocks noGrp="1"/>
          </p:cNvSpPr>
          <p:nvPr>
            <p:ph idx="1"/>
          </p:nvPr>
        </p:nvSpPr>
        <p:spPr>
          <a:xfrm>
            <a:off x="257583" y="1183821"/>
            <a:ext cx="8552074" cy="3996247"/>
          </a:xfrm>
        </p:spPr>
        <p:txBody>
          <a:bodyPr>
            <a:noAutofit/>
          </a:bodyPr>
          <a:lstStyle/>
          <a:p>
            <a:pPr marL="0" lvl="1" indent="0">
              <a:buClr>
                <a:srgbClr val="00A9EF"/>
              </a:buClr>
              <a:buNone/>
            </a:pPr>
            <a:r>
              <a:rPr lang="en-NZ" sz="2000" b="1" dirty="0" smtClean="0">
                <a:solidFill>
                  <a:srgbClr val="58585A"/>
                </a:solidFill>
              </a:rPr>
              <a:t>Crimes Act 1961</a:t>
            </a:r>
          </a:p>
          <a:p>
            <a:pPr lvl="1">
              <a:buClr>
                <a:srgbClr val="00A9EF"/>
              </a:buClr>
            </a:pPr>
            <a:r>
              <a:rPr lang="en-NZ" sz="2000" i="0" dirty="0" smtClean="0">
                <a:solidFill>
                  <a:srgbClr val="58585A"/>
                </a:solidFill>
              </a:rPr>
              <a:t>Prohibition against making, possessing or distributing intimate visual recordings</a:t>
            </a:r>
          </a:p>
          <a:p>
            <a:pPr lvl="2">
              <a:buClr>
                <a:srgbClr val="00A9EF"/>
              </a:buClr>
            </a:pPr>
            <a:r>
              <a:rPr lang="en-NZ" sz="2000" i="0" dirty="0">
                <a:solidFill>
                  <a:srgbClr val="58585A"/>
                </a:solidFill>
              </a:rPr>
              <a:t>w</a:t>
            </a:r>
            <a:r>
              <a:rPr lang="en-NZ" sz="2000" i="0" dirty="0" smtClean="0">
                <a:solidFill>
                  <a:srgbClr val="58585A"/>
                </a:solidFill>
              </a:rPr>
              <a:t>ithout knowledge or consent </a:t>
            </a:r>
          </a:p>
          <a:p>
            <a:pPr lvl="2">
              <a:buClr>
                <a:srgbClr val="00A9EF"/>
              </a:buClr>
            </a:pPr>
            <a:r>
              <a:rPr lang="en-NZ" sz="2000" i="0" dirty="0" smtClean="0">
                <a:solidFill>
                  <a:srgbClr val="58585A"/>
                </a:solidFill>
              </a:rPr>
              <a:t>in a place reasonably considered private </a:t>
            </a:r>
          </a:p>
          <a:p>
            <a:pPr lvl="2">
              <a:buClr>
                <a:srgbClr val="00A9EF"/>
              </a:buClr>
            </a:pPr>
            <a:r>
              <a:rPr lang="en-NZ" sz="2000" i="0" dirty="0" smtClean="0">
                <a:solidFill>
                  <a:srgbClr val="58585A"/>
                </a:solidFill>
              </a:rPr>
              <a:t>recording of an intimate or personal activity </a:t>
            </a:r>
          </a:p>
          <a:p>
            <a:pPr lvl="2">
              <a:buClr>
                <a:srgbClr val="00A9EF"/>
              </a:buClr>
            </a:pPr>
            <a:r>
              <a:rPr lang="en-NZ" sz="2000" i="0" dirty="0">
                <a:solidFill>
                  <a:srgbClr val="58585A"/>
                </a:solidFill>
              </a:rPr>
              <a:t>i</a:t>
            </a:r>
            <a:r>
              <a:rPr lang="en-NZ" sz="2000" i="0" dirty="0" smtClean="0">
                <a:solidFill>
                  <a:srgbClr val="58585A"/>
                </a:solidFill>
              </a:rPr>
              <a:t>ntentional or reckless conduct </a:t>
            </a:r>
          </a:p>
          <a:p>
            <a:pPr marL="0" lvl="1" indent="0">
              <a:buClr>
                <a:srgbClr val="00A9EF"/>
              </a:buClr>
              <a:buNone/>
            </a:pPr>
            <a:endParaRPr lang="en-NZ" sz="2000" dirty="0" smtClean="0">
              <a:solidFill>
                <a:srgbClr val="58585A"/>
              </a:solidFill>
            </a:endParaRPr>
          </a:p>
          <a:p>
            <a:pPr lvl="1">
              <a:buClr>
                <a:srgbClr val="00A9EF"/>
              </a:buClr>
            </a:pPr>
            <a:r>
              <a:rPr lang="en-NZ" sz="2000" b="1" dirty="0" smtClean="0">
                <a:solidFill>
                  <a:srgbClr val="58585A"/>
                </a:solidFill>
              </a:rPr>
              <a:t>Summary Offences Act 1981</a:t>
            </a:r>
          </a:p>
          <a:p>
            <a:pPr lvl="2">
              <a:buClr>
                <a:srgbClr val="00A9EF"/>
              </a:buClr>
            </a:pPr>
            <a:r>
              <a:rPr lang="en-NZ" sz="2000" i="0" dirty="0" smtClean="0">
                <a:solidFill>
                  <a:srgbClr val="58585A"/>
                </a:solidFill>
              </a:rPr>
              <a:t>Fine ($500) for ‘peeping and peering into a dwelling house’ at night</a:t>
            </a:r>
            <a:endParaRPr lang="en-NZ" sz="2000" i="0" dirty="0">
              <a:solidFill>
                <a:srgbClr val="58585A"/>
              </a:solidFill>
            </a:endParaRPr>
          </a:p>
        </p:txBody>
      </p:sp>
      <p:sp>
        <p:nvSpPr>
          <p:cNvPr id="4" name="Text Placeholder 3"/>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383600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rgbClr val="58585A"/>
                </a:solidFill>
              </a:rPr>
              <a:t/>
            </a:r>
            <a:br>
              <a:rPr lang="en-NZ" dirty="0">
                <a:solidFill>
                  <a:srgbClr val="58585A"/>
                </a:solidFill>
              </a:rPr>
            </a:br>
            <a:r>
              <a:rPr lang="en-NZ" dirty="0"/>
              <a:t>What is the relevant law in New Zealand?</a:t>
            </a:r>
            <a:r>
              <a:rPr lang="en-NZ" dirty="0">
                <a:solidFill>
                  <a:srgbClr val="58585A"/>
                </a:solidFill>
              </a:rPr>
              <a:t/>
            </a:r>
            <a:br>
              <a:rPr lang="en-NZ" dirty="0">
                <a:solidFill>
                  <a:srgbClr val="58585A"/>
                </a:solidFill>
              </a:rPr>
            </a:br>
            <a:endParaRPr lang="en-NZ" dirty="0"/>
          </a:p>
        </p:txBody>
      </p:sp>
      <p:sp>
        <p:nvSpPr>
          <p:cNvPr id="3" name="Content Placeholder 2"/>
          <p:cNvSpPr>
            <a:spLocks noGrp="1"/>
          </p:cNvSpPr>
          <p:nvPr>
            <p:ph idx="1"/>
          </p:nvPr>
        </p:nvSpPr>
        <p:spPr>
          <a:xfrm>
            <a:off x="257583" y="1183821"/>
            <a:ext cx="8552074" cy="3996247"/>
          </a:xfrm>
        </p:spPr>
        <p:txBody>
          <a:bodyPr>
            <a:noAutofit/>
          </a:bodyPr>
          <a:lstStyle/>
          <a:p>
            <a:pPr marL="0" lvl="1" indent="0">
              <a:buClr>
                <a:srgbClr val="00A9EF"/>
              </a:buClr>
              <a:buNone/>
            </a:pPr>
            <a:r>
              <a:rPr lang="en-NZ" sz="1800" b="1" dirty="0" smtClean="0">
                <a:solidFill>
                  <a:schemeClr val="tx1"/>
                </a:solidFill>
              </a:rPr>
              <a:t>Privacy Act 1993</a:t>
            </a:r>
          </a:p>
          <a:p>
            <a:pPr lvl="1">
              <a:buClr>
                <a:srgbClr val="00A9EF"/>
              </a:buClr>
            </a:pPr>
            <a:r>
              <a:rPr lang="en-NZ" sz="1800" dirty="0" smtClean="0">
                <a:solidFill>
                  <a:schemeClr val="tx1"/>
                </a:solidFill>
              </a:rPr>
              <a:t>Applies to collection, use and disclosure of personal information</a:t>
            </a:r>
          </a:p>
          <a:p>
            <a:pPr lvl="1">
              <a:buClr>
                <a:srgbClr val="00A9EF"/>
              </a:buClr>
            </a:pPr>
            <a:endParaRPr lang="en-NZ" sz="1800" dirty="0">
              <a:solidFill>
                <a:schemeClr val="tx1"/>
              </a:solidFill>
            </a:endParaRPr>
          </a:p>
          <a:p>
            <a:pPr lvl="1">
              <a:buClr>
                <a:srgbClr val="00A9EF"/>
              </a:buClr>
            </a:pPr>
            <a:r>
              <a:rPr lang="en-NZ" sz="1800" dirty="0" smtClean="0">
                <a:solidFill>
                  <a:schemeClr val="tx1"/>
                </a:solidFill>
              </a:rPr>
              <a:t>Section</a:t>
            </a:r>
            <a:r>
              <a:rPr lang="en-NZ" sz="1800" i="0" dirty="0" smtClean="0">
                <a:solidFill>
                  <a:schemeClr val="tx1"/>
                </a:solidFill>
              </a:rPr>
              <a:t> 66: interference with privacy </a:t>
            </a:r>
          </a:p>
          <a:p>
            <a:pPr lvl="2">
              <a:buClr>
                <a:srgbClr val="00A9EF"/>
              </a:buClr>
            </a:pPr>
            <a:r>
              <a:rPr lang="en-NZ" sz="1800" i="0" dirty="0">
                <a:solidFill>
                  <a:schemeClr val="tx1"/>
                </a:solidFill>
              </a:rPr>
              <a:t>where a breach of information privacy principles</a:t>
            </a:r>
          </a:p>
          <a:p>
            <a:pPr lvl="2">
              <a:buClr>
                <a:srgbClr val="00A9EF"/>
              </a:buClr>
            </a:pPr>
            <a:r>
              <a:rPr lang="en-NZ" sz="1800" i="0" dirty="0">
                <a:solidFill>
                  <a:schemeClr val="tx1"/>
                </a:solidFill>
              </a:rPr>
              <a:t>action has caused or may cause harm to the individual </a:t>
            </a:r>
          </a:p>
          <a:p>
            <a:pPr marL="176212" lvl="2" indent="0">
              <a:buClr>
                <a:srgbClr val="00A9EF"/>
              </a:buClr>
              <a:buNone/>
            </a:pPr>
            <a:endParaRPr lang="en-NZ" sz="1800" dirty="0">
              <a:solidFill>
                <a:schemeClr val="tx1"/>
              </a:solidFill>
            </a:endParaRPr>
          </a:p>
          <a:p>
            <a:pPr lvl="1">
              <a:buClr>
                <a:srgbClr val="00A9EF"/>
              </a:buClr>
            </a:pPr>
            <a:r>
              <a:rPr lang="en-NZ" sz="1800" dirty="0" smtClean="0">
                <a:solidFill>
                  <a:schemeClr val="tx1"/>
                </a:solidFill>
              </a:rPr>
              <a:t>IPP4: </a:t>
            </a:r>
            <a:r>
              <a:rPr lang="en-NZ" sz="1800" dirty="0">
                <a:solidFill>
                  <a:schemeClr val="tx1"/>
                </a:solidFill>
              </a:rPr>
              <a:t>personal information shall not be collected ‘by means that…intrude to an unreasonable extent upon the personal affairs of the individual concerned’ </a:t>
            </a:r>
          </a:p>
          <a:p>
            <a:pPr lvl="2">
              <a:buClr>
                <a:srgbClr val="00A9EF"/>
              </a:buClr>
            </a:pPr>
            <a:r>
              <a:rPr lang="en-NZ" sz="1800" i="0" dirty="0" smtClean="0">
                <a:solidFill>
                  <a:schemeClr val="tx1"/>
                </a:solidFill>
              </a:rPr>
              <a:t>Privacy Commissioner: almost </a:t>
            </a:r>
            <a:r>
              <a:rPr lang="en-NZ" sz="1800" i="0" dirty="0">
                <a:solidFill>
                  <a:schemeClr val="tx1"/>
                </a:solidFill>
              </a:rPr>
              <a:t>certainly unreasonably intrusive to capture imagery of ‘a person’s private front or back yard </a:t>
            </a:r>
            <a:r>
              <a:rPr lang="en-NZ" sz="1800" i="0" dirty="0" smtClean="0">
                <a:solidFill>
                  <a:schemeClr val="tx1"/>
                </a:solidFill>
              </a:rPr>
              <a:t>or any other place where </a:t>
            </a:r>
            <a:r>
              <a:rPr lang="en-NZ" sz="1800" i="0" dirty="0">
                <a:solidFill>
                  <a:schemeClr val="tx1"/>
                </a:solidFill>
              </a:rPr>
              <a:t>they are likely to expect privacy</a:t>
            </a:r>
            <a:r>
              <a:rPr lang="en-NZ" sz="1800" i="0" dirty="0" smtClean="0">
                <a:solidFill>
                  <a:schemeClr val="tx1"/>
                </a:solidFill>
              </a:rPr>
              <a:t>’</a:t>
            </a:r>
            <a:endParaRPr lang="en-NZ" sz="2400" i="0" dirty="0" smtClean="0">
              <a:solidFill>
                <a:schemeClr val="tx1"/>
              </a:solidFill>
            </a:endParaRPr>
          </a:p>
        </p:txBody>
      </p:sp>
      <p:sp>
        <p:nvSpPr>
          <p:cNvPr id="4" name="Text Placeholder 3"/>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1410919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200" dirty="0" smtClean="0"/>
              <a:t>Privacy (in common law) </a:t>
            </a:r>
            <a:endParaRPr lang="en-NZ" sz="2200" dirty="0"/>
          </a:p>
        </p:txBody>
      </p:sp>
      <p:sp>
        <p:nvSpPr>
          <p:cNvPr id="3" name="Content Placeholder 2"/>
          <p:cNvSpPr>
            <a:spLocks noGrp="1"/>
          </p:cNvSpPr>
          <p:nvPr>
            <p:ph idx="1"/>
          </p:nvPr>
        </p:nvSpPr>
        <p:spPr>
          <a:xfrm>
            <a:off x="395536" y="1305932"/>
            <a:ext cx="8552074" cy="4042900"/>
          </a:xfrm>
        </p:spPr>
        <p:txBody>
          <a:bodyPr>
            <a:normAutofit/>
          </a:bodyPr>
          <a:lstStyle/>
          <a:p>
            <a:pPr lvl="1">
              <a:buClr>
                <a:srgbClr val="00A9EF"/>
              </a:buClr>
            </a:pPr>
            <a:r>
              <a:rPr lang="en-NZ" sz="1800" b="1" dirty="0" smtClean="0"/>
              <a:t>Wrongful publication of private facts</a:t>
            </a:r>
            <a:r>
              <a:rPr lang="en-NZ" sz="1800" dirty="0" smtClean="0"/>
              <a:t> (secrecy and anonymity)</a:t>
            </a:r>
          </a:p>
          <a:p>
            <a:pPr lvl="2"/>
            <a:r>
              <a:rPr lang="en-NZ" sz="1800" i="0" dirty="0"/>
              <a:t>Facts for which there is a reasonable expectation of privacy</a:t>
            </a:r>
          </a:p>
          <a:p>
            <a:pPr lvl="2"/>
            <a:r>
              <a:rPr lang="en-NZ" sz="1800" i="0" dirty="0"/>
              <a:t>Publicity would be considered highly offensive</a:t>
            </a:r>
          </a:p>
          <a:p>
            <a:pPr marL="0" lvl="1" indent="0">
              <a:buClr>
                <a:srgbClr val="00A9EF"/>
              </a:buClr>
              <a:buNone/>
            </a:pPr>
            <a:endParaRPr lang="en-NZ" sz="1800" dirty="0" smtClean="0"/>
          </a:p>
          <a:p>
            <a:pPr lvl="1">
              <a:buClr>
                <a:srgbClr val="00A9EF"/>
              </a:buClr>
            </a:pPr>
            <a:r>
              <a:rPr lang="en-NZ" sz="1800" b="1" dirty="0" smtClean="0">
                <a:solidFill>
                  <a:srgbClr val="58585A"/>
                </a:solidFill>
              </a:rPr>
              <a:t>Intrusion on seclusion </a:t>
            </a:r>
            <a:r>
              <a:rPr lang="en-NZ" sz="1800" dirty="0" smtClean="0">
                <a:solidFill>
                  <a:srgbClr val="58585A"/>
                </a:solidFill>
              </a:rPr>
              <a:t>(solitude)</a:t>
            </a:r>
          </a:p>
          <a:p>
            <a:pPr lvl="2"/>
            <a:r>
              <a:rPr lang="en-NZ" sz="1800" i="0" dirty="0"/>
              <a:t>Intentional and unauthorised intrusion</a:t>
            </a:r>
          </a:p>
          <a:p>
            <a:pPr lvl="2"/>
            <a:r>
              <a:rPr lang="en-NZ" sz="1800" i="0" dirty="0"/>
              <a:t>Into seclusion (intimate personal activity, space, or affairs)</a:t>
            </a:r>
          </a:p>
          <a:p>
            <a:pPr lvl="2"/>
            <a:r>
              <a:rPr lang="en-NZ" sz="1800" i="0" dirty="0"/>
              <a:t>Infringement of reasonable expectation of privacy</a:t>
            </a:r>
          </a:p>
          <a:p>
            <a:pPr lvl="2"/>
            <a:r>
              <a:rPr lang="en-NZ" sz="1800" i="0" dirty="0"/>
              <a:t>Publication (of imagery) not </a:t>
            </a:r>
            <a:r>
              <a:rPr lang="en-NZ" sz="1800" i="0" dirty="0" smtClean="0"/>
              <a:t>required</a:t>
            </a:r>
          </a:p>
          <a:p>
            <a:pPr lvl="2"/>
            <a:endParaRPr lang="en-NZ" sz="1800" dirty="0"/>
          </a:p>
          <a:p>
            <a:pPr lvl="1"/>
            <a:r>
              <a:rPr lang="en-NZ" sz="1800" dirty="0" smtClean="0"/>
              <a:t>Action in tort is often expensive and uncertain</a:t>
            </a:r>
            <a:endParaRPr lang="en-NZ" sz="1800" dirty="0"/>
          </a:p>
        </p:txBody>
      </p:sp>
      <p:sp>
        <p:nvSpPr>
          <p:cNvPr id="4" name="Text Placeholder 3"/>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163994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200" dirty="0" smtClean="0"/>
              <a:t>Trespass and Nuisance (in common law) </a:t>
            </a:r>
            <a:endParaRPr lang="en-NZ" sz="2200" dirty="0"/>
          </a:p>
        </p:txBody>
      </p:sp>
      <p:sp>
        <p:nvSpPr>
          <p:cNvPr id="3" name="Content Placeholder 2"/>
          <p:cNvSpPr>
            <a:spLocks noGrp="1"/>
          </p:cNvSpPr>
          <p:nvPr>
            <p:ph idx="1"/>
          </p:nvPr>
        </p:nvSpPr>
        <p:spPr>
          <a:xfrm>
            <a:off x="257583" y="1186999"/>
            <a:ext cx="8552074" cy="4042900"/>
          </a:xfrm>
        </p:spPr>
        <p:txBody>
          <a:bodyPr>
            <a:normAutofit lnSpcReduction="10000"/>
          </a:bodyPr>
          <a:lstStyle/>
          <a:p>
            <a:pPr lvl="1">
              <a:buClr>
                <a:srgbClr val="00A9EF"/>
              </a:buClr>
            </a:pPr>
            <a:r>
              <a:rPr lang="en-NZ" sz="1900" dirty="0" smtClean="0"/>
              <a:t>Starting point: rights in land extend to the depths of the earth and to space above </a:t>
            </a:r>
          </a:p>
          <a:p>
            <a:pPr lvl="1">
              <a:buClr>
                <a:srgbClr val="00A9EF"/>
              </a:buClr>
            </a:pPr>
            <a:endParaRPr lang="en-NZ" sz="1900" dirty="0"/>
          </a:p>
          <a:p>
            <a:pPr lvl="1">
              <a:buClr>
                <a:srgbClr val="00A9EF"/>
              </a:buClr>
            </a:pPr>
            <a:r>
              <a:rPr lang="en-NZ" sz="1900" dirty="0" smtClean="0"/>
              <a:t>Property rights “are absolute…[and] can only be diminished by creation of competing interests in the land, by contract, or most importantly by statute”</a:t>
            </a:r>
          </a:p>
          <a:p>
            <a:pPr lvl="1">
              <a:buClr>
                <a:srgbClr val="00A9EF"/>
              </a:buClr>
            </a:pPr>
            <a:endParaRPr lang="en-NZ" sz="1900" b="1" dirty="0"/>
          </a:p>
          <a:p>
            <a:pPr lvl="1">
              <a:buClr>
                <a:srgbClr val="00A9EF"/>
              </a:buClr>
            </a:pPr>
            <a:r>
              <a:rPr lang="en-NZ" sz="1900" b="1" dirty="0" smtClean="0"/>
              <a:t>Trespass</a:t>
            </a:r>
          </a:p>
          <a:p>
            <a:pPr lvl="2">
              <a:buClr>
                <a:srgbClr val="00A9EF"/>
              </a:buClr>
            </a:pPr>
            <a:r>
              <a:rPr lang="en-NZ" sz="1800" i="0" dirty="0"/>
              <a:t>An act that interferes with a person’s right to exclusive use and possession of something, and usually requires intent on the part of the tortfeasor</a:t>
            </a:r>
          </a:p>
          <a:p>
            <a:pPr marL="0" lvl="1" indent="0">
              <a:buClr>
                <a:srgbClr val="00A9EF"/>
              </a:buClr>
              <a:buNone/>
            </a:pPr>
            <a:endParaRPr lang="en-NZ" sz="1900" b="1" dirty="0"/>
          </a:p>
          <a:p>
            <a:pPr lvl="1">
              <a:buClr>
                <a:srgbClr val="00A9EF"/>
              </a:buClr>
            </a:pPr>
            <a:r>
              <a:rPr lang="en-NZ" sz="1900" b="1" dirty="0" smtClean="0"/>
              <a:t>Nuisance </a:t>
            </a:r>
            <a:r>
              <a:rPr lang="en-NZ" sz="1900" dirty="0" smtClean="0"/>
              <a:t>(noise, vibration, odour)</a:t>
            </a:r>
          </a:p>
          <a:p>
            <a:pPr lvl="2">
              <a:buClr>
                <a:srgbClr val="00A9EF"/>
              </a:buClr>
            </a:pPr>
            <a:r>
              <a:rPr lang="en-NZ" sz="1800" i="0" dirty="0" smtClean="0"/>
              <a:t>Resource Management Act </a:t>
            </a:r>
          </a:p>
          <a:p>
            <a:pPr lvl="2">
              <a:buClr>
                <a:srgbClr val="00A9EF"/>
              </a:buClr>
            </a:pPr>
            <a:r>
              <a:rPr lang="en-NZ" sz="1800" i="0" dirty="0" smtClean="0"/>
              <a:t>Noise standards in regional plans</a:t>
            </a:r>
          </a:p>
          <a:p>
            <a:pPr lvl="1">
              <a:buClr>
                <a:srgbClr val="00A9EF"/>
              </a:buClr>
            </a:pPr>
            <a:endParaRPr lang="en-NZ" sz="2000" dirty="0"/>
          </a:p>
        </p:txBody>
      </p:sp>
      <p:sp>
        <p:nvSpPr>
          <p:cNvPr id="4" name="Text Placeholder 3"/>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321626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does the rest of the world do?</a:t>
            </a:r>
            <a:endParaRPr lang="en-NZ" dirty="0"/>
          </a:p>
        </p:txBody>
      </p:sp>
      <p:sp>
        <p:nvSpPr>
          <p:cNvPr id="3" name="Content Placeholder 2"/>
          <p:cNvSpPr>
            <a:spLocks noGrp="1"/>
          </p:cNvSpPr>
          <p:nvPr>
            <p:ph idx="1"/>
          </p:nvPr>
        </p:nvSpPr>
        <p:spPr/>
        <p:txBody>
          <a:bodyPr>
            <a:normAutofit fontScale="92500" lnSpcReduction="10000"/>
          </a:bodyPr>
          <a:lstStyle/>
          <a:p>
            <a:pPr lvl="1">
              <a:buClr>
                <a:srgbClr val="00A9EF"/>
              </a:buClr>
            </a:pPr>
            <a:r>
              <a:rPr lang="en-NZ" sz="2000" dirty="0">
                <a:solidFill>
                  <a:srgbClr val="58585A"/>
                </a:solidFill>
              </a:rPr>
              <a:t>O</a:t>
            </a:r>
            <a:r>
              <a:rPr lang="en-NZ" sz="2000" dirty="0" smtClean="0">
                <a:solidFill>
                  <a:srgbClr val="58585A"/>
                </a:solidFill>
              </a:rPr>
              <a:t>ther </a:t>
            </a:r>
            <a:r>
              <a:rPr lang="en-NZ" sz="2000" dirty="0">
                <a:solidFill>
                  <a:srgbClr val="58585A"/>
                </a:solidFill>
              </a:rPr>
              <a:t>countries </a:t>
            </a:r>
            <a:r>
              <a:rPr lang="en-NZ" sz="2000" dirty="0" smtClean="0">
                <a:solidFill>
                  <a:srgbClr val="58585A"/>
                </a:solidFill>
              </a:rPr>
              <a:t>have approached the problem differently </a:t>
            </a:r>
          </a:p>
          <a:p>
            <a:pPr marL="627063" lvl="2" indent="-269875"/>
            <a:r>
              <a:rPr lang="en-NZ" sz="2100" i="0" dirty="0" smtClean="0"/>
              <a:t>in most jurisdictions, drone </a:t>
            </a:r>
            <a:r>
              <a:rPr lang="en-NZ" sz="2100" i="0" dirty="0"/>
              <a:t>operators can fly over private property without asking for the owner’s </a:t>
            </a:r>
            <a:r>
              <a:rPr lang="en-NZ" sz="2100" i="0" dirty="0" smtClean="0"/>
              <a:t>consent, as </a:t>
            </a:r>
            <a:r>
              <a:rPr lang="en-NZ" sz="2100" i="0" dirty="0"/>
              <a:t>long as they comply with all the safety </a:t>
            </a:r>
            <a:r>
              <a:rPr lang="en-NZ" sz="2100" i="0" dirty="0" smtClean="0"/>
              <a:t>rules and applicable laws</a:t>
            </a:r>
          </a:p>
          <a:p>
            <a:pPr marL="627063" lvl="2" indent="-269875"/>
            <a:r>
              <a:rPr lang="en-NZ" sz="2100" i="0" dirty="0" smtClean="0"/>
              <a:t>but </a:t>
            </a:r>
            <a:r>
              <a:rPr lang="en-NZ" sz="2100" i="0" dirty="0"/>
              <a:t>sometimes unclear positions (e.g. among regulators, </a:t>
            </a:r>
            <a:r>
              <a:rPr lang="en-NZ" sz="2100" i="0" dirty="0" smtClean="0"/>
              <a:t>judges)</a:t>
            </a:r>
            <a:endParaRPr lang="en-NZ" sz="2100" i="0" dirty="0"/>
          </a:p>
          <a:p>
            <a:pPr marL="0" lvl="1" indent="0">
              <a:buClr>
                <a:srgbClr val="00A9EF"/>
              </a:buClr>
              <a:buNone/>
            </a:pPr>
            <a:endParaRPr lang="en-NZ" sz="2000" dirty="0">
              <a:solidFill>
                <a:srgbClr val="58585A"/>
              </a:solidFill>
            </a:endParaRPr>
          </a:p>
          <a:p>
            <a:pPr lvl="1">
              <a:buClr>
                <a:srgbClr val="00A9EF"/>
              </a:buClr>
            </a:pPr>
            <a:r>
              <a:rPr lang="en-NZ" sz="2000" dirty="0" smtClean="0"/>
              <a:t>Focus on flight rules and safe distances: </a:t>
            </a:r>
          </a:p>
          <a:p>
            <a:pPr marL="627063" lvl="2" indent="-269875"/>
            <a:r>
              <a:rPr lang="en-NZ" sz="2000" i="0" dirty="0"/>
              <a:t>Maximum </a:t>
            </a:r>
            <a:r>
              <a:rPr lang="en-NZ" sz="2000" i="0" dirty="0" smtClean="0"/>
              <a:t>height - 400ft</a:t>
            </a:r>
            <a:endParaRPr lang="en-NZ" sz="2000" i="0" dirty="0"/>
          </a:p>
          <a:p>
            <a:pPr marL="627063" lvl="2" indent="-269875"/>
            <a:r>
              <a:rPr lang="en-NZ" sz="2000" i="0" dirty="0" smtClean="0"/>
              <a:t>Minimum horizontal </a:t>
            </a:r>
            <a:r>
              <a:rPr lang="en-NZ" sz="2000" i="0" dirty="0"/>
              <a:t>distance from people and </a:t>
            </a:r>
            <a:r>
              <a:rPr lang="en-NZ" sz="2000" i="0" dirty="0" smtClean="0"/>
              <a:t>property - e.g. 30m, 50m</a:t>
            </a:r>
            <a:endParaRPr lang="en-NZ" sz="2000" i="0" dirty="0"/>
          </a:p>
          <a:p>
            <a:pPr marL="627063" lvl="2" indent="-269875"/>
            <a:r>
              <a:rPr lang="en-NZ" sz="2000" i="0" dirty="0" smtClean="0"/>
              <a:t>Fly drones in visual line of sight at all times</a:t>
            </a:r>
            <a:endParaRPr lang="en-NZ" sz="2000" i="0" dirty="0"/>
          </a:p>
          <a:p>
            <a:pPr marL="176212" lvl="2" indent="0">
              <a:buClr>
                <a:srgbClr val="00A9EF"/>
              </a:buClr>
              <a:buNone/>
            </a:pPr>
            <a:endParaRPr lang="en-NZ" sz="2000" dirty="0"/>
          </a:p>
          <a:p>
            <a:pPr lvl="1">
              <a:buClr>
                <a:srgbClr val="00A9EF"/>
              </a:buClr>
            </a:pPr>
            <a:r>
              <a:rPr lang="en-NZ" sz="2000" dirty="0" smtClean="0"/>
              <a:t>Privacy </a:t>
            </a:r>
            <a:r>
              <a:rPr lang="en-NZ" sz="2000" dirty="0"/>
              <a:t>laws </a:t>
            </a:r>
            <a:r>
              <a:rPr lang="en-NZ" sz="2000" dirty="0" smtClean="0"/>
              <a:t>in place with various degrees of enforcement </a:t>
            </a: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296317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Workshop – session 1</a:t>
            </a:r>
            <a:endParaRPr lang="en-NZ" dirty="0"/>
          </a:p>
        </p:txBody>
      </p:sp>
      <p:sp>
        <p:nvSpPr>
          <p:cNvPr id="3" name="Content Placeholder 2"/>
          <p:cNvSpPr>
            <a:spLocks noGrp="1"/>
          </p:cNvSpPr>
          <p:nvPr>
            <p:ph idx="1"/>
          </p:nvPr>
        </p:nvSpPr>
        <p:spPr/>
        <p:txBody>
          <a:bodyPr>
            <a:normAutofit/>
          </a:bodyPr>
          <a:lstStyle/>
          <a:p>
            <a:pPr marL="0" lvl="1" indent="0">
              <a:buClr>
                <a:srgbClr val="00A9EF"/>
              </a:buClr>
              <a:buNone/>
            </a:pPr>
            <a:r>
              <a:rPr lang="en-NZ" sz="2000" b="1" dirty="0"/>
              <a:t>What could be changed or improved?</a:t>
            </a:r>
            <a:endParaRPr lang="en-NZ" sz="2000" b="1" dirty="0" smtClean="0"/>
          </a:p>
          <a:p>
            <a:pPr lvl="1">
              <a:buClr>
                <a:srgbClr val="00A9EF"/>
              </a:buClr>
              <a:buFont typeface="Wingdings" panose="05000000000000000000" pitchFamily="2" charset="2"/>
              <a:buChar char="Ø"/>
            </a:pPr>
            <a:endParaRPr lang="en-NZ" sz="2000" b="1" dirty="0"/>
          </a:p>
          <a:p>
            <a:pPr lvl="1">
              <a:buClr>
                <a:srgbClr val="00A9EF"/>
              </a:buClr>
              <a:buFont typeface="Wingdings" panose="05000000000000000000" pitchFamily="2" charset="2"/>
              <a:buChar char="Ø"/>
            </a:pPr>
            <a:r>
              <a:rPr lang="en-NZ" sz="2000" b="1" dirty="0" smtClean="0"/>
              <a:t>Option 1</a:t>
            </a:r>
            <a:r>
              <a:rPr lang="en-NZ" sz="2000" dirty="0" smtClean="0"/>
              <a:t>: Do </a:t>
            </a:r>
            <a:r>
              <a:rPr lang="en-NZ" sz="2000" dirty="0"/>
              <a:t>nothing (status quo), i.e. no changes to the existing provision </a:t>
            </a:r>
          </a:p>
          <a:p>
            <a:pPr lvl="1">
              <a:buClr>
                <a:srgbClr val="00A9EF"/>
              </a:buClr>
              <a:buFont typeface="Wingdings" panose="05000000000000000000" pitchFamily="2" charset="2"/>
              <a:buChar char="Ø"/>
            </a:pPr>
            <a:r>
              <a:rPr lang="en-NZ" sz="2000" b="1" dirty="0" smtClean="0"/>
              <a:t>Option 2</a:t>
            </a:r>
            <a:r>
              <a:rPr lang="en-NZ" sz="2000" dirty="0" smtClean="0"/>
              <a:t>: Refine the consent provision by changing </a:t>
            </a:r>
            <a:r>
              <a:rPr lang="en-NZ" sz="2000" dirty="0"/>
              <a:t>flight </a:t>
            </a:r>
            <a:r>
              <a:rPr lang="en-NZ" sz="2000" dirty="0" smtClean="0"/>
              <a:t>rules (safe distance) </a:t>
            </a:r>
            <a:endParaRPr lang="en-NZ" sz="2000" dirty="0"/>
          </a:p>
          <a:p>
            <a:pPr lvl="1">
              <a:buClr>
                <a:srgbClr val="00A9EF"/>
              </a:buClr>
              <a:buFont typeface="Wingdings" panose="05000000000000000000" pitchFamily="2" charset="2"/>
              <a:buChar char="Ø"/>
            </a:pPr>
            <a:r>
              <a:rPr lang="en-NZ" sz="2100" b="1" dirty="0"/>
              <a:t>Option 3</a:t>
            </a:r>
            <a:r>
              <a:rPr lang="en-NZ" sz="2100" dirty="0"/>
              <a:t>: Remove the consent provision in its entirety with no change to the existing framework </a:t>
            </a:r>
            <a:endParaRPr lang="en-NZ" sz="2100" dirty="0" smtClean="0"/>
          </a:p>
          <a:p>
            <a:pPr marL="0" lvl="1" indent="0">
              <a:buClr>
                <a:srgbClr val="00A9EF"/>
              </a:buClr>
              <a:buNone/>
            </a:pPr>
            <a:endParaRPr lang="en-NZ" sz="2000" dirty="0" smtClean="0"/>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3542635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Workshop – session </a:t>
            </a:r>
            <a:r>
              <a:rPr lang="en-NZ" dirty="0" smtClean="0"/>
              <a:t>2</a:t>
            </a:r>
            <a:endParaRPr lang="en-NZ" dirty="0"/>
          </a:p>
        </p:txBody>
      </p:sp>
      <p:sp>
        <p:nvSpPr>
          <p:cNvPr id="3" name="Content Placeholder 2"/>
          <p:cNvSpPr>
            <a:spLocks noGrp="1"/>
          </p:cNvSpPr>
          <p:nvPr>
            <p:ph idx="1"/>
          </p:nvPr>
        </p:nvSpPr>
        <p:spPr/>
        <p:txBody>
          <a:bodyPr/>
          <a:lstStyle/>
          <a:p>
            <a:pPr lvl="1">
              <a:buClr>
                <a:srgbClr val="00A9EF"/>
              </a:buClr>
              <a:buFont typeface="Wingdings" panose="05000000000000000000" pitchFamily="2" charset="2"/>
              <a:buChar char="Ø"/>
            </a:pPr>
            <a:endParaRPr lang="en-NZ" sz="2000" b="1" dirty="0" smtClean="0">
              <a:solidFill>
                <a:srgbClr val="58585A"/>
              </a:solidFill>
            </a:endParaRPr>
          </a:p>
          <a:p>
            <a:pPr lvl="1">
              <a:buClr>
                <a:srgbClr val="00A9EF"/>
              </a:buClr>
              <a:buFont typeface="Wingdings" panose="05000000000000000000" pitchFamily="2" charset="2"/>
              <a:buChar char="Ø"/>
            </a:pPr>
            <a:endParaRPr lang="en-NZ" sz="2000" b="1" dirty="0">
              <a:solidFill>
                <a:srgbClr val="58585A"/>
              </a:solidFill>
            </a:endParaRPr>
          </a:p>
          <a:p>
            <a:pPr lvl="1">
              <a:buClr>
                <a:srgbClr val="00A9EF"/>
              </a:buClr>
              <a:buFont typeface="Wingdings" panose="05000000000000000000" pitchFamily="2" charset="2"/>
              <a:buChar char="Ø"/>
            </a:pPr>
            <a:endParaRPr lang="en-NZ" sz="2000" b="1" dirty="0" smtClean="0">
              <a:solidFill>
                <a:srgbClr val="58585A"/>
              </a:solidFill>
            </a:endParaRPr>
          </a:p>
          <a:p>
            <a:pPr lvl="1">
              <a:buClr>
                <a:srgbClr val="00A9EF"/>
              </a:buClr>
              <a:buFont typeface="Wingdings" panose="05000000000000000000" pitchFamily="2" charset="2"/>
              <a:buChar char="Ø"/>
            </a:pPr>
            <a:endParaRPr lang="en-NZ" sz="2000" b="1" dirty="0">
              <a:solidFill>
                <a:srgbClr val="58585A"/>
              </a:solidFill>
            </a:endParaRPr>
          </a:p>
          <a:p>
            <a:pPr lvl="1">
              <a:buClr>
                <a:srgbClr val="00A9EF"/>
              </a:buClr>
              <a:buFont typeface="Wingdings" panose="05000000000000000000" pitchFamily="2" charset="2"/>
              <a:buChar char="Ø"/>
            </a:pPr>
            <a:r>
              <a:rPr lang="en-NZ" sz="2000" b="1" dirty="0" smtClean="0">
                <a:solidFill>
                  <a:srgbClr val="58585A"/>
                </a:solidFill>
              </a:rPr>
              <a:t>Option #</a:t>
            </a:r>
            <a:r>
              <a:rPr lang="en-NZ" sz="2000" b="1" dirty="0" err="1" smtClean="0">
                <a:solidFill>
                  <a:srgbClr val="58585A"/>
                </a:solidFill>
              </a:rPr>
              <a:t>FreeForAll</a:t>
            </a:r>
            <a:r>
              <a:rPr lang="en-NZ" sz="2000" dirty="0">
                <a:solidFill>
                  <a:srgbClr val="58585A"/>
                </a:solidFill>
              </a:rPr>
              <a:t>: any other thoughts on changes or alternatives to the consent provision?</a:t>
            </a:r>
          </a:p>
          <a:p>
            <a:endParaRPr lang="en-NZ" dirty="0"/>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1973857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Speakers</a:t>
            </a:r>
            <a:endParaRPr lang="en-NZ" dirty="0"/>
          </a:p>
        </p:txBody>
      </p:sp>
      <p:sp>
        <p:nvSpPr>
          <p:cNvPr id="3" name="Content Placeholder 2"/>
          <p:cNvSpPr>
            <a:spLocks noGrp="1"/>
          </p:cNvSpPr>
          <p:nvPr>
            <p:ph idx="1"/>
          </p:nvPr>
        </p:nvSpPr>
        <p:spPr>
          <a:xfrm>
            <a:off x="395536" y="1314011"/>
            <a:ext cx="8552074" cy="3771636"/>
          </a:xfrm>
        </p:spPr>
        <p:txBody>
          <a:bodyPr>
            <a:normAutofit/>
          </a:bodyPr>
          <a:lstStyle/>
          <a:p>
            <a:pPr marL="285750" indent="-285750">
              <a:buFont typeface="Arial" panose="020B0604020202020204" pitchFamily="34" charset="0"/>
              <a:buChar char="•"/>
            </a:pPr>
            <a:r>
              <a:rPr lang="en-NZ" dirty="0" smtClean="0"/>
              <a:t>Marion Hiriart </a:t>
            </a:r>
          </a:p>
          <a:p>
            <a:pPr marL="461963" lvl="1" indent="-285750">
              <a:buFont typeface="Arial" panose="020B0604020202020204" pitchFamily="34" charset="0"/>
              <a:buChar char="•"/>
            </a:pPr>
            <a:r>
              <a:rPr lang="en-NZ" b="0" dirty="0" smtClean="0"/>
              <a:t>Principal Adviser, Ministry of Transport</a:t>
            </a:r>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r>
              <a:rPr lang="en-NZ" dirty="0"/>
              <a:t>Simone Blackburn</a:t>
            </a:r>
          </a:p>
          <a:p>
            <a:pPr marL="461963" lvl="1" indent="-285750">
              <a:buFont typeface="Arial" panose="020B0604020202020204" pitchFamily="34" charset="0"/>
              <a:buChar char="•"/>
            </a:pPr>
            <a:r>
              <a:rPr lang="en-NZ" dirty="0"/>
              <a:t>Policy Adviser, Ministry of Transport </a:t>
            </a:r>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r>
              <a:rPr lang="en-NZ" dirty="0" smtClean="0"/>
              <a:t>Joe Dewar</a:t>
            </a:r>
          </a:p>
          <a:p>
            <a:pPr marL="461963" lvl="1" indent="-285750">
              <a:buFont typeface="Arial" panose="020B0604020202020204" pitchFamily="34" charset="0"/>
              <a:buChar char="•"/>
            </a:pPr>
            <a:r>
              <a:rPr lang="en-NZ" b="0" dirty="0" smtClean="0"/>
              <a:t>Regulatory Intelligence Analyst, Civil Aviation Authority </a:t>
            </a:r>
            <a:endParaRPr lang="en-NZ" dirty="0" smtClean="0"/>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r>
              <a:rPr lang="en-NZ" dirty="0" smtClean="0"/>
              <a:t>Andrew Shelley</a:t>
            </a:r>
          </a:p>
          <a:p>
            <a:pPr marL="461963" lvl="1" indent="-285750">
              <a:buFont typeface="Arial" panose="020B0604020202020204" pitchFamily="34" charset="0"/>
              <a:buChar char="•"/>
            </a:pPr>
            <a:r>
              <a:rPr lang="en-NZ" b="0" dirty="0" smtClean="0"/>
              <a:t>Regulatory economist</a:t>
            </a:r>
          </a:p>
          <a:p>
            <a:pPr marL="461963" lvl="1" indent="-285750">
              <a:buFont typeface="Arial" panose="020B0604020202020204" pitchFamily="34" charset="0"/>
              <a:buChar char="•"/>
            </a:pPr>
            <a:r>
              <a:rPr lang="en-NZ" b="0" dirty="0" smtClean="0"/>
              <a:t>Chief Executive, Aviation Safety Management Systems Ltd</a:t>
            </a: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264872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the </a:t>
            </a:r>
            <a:r>
              <a:rPr lang="en-NZ" dirty="0"/>
              <a:t>c</a:t>
            </a:r>
            <a:r>
              <a:rPr lang="en-NZ" dirty="0" smtClean="0"/>
              <a:t>onsent provision?</a:t>
            </a:r>
            <a:endParaRPr lang="en-NZ" dirty="0"/>
          </a:p>
        </p:txBody>
      </p:sp>
      <p:sp>
        <p:nvSpPr>
          <p:cNvPr id="3" name="Content Placeholder 2"/>
          <p:cNvSpPr>
            <a:spLocks noGrp="1"/>
          </p:cNvSpPr>
          <p:nvPr>
            <p:ph idx="1"/>
          </p:nvPr>
        </p:nvSpPr>
        <p:spPr/>
        <p:txBody>
          <a:bodyPr>
            <a:normAutofit fontScale="62500" lnSpcReduction="20000"/>
          </a:bodyPr>
          <a:lstStyle/>
          <a:p>
            <a:pPr>
              <a:lnSpc>
                <a:spcPct val="107000"/>
              </a:lnSpc>
              <a:spcBef>
                <a:spcPts val="200"/>
              </a:spcBef>
              <a:spcAft>
                <a:spcPts val="800"/>
              </a:spcAft>
            </a:pPr>
            <a:r>
              <a:rPr lang="en-NZ" sz="2200" b="0" dirty="0" smtClean="0">
                <a:latin typeface="Calibri" panose="020F0502020204030204" pitchFamily="34" charset="0"/>
                <a:ea typeface="Calibri" panose="020F0502020204030204" pitchFamily="34" charset="0"/>
                <a:cs typeface="Calibri" panose="020F0502020204030204" pitchFamily="34" charset="0"/>
              </a:rPr>
              <a:t>101.207 </a:t>
            </a:r>
            <a:r>
              <a:rPr lang="en-NZ" sz="2200" b="0" dirty="0">
                <a:latin typeface="Calibri" panose="020F0502020204030204" pitchFamily="34" charset="0"/>
                <a:ea typeface="Calibri" panose="020F0502020204030204" pitchFamily="34" charset="0"/>
                <a:cs typeface="Calibri" panose="020F0502020204030204" pitchFamily="34" charset="0"/>
              </a:rPr>
              <a:t>Airspace</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(a) </a:t>
            </a:r>
            <a:r>
              <a:rPr lang="en-NZ" sz="2200" dirty="0">
                <a:latin typeface="Calibri" panose="020F0502020204030204" pitchFamily="34" charset="0"/>
                <a:ea typeface="Calibri" panose="020F0502020204030204" pitchFamily="34" charset="0"/>
                <a:cs typeface="Calibri" panose="020F0502020204030204" pitchFamily="34" charset="0"/>
              </a:rPr>
              <a:t>A person operating a remotely piloted aircraft must</a:t>
            </a:r>
            <a:r>
              <a:rPr lang="en-NZ" sz="2200" b="0" dirty="0">
                <a:latin typeface="Calibri" panose="020F0502020204030204" pitchFamily="34" charset="0"/>
                <a:ea typeface="Calibri" panose="020F0502020204030204" pitchFamily="34" charset="0"/>
                <a:cs typeface="Calibri" panose="020F0502020204030204" pitchFamily="34" charset="0"/>
              </a:rPr>
              <a:t>—</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263525">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(1) unless operating in a danger area under Part 71, </a:t>
            </a:r>
            <a:r>
              <a:rPr lang="en-NZ" sz="2200" dirty="0">
                <a:latin typeface="Calibri" panose="020F0502020204030204" pitchFamily="34" charset="0"/>
                <a:ea typeface="Calibri" panose="020F0502020204030204" pitchFamily="34" charset="0"/>
                <a:cs typeface="Calibri" panose="020F0502020204030204" pitchFamily="34" charset="0"/>
              </a:rPr>
              <a:t>avoid operating</a:t>
            </a:r>
            <a:r>
              <a:rPr lang="en-NZ" sz="2200" b="0" dirty="0">
                <a:latin typeface="Calibri" panose="020F0502020204030204" pitchFamily="34" charset="0"/>
                <a:ea typeface="Calibri" panose="020F0502020204030204" pitchFamily="34" charset="0"/>
                <a:cs typeface="Calibri" panose="020F0502020204030204" pitchFamily="34" charset="0"/>
              </a:rPr>
              <a:t>—</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539750">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a:t>
            </a:r>
            <a:r>
              <a:rPr lang="en-NZ" sz="2200" b="0" dirty="0" err="1">
                <a:latin typeface="Calibri" panose="020F0502020204030204" pitchFamily="34" charset="0"/>
                <a:ea typeface="Calibri" panose="020F0502020204030204" pitchFamily="34" charset="0"/>
                <a:cs typeface="Calibri" panose="020F0502020204030204" pitchFamily="34" charset="0"/>
              </a:rPr>
              <a:t>i</a:t>
            </a:r>
            <a:r>
              <a:rPr lang="en-NZ" sz="2200" b="0" dirty="0">
                <a:latin typeface="Calibri" panose="020F0502020204030204" pitchFamily="34" charset="0"/>
                <a:ea typeface="Calibri" panose="020F0502020204030204" pitchFamily="34" charset="0"/>
                <a:cs typeface="Calibri" panose="020F0502020204030204" pitchFamily="34" charset="0"/>
              </a:rPr>
              <a:t>) </a:t>
            </a:r>
            <a:r>
              <a:rPr lang="en-NZ" sz="2200" dirty="0">
                <a:latin typeface="Calibri" panose="020F0502020204030204" pitchFamily="34" charset="0"/>
                <a:ea typeface="Calibri" panose="020F0502020204030204" pitchFamily="34" charset="0"/>
                <a:cs typeface="Calibri" panose="020F0502020204030204" pitchFamily="34" charset="0"/>
              </a:rPr>
              <a:t>in airspace above persons who have not given consent for the aircraft to operate in that airspace</a:t>
            </a:r>
            <a:r>
              <a:rPr lang="en-NZ" sz="2200" b="0" dirty="0">
                <a:latin typeface="Calibri" panose="020F0502020204030204" pitchFamily="34" charset="0"/>
                <a:ea typeface="Calibri" panose="020F0502020204030204" pitchFamily="34" charset="0"/>
                <a:cs typeface="Calibri" panose="020F0502020204030204" pitchFamily="34" charset="0"/>
              </a:rPr>
              <a:t>; and</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539750">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(ii) </a:t>
            </a:r>
            <a:r>
              <a:rPr lang="en-NZ" sz="2200" dirty="0">
                <a:latin typeface="Calibri" panose="020F0502020204030204" pitchFamily="34" charset="0"/>
                <a:ea typeface="Calibri" panose="020F0502020204030204" pitchFamily="34" charset="0"/>
                <a:cs typeface="Calibri" panose="020F0502020204030204" pitchFamily="34" charset="0"/>
              </a:rPr>
              <a:t>above property unless prior consent has been obtained from any persons occupying that property or the property owner</a:t>
            </a:r>
            <a:r>
              <a:rPr lang="en-NZ" sz="2200" b="0" dirty="0">
                <a:latin typeface="Calibri" panose="020F0502020204030204" pitchFamily="34" charset="0"/>
                <a:ea typeface="Calibri" panose="020F0502020204030204" pitchFamily="34" charset="0"/>
                <a:cs typeface="Calibri" panose="020F0502020204030204" pitchFamily="34" charset="0"/>
              </a:rPr>
              <a:t>; and</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263525">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(2) maintain observation of the surrounding airspace in which the aircraft is operating for other aircraft; and</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263525">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(3) not operate the aircraft at any height above 400 feet above ground level except in accordance with paragraph (c).</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(b) Nothing in paragraph (a) requires a person to obtain consent from any person if operating—</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263525">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(1) under the authority of an approved organisation; and</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a:p>
            <a:pPr marL="263525">
              <a:lnSpc>
                <a:spcPct val="107000"/>
              </a:lnSpc>
              <a:spcBef>
                <a:spcPts val="200"/>
              </a:spcBef>
              <a:spcAft>
                <a:spcPts val="800"/>
              </a:spcAft>
            </a:pPr>
            <a:r>
              <a:rPr lang="en-NZ" sz="2200" b="0" dirty="0">
                <a:latin typeface="Calibri" panose="020F0502020204030204" pitchFamily="34" charset="0"/>
                <a:ea typeface="Calibri" panose="020F0502020204030204" pitchFamily="34" charset="0"/>
                <a:cs typeface="Calibri" panose="020F0502020204030204" pitchFamily="34" charset="0"/>
              </a:rPr>
              <a:t>(2) in airspace used by that organisation before 1 August 2015</a:t>
            </a:r>
            <a:r>
              <a:rPr lang="en-NZ" sz="2200" b="0" dirty="0" smtClean="0">
                <a:latin typeface="Calibri" panose="020F0502020204030204" pitchFamily="34" charset="0"/>
                <a:ea typeface="Calibri" panose="020F0502020204030204" pitchFamily="34" charset="0"/>
                <a:cs typeface="Calibri" panose="020F0502020204030204" pitchFamily="34" charset="0"/>
              </a:rPr>
              <a:t>.</a:t>
            </a:r>
            <a:endParaRPr lang="en-NZ" sz="2200" b="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166501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dirty="0"/>
              <a:t>Who </a:t>
            </a:r>
            <a:r>
              <a:rPr lang="en-NZ" dirty="0" smtClean="0"/>
              <a:t>does the </a:t>
            </a:r>
            <a:r>
              <a:rPr lang="en-NZ" dirty="0"/>
              <a:t>consent provision </a:t>
            </a:r>
            <a:r>
              <a:rPr lang="en-NZ" dirty="0" smtClean="0"/>
              <a:t>apply </a:t>
            </a:r>
            <a:r>
              <a:rPr lang="en-NZ" dirty="0"/>
              <a:t>to</a:t>
            </a:r>
            <a:r>
              <a:rPr lang="en-NZ" dirty="0" smtClean="0"/>
              <a:t>?</a:t>
            </a:r>
            <a:endParaRPr lang="en-NZ" dirty="0"/>
          </a:p>
        </p:txBody>
      </p:sp>
      <p:sp>
        <p:nvSpPr>
          <p:cNvPr id="3" name="Content Placeholder 2"/>
          <p:cNvSpPr>
            <a:spLocks noGrp="1"/>
          </p:cNvSpPr>
          <p:nvPr>
            <p:ph idx="1"/>
          </p:nvPr>
        </p:nvSpPr>
        <p:spPr/>
        <p:txBody>
          <a:bodyPr/>
          <a:lstStyle/>
          <a:p>
            <a:pPr lvl="1"/>
            <a:r>
              <a:rPr lang="en-NZ" sz="2000" dirty="0"/>
              <a:t>Applies to drones operating under Part 101 rules of the Civil Aviation Rules (CARs)</a:t>
            </a:r>
          </a:p>
          <a:p>
            <a:pPr marL="0" lvl="1" indent="0">
              <a:buNone/>
            </a:pPr>
            <a:endParaRPr lang="en-NZ" sz="2000" dirty="0" smtClean="0"/>
          </a:p>
          <a:p>
            <a:pPr lvl="1"/>
            <a:r>
              <a:rPr lang="en-NZ" sz="2000" dirty="0" smtClean="0"/>
              <a:t>Does not apply to all Part 102 certified operations, i.e. the CAA can approve flights over people and property without consent based on a safety case</a:t>
            </a:r>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157137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do we have the consent provision?</a:t>
            </a:r>
            <a:endParaRPr lang="en-NZ" dirty="0"/>
          </a:p>
        </p:txBody>
      </p:sp>
      <p:sp>
        <p:nvSpPr>
          <p:cNvPr id="3" name="Content Placeholder 2"/>
          <p:cNvSpPr>
            <a:spLocks noGrp="1"/>
          </p:cNvSpPr>
          <p:nvPr>
            <p:ph idx="1"/>
          </p:nvPr>
        </p:nvSpPr>
        <p:spPr/>
        <p:txBody>
          <a:bodyPr>
            <a:normAutofit lnSpcReduction="10000"/>
          </a:bodyPr>
          <a:lstStyle/>
          <a:p>
            <a:pPr lvl="1"/>
            <a:r>
              <a:rPr lang="en-NZ" sz="2000" dirty="0" smtClean="0"/>
              <a:t>Safety: minimise </a:t>
            </a:r>
            <a:r>
              <a:rPr lang="en-NZ" sz="2000" dirty="0"/>
              <a:t>the </a:t>
            </a:r>
            <a:r>
              <a:rPr lang="en-NZ" sz="2000" dirty="0" smtClean="0"/>
              <a:t>hazards associated with flying a drone, in particular the risk to people and property of an uncontrolled drone crashing</a:t>
            </a:r>
          </a:p>
          <a:p>
            <a:pPr lvl="1"/>
            <a:endParaRPr lang="en-NZ" sz="2000" dirty="0"/>
          </a:p>
          <a:p>
            <a:pPr lvl="1"/>
            <a:r>
              <a:rPr lang="en-NZ" sz="2000" dirty="0" smtClean="0"/>
              <a:t>Aligns with society’s expectations about their privacy and property rights, including trespass and nuisance</a:t>
            </a:r>
          </a:p>
          <a:p>
            <a:pPr marL="0" lvl="1" indent="0">
              <a:buNone/>
            </a:pPr>
            <a:endParaRPr lang="en-NZ" sz="2000" dirty="0"/>
          </a:p>
          <a:p>
            <a:pPr lvl="1"/>
            <a:r>
              <a:rPr lang="en-NZ" sz="2000" dirty="0" smtClean="0"/>
              <a:t>Drone operators have an overarching </a:t>
            </a:r>
            <a:r>
              <a:rPr lang="en-NZ" sz="2000" dirty="0"/>
              <a:t>obligation to take practical steps to avoid </a:t>
            </a:r>
            <a:r>
              <a:rPr lang="en-NZ" sz="2000" dirty="0" smtClean="0"/>
              <a:t>hazards </a:t>
            </a:r>
          </a:p>
          <a:p>
            <a:pPr lvl="2"/>
            <a:r>
              <a:rPr lang="en-NZ" sz="2000" dirty="0" smtClean="0"/>
              <a:t>consent </a:t>
            </a:r>
            <a:r>
              <a:rPr lang="en-NZ" sz="2000" dirty="0"/>
              <a:t>is only one of the </a:t>
            </a:r>
            <a:r>
              <a:rPr lang="en-NZ" sz="2000" dirty="0" smtClean="0"/>
              <a:t>requirements under </a:t>
            </a:r>
            <a:r>
              <a:rPr lang="en-NZ" sz="2000" dirty="0"/>
              <a:t>Part </a:t>
            </a:r>
            <a:r>
              <a:rPr lang="en-NZ" sz="2000" dirty="0" smtClean="0"/>
              <a:t>101 </a:t>
            </a:r>
          </a:p>
          <a:p>
            <a:pPr lvl="2"/>
            <a:r>
              <a:rPr lang="en-NZ" sz="2000" dirty="0" smtClean="0"/>
              <a:t>create </a:t>
            </a:r>
            <a:r>
              <a:rPr lang="en-NZ" sz="2000" dirty="0"/>
              <a:t>engagement between the operator and a person who can speak on behalf of the property or area that the operator wishes to fly over</a:t>
            </a:r>
          </a:p>
          <a:p>
            <a:pPr lvl="2"/>
            <a:endParaRPr lang="en-NZ" sz="2000" dirty="0"/>
          </a:p>
          <a:p>
            <a:endParaRPr lang="en-NZ" dirty="0" smtClean="0"/>
          </a:p>
          <a:p>
            <a:endParaRPr lang="en-NZ" dirty="0"/>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179012121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does the consent provision actually involve?</a:t>
            </a:r>
            <a:endParaRPr lang="en-NZ" dirty="0"/>
          </a:p>
        </p:txBody>
      </p:sp>
      <p:sp>
        <p:nvSpPr>
          <p:cNvPr id="4" name="Text Placeholder 3"/>
          <p:cNvSpPr>
            <a:spLocks noGrp="1"/>
          </p:cNvSpPr>
          <p:nvPr>
            <p:ph type="body" sz="quarter" idx="10"/>
          </p:nvPr>
        </p:nvSpPr>
        <p:spPr/>
        <p:txBody>
          <a:bodyPr/>
          <a:lstStyle/>
          <a:p>
            <a:endParaRPr lang="en-NZ"/>
          </a:p>
        </p:txBody>
      </p:sp>
      <p:graphicFrame>
        <p:nvGraphicFramePr>
          <p:cNvPr id="5" name="Table 4"/>
          <p:cNvGraphicFramePr>
            <a:graphicFrameLocks noGrp="1"/>
          </p:cNvGraphicFramePr>
          <p:nvPr>
            <p:extLst>
              <p:ext uri="{D42A27DB-BD31-4B8C-83A1-F6EECF244321}">
                <p14:modId xmlns:p14="http://schemas.microsoft.com/office/powerpoint/2010/main" val="2950677613"/>
              </p:ext>
            </p:extLst>
          </p:nvPr>
        </p:nvGraphicFramePr>
        <p:xfrm>
          <a:off x="323528" y="1189026"/>
          <a:ext cx="8424936" cy="4129369"/>
        </p:xfrm>
        <a:graphic>
          <a:graphicData uri="http://schemas.openxmlformats.org/drawingml/2006/table">
            <a:tbl>
              <a:tblPr firstRow="1" bandRow="1">
                <a:tableStyleId>{5C22544A-7EE6-4342-B048-85BDC9FD1C3A}</a:tableStyleId>
              </a:tblPr>
              <a:tblGrid>
                <a:gridCol w="3916856">
                  <a:extLst>
                    <a:ext uri="{9D8B030D-6E8A-4147-A177-3AD203B41FA5}">
                      <a16:colId xmlns:a16="http://schemas.microsoft.com/office/drawing/2014/main" val="2111068840"/>
                    </a:ext>
                  </a:extLst>
                </a:gridCol>
                <a:gridCol w="4508080">
                  <a:extLst>
                    <a:ext uri="{9D8B030D-6E8A-4147-A177-3AD203B41FA5}">
                      <a16:colId xmlns:a16="http://schemas.microsoft.com/office/drawing/2014/main" val="3598835113"/>
                    </a:ext>
                  </a:extLst>
                </a:gridCol>
              </a:tblGrid>
              <a:tr h="353137">
                <a:tc>
                  <a:txBody>
                    <a:bodyPr/>
                    <a:lstStyle/>
                    <a:p>
                      <a:r>
                        <a:rPr lang="en-NZ" dirty="0" smtClean="0"/>
                        <a:t>Flying over people</a:t>
                      </a:r>
                    </a:p>
                  </a:txBody>
                  <a:tcPr/>
                </a:tc>
                <a:tc>
                  <a:txBody>
                    <a:bodyPr/>
                    <a:lstStyle/>
                    <a:p>
                      <a:r>
                        <a:rPr lang="en-NZ" dirty="0" smtClean="0"/>
                        <a:t>Flying over property</a:t>
                      </a:r>
                      <a:endParaRPr lang="en-NZ" dirty="0"/>
                    </a:p>
                  </a:txBody>
                  <a:tcPr/>
                </a:tc>
                <a:extLst>
                  <a:ext uri="{0D108BD9-81ED-4DB2-BD59-A6C34878D82A}">
                    <a16:rowId xmlns:a16="http://schemas.microsoft.com/office/drawing/2014/main" val="2656155131"/>
                  </a:ext>
                </a:extLst>
              </a:tr>
              <a:tr h="3763609">
                <a:tc>
                  <a:txBody>
                    <a:bodyPr/>
                    <a:lstStyle/>
                    <a:p>
                      <a:pPr marL="285750" indent="-285750">
                        <a:buFont typeface="Arial" panose="020B0604020202020204" pitchFamily="34" charset="0"/>
                        <a:buChar char="•"/>
                      </a:pPr>
                      <a:r>
                        <a:rPr lang="en-NZ" dirty="0" smtClean="0"/>
                        <a:t>Consent needed</a:t>
                      </a:r>
                      <a:r>
                        <a:rPr lang="en-NZ" baseline="0" dirty="0" smtClean="0"/>
                        <a:t> for flight over people </a:t>
                      </a:r>
                      <a:r>
                        <a:rPr lang="en-NZ" dirty="0" smtClean="0"/>
                        <a:t>in</a:t>
                      </a:r>
                      <a:r>
                        <a:rPr lang="en-NZ" baseline="0" dirty="0" smtClean="0"/>
                        <a:t> </a:t>
                      </a:r>
                      <a:r>
                        <a:rPr lang="en-NZ" dirty="0" smtClean="0"/>
                        <a:t>public and private spaces</a:t>
                      </a:r>
                    </a:p>
                    <a:p>
                      <a:pPr marL="285750" indent="-285750">
                        <a:buFont typeface="Arial" panose="020B0604020202020204" pitchFamily="34" charset="0"/>
                        <a:buChar char="•"/>
                      </a:pPr>
                      <a:r>
                        <a:rPr lang="en-NZ" dirty="0" smtClean="0"/>
                        <a:t>Verbal or written consent</a:t>
                      </a:r>
                    </a:p>
                    <a:p>
                      <a:pPr marL="285750" indent="-285750">
                        <a:buFont typeface="Arial" panose="020B0604020202020204" pitchFamily="34" charset="0"/>
                        <a:buChar char="•"/>
                      </a:pPr>
                      <a:r>
                        <a:rPr lang="en-NZ" dirty="0" smtClean="0"/>
                        <a:t>Take reasonable steps</a:t>
                      </a:r>
                      <a:r>
                        <a:rPr lang="en-NZ" baseline="0" dirty="0" smtClean="0"/>
                        <a:t> to avoid flying over</a:t>
                      </a:r>
                      <a:r>
                        <a:rPr lang="en-NZ" dirty="0" smtClean="0"/>
                        <a:t> people if they suddenly appear</a:t>
                      </a:r>
                      <a:r>
                        <a:rPr lang="en-NZ" baseline="0" dirty="0" smtClean="0"/>
                        <a:t> </a:t>
                      </a:r>
                    </a:p>
                  </a:txBody>
                  <a:tcPr/>
                </a:tc>
                <a:tc>
                  <a:txBody>
                    <a:bodyPr/>
                    <a:lstStyle/>
                    <a:p>
                      <a:pPr marL="285750" indent="-285750">
                        <a:buFont typeface="Arial" panose="020B0604020202020204" pitchFamily="34" charset="0"/>
                        <a:buChar char="•"/>
                      </a:pPr>
                      <a:r>
                        <a:rPr lang="en-NZ" dirty="0" smtClean="0"/>
                        <a:t>Obtain consent of the property owner or occupant before flying above</a:t>
                      </a:r>
                    </a:p>
                    <a:p>
                      <a:pPr marL="285750" indent="-285750">
                        <a:buFont typeface="Arial" panose="020B0604020202020204" pitchFamily="34" charset="0"/>
                        <a:buChar char="•"/>
                      </a:pPr>
                      <a:r>
                        <a:rPr lang="en-NZ" dirty="0" smtClean="0"/>
                        <a:t>2-step process:</a:t>
                      </a:r>
                    </a:p>
                    <a:p>
                      <a:pPr marL="857250" lvl="1" indent="-400050">
                        <a:buFont typeface="Arial" panose="020B0604020202020204" pitchFamily="34" charset="0"/>
                        <a:buAutoNum type="romanLcParenR"/>
                      </a:pPr>
                      <a:r>
                        <a:rPr lang="en-NZ" dirty="0" smtClean="0"/>
                        <a:t>locate the landowner or</a:t>
                      </a:r>
                      <a:r>
                        <a:rPr lang="en-NZ" baseline="0" dirty="0" smtClean="0"/>
                        <a:t> occupant </a:t>
                      </a:r>
                    </a:p>
                    <a:p>
                      <a:pPr marL="857250" lvl="1" indent="-400050">
                        <a:buFont typeface="Arial" panose="020B0604020202020204" pitchFamily="34" charset="0"/>
                        <a:buAutoNum type="romanLcParenR"/>
                      </a:pPr>
                      <a:r>
                        <a:rPr lang="en-NZ" dirty="0" smtClean="0"/>
                        <a:t>seek the consent of those on the property or in</a:t>
                      </a:r>
                      <a:r>
                        <a:rPr lang="en-NZ" baseline="0" dirty="0" smtClean="0"/>
                        <a:t> close proximity before operating</a:t>
                      </a:r>
                      <a:endParaRPr lang="en-NZ" dirty="0" smtClean="0"/>
                    </a:p>
                    <a:p>
                      <a:pPr marL="285750" indent="-285750" algn="l" defTabSz="914400" rtl="0" eaLnBrk="1" latinLnBrk="0" hangingPunct="1">
                        <a:buFont typeface="Arial" panose="020B0604020202020204" pitchFamily="34" charset="0"/>
                        <a:buChar char="•"/>
                      </a:pPr>
                      <a:r>
                        <a:rPr lang="en-NZ" sz="1800" kern="1200" dirty="0" smtClean="0">
                          <a:solidFill>
                            <a:schemeClr val="dk1"/>
                          </a:solidFill>
                          <a:latin typeface="+mn-lt"/>
                          <a:ea typeface="+mn-ea"/>
                          <a:cs typeface="+mn-cs"/>
                        </a:rPr>
                        <a:t>Verbal or written consent.</a:t>
                      </a:r>
                      <a:r>
                        <a:rPr lang="en-NZ" sz="1800" kern="1200" baseline="0" dirty="0" smtClean="0">
                          <a:solidFill>
                            <a:schemeClr val="dk1"/>
                          </a:solidFill>
                          <a:latin typeface="+mn-lt"/>
                          <a:ea typeface="+mn-ea"/>
                          <a:cs typeface="+mn-cs"/>
                        </a:rPr>
                        <a:t> </a:t>
                      </a:r>
                      <a:r>
                        <a:rPr lang="en-NZ" sz="1800" kern="1200" dirty="0" smtClean="0">
                          <a:solidFill>
                            <a:schemeClr val="dk1"/>
                          </a:solidFill>
                          <a:latin typeface="+mn-lt"/>
                          <a:ea typeface="+mn-ea"/>
                          <a:cs typeface="+mn-cs"/>
                        </a:rPr>
                        <a:t>Can be informal or more formal (i.e. contract)</a:t>
                      </a:r>
                    </a:p>
                    <a:p>
                      <a:pPr marL="285750" indent="-285750" algn="l" defTabSz="914400" rtl="0" eaLnBrk="1" latinLnBrk="0" hangingPunct="1">
                        <a:buFont typeface="Arial" panose="020B0604020202020204" pitchFamily="34" charset="0"/>
                        <a:buChar char="•"/>
                      </a:pPr>
                      <a:r>
                        <a:rPr lang="en-NZ" sz="1800" kern="1200" dirty="0" smtClean="0">
                          <a:solidFill>
                            <a:schemeClr val="dk1"/>
                          </a:solidFill>
                          <a:latin typeface="+mn-lt"/>
                          <a:ea typeface="+mn-ea"/>
                          <a:cs typeface="+mn-cs"/>
                        </a:rPr>
                        <a:t>People can give consent on behalf of other people at a property</a:t>
                      </a:r>
                    </a:p>
                    <a:p>
                      <a:pPr marL="285750" indent="-285750" algn="l" defTabSz="914400" rtl="0" eaLnBrk="1" latinLnBrk="0" hangingPunct="1">
                        <a:buFont typeface="Arial" panose="020B0604020202020204" pitchFamily="34" charset="0"/>
                        <a:buChar char="•"/>
                      </a:pPr>
                      <a:r>
                        <a:rPr lang="en-NZ" sz="1800" kern="1200" dirty="0" smtClean="0">
                          <a:solidFill>
                            <a:schemeClr val="dk1"/>
                          </a:solidFill>
                          <a:latin typeface="+mn-lt"/>
                          <a:ea typeface="+mn-ea"/>
                          <a:cs typeface="+mn-cs"/>
                        </a:rPr>
                        <a:t>Do not need consent for each flight if standing arrangement in place</a:t>
                      </a:r>
                    </a:p>
                  </a:txBody>
                  <a:tcPr/>
                </a:tc>
                <a:extLst>
                  <a:ext uri="{0D108BD9-81ED-4DB2-BD59-A6C34878D82A}">
                    <a16:rowId xmlns:a16="http://schemas.microsoft.com/office/drawing/2014/main" val="1488501972"/>
                  </a:ext>
                </a:extLst>
              </a:tr>
            </a:tbl>
          </a:graphicData>
        </a:graphic>
      </p:graphicFrame>
    </p:spTree>
    <p:extLst>
      <p:ext uri="{BB962C8B-B14F-4D97-AF65-F5344CB8AC3E}">
        <p14:creationId xmlns:p14="http://schemas.microsoft.com/office/powerpoint/2010/main" val="228593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the problem?</a:t>
            </a:r>
            <a:endParaRPr lang="en-NZ" dirty="0"/>
          </a:p>
        </p:txBody>
      </p:sp>
      <p:sp>
        <p:nvSpPr>
          <p:cNvPr id="3" name="Content Placeholder 2"/>
          <p:cNvSpPr>
            <a:spLocks noGrp="1"/>
          </p:cNvSpPr>
          <p:nvPr>
            <p:ph idx="1"/>
          </p:nvPr>
        </p:nvSpPr>
        <p:spPr/>
        <p:txBody>
          <a:bodyPr>
            <a:normAutofit lnSpcReduction="10000"/>
          </a:bodyPr>
          <a:lstStyle/>
          <a:p>
            <a:pPr lvl="1">
              <a:buClr>
                <a:srgbClr val="00A9EF"/>
              </a:buClr>
            </a:pPr>
            <a:r>
              <a:rPr lang="en-NZ" sz="2000" dirty="0" smtClean="0">
                <a:solidFill>
                  <a:srgbClr val="58585A"/>
                </a:solidFill>
              </a:rPr>
              <a:t>Feedback from operators is that the consent provision </a:t>
            </a:r>
            <a:r>
              <a:rPr lang="en-NZ" sz="2000" dirty="0">
                <a:solidFill>
                  <a:srgbClr val="58585A"/>
                </a:solidFill>
              </a:rPr>
              <a:t>is i</a:t>
            </a:r>
            <a:r>
              <a:rPr lang="en-NZ" sz="2000" dirty="0" smtClean="0">
                <a:solidFill>
                  <a:srgbClr val="58585A"/>
                </a:solidFill>
              </a:rPr>
              <a:t>mpracticable</a:t>
            </a:r>
            <a:r>
              <a:rPr lang="en-NZ" sz="2000" dirty="0">
                <a:solidFill>
                  <a:srgbClr val="58585A"/>
                </a:solidFill>
              </a:rPr>
              <a:t>, restrictive and </a:t>
            </a:r>
            <a:r>
              <a:rPr lang="en-NZ" sz="2000" dirty="0" smtClean="0">
                <a:solidFill>
                  <a:srgbClr val="58585A"/>
                </a:solidFill>
              </a:rPr>
              <a:t>unrealistic…</a:t>
            </a:r>
          </a:p>
          <a:p>
            <a:pPr marL="0" lvl="1" indent="0">
              <a:buClr>
                <a:srgbClr val="00A9EF"/>
              </a:buClr>
              <a:buNone/>
            </a:pPr>
            <a:endParaRPr lang="en-NZ" sz="2000" dirty="0" smtClean="0">
              <a:solidFill>
                <a:srgbClr val="58585A"/>
              </a:solidFill>
            </a:endParaRPr>
          </a:p>
          <a:p>
            <a:pPr lvl="1">
              <a:buClr>
                <a:srgbClr val="00A9EF"/>
              </a:buClr>
            </a:pPr>
            <a:r>
              <a:rPr lang="en-NZ" sz="2000" dirty="0" smtClean="0">
                <a:solidFill>
                  <a:srgbClr val="58585A"/>
                </a:solidFill>
              </a:rPr>
              <a:t>…and therefore often ignored = perceived as not effective</a:t>
            </a:r>
          </a:p>
          <a:p>
            <a:pPr marL="0" lvl="1" indent="0">
              <a:buClr>
                <a:srgbClr val="00A9EF"/>
              </a:buClr>
              <a:buNone/>
            </a:pPr>
            <a:endParaRPr lang="en-NZ" sz="2000" dirty="0" smtClean="0">
              <a:solidFill>
                <a:srgbClr val="58585A"/>
              </a:solidFill>
            </a:endParaRPr>
          </a:p>
          <a:p>
            <a:pPr lvl="1">
              <a:buClr>
                <a:srgbClr val="00A9EF"/>
              </a:buClr>
            </a:pPr>
            <a:r>
              <a:rPr lang="en-NZ" sz="2000" dirty="0" smtClean="0">
                <a:solidFill>
                  <a:srgbClr val="58585A"/>
                </a:solidFill>
              </a:rPr>
              <a:t>Rules applied inconsistently (specifically by Councils, DOC), accessibility of information varies, can be a complex process to obtain consent</a:t>
            </a:r>
          </a:p>
          <a:p>
            <a:pPr marL="0" lvl="1" indent="0">
              <a:buClr>
                <a:srgbClr val="00A9EF"/>
              </a:buClr>
              <a:buNone/>
            </a:pPr>
            <a:endParaRPr lang="en-NZ" sz="2000" dirty="0">
              <a:solidFill>
                <a:srgbClr val="58585A"/>
              </a:solidFill>
            </a:endParaRPr>
          </a:p>
          <a:p>
            <a:pPr lvl="1">
              <a:buClr>
                <a:srgbClr val="00A9EF"/>
              </a:buClr>
            </a:pPr>
            <a:r>
              <a:rPr lang="en-NZ" sz="2000" dirty="0" smtClean="0">
                <a:solidFill>
                  <a:srgbClr val="58585A"/>
                </a:solidFill>
              </a:rPr>
              <a:t>Complaints related to the consent provision take up a lot of the CAA’s time – but these are not always related to safety and difficult to enforce (due to the lack of information)</a:t>
            </a:r>
            <a:endParaRPr lang="en-NZ" sz="2000" dirty="0">
              <a:solidFill>
                <a:srgbClr val="58585A"/>
              </a:solidFill>
            </a:endParaRPr>
          </a:p>
          <a:p>
            <a:pPr marL="0" lvl="1" indent="0">
              <a:buClr>
                <a:srgbClr val="00A9EF"/>
              </a:buClr>
              <a:buNone/>
            </a:pPr>
            <a:endParaRPr lang="en-NZ" sz="2000" dirty="0" smtClean="0">
              <a:solidFill>
                <a:srgbClr val="58585A"/>
              </a:solidFill>
            </a:endParaRPr>
          </a:p>
          <a:p>
            <a:pPr marL="0" lvl="1" indent="0">
              <a:buClr>
                <a:srgbClr val="00A9EF"/>
              </a:buClr>
              <a:buNone/>
            </a:pPr>
            <a:endParaRPr lang="en-NZ" sz="2000" dirty="0">
              <a:solidFill>
                <a:srgbClr val="58585A"/>
              </a:solidFill>
            </a:endParaRPr>
          </a:p>
          <a:p>
            <a:pPr marL="0" lvl="1" indent="0">
              <a:buClr>
                <a:srgbClr val="00A9EF"/>
              </a:buClr>
              <a:buNone/>
            </a:pPr>
            <a:endParaRPr lang="en-NZ" sz="2000" dirty="0">
              <a:solidFill>
                <a:srgbClr val="58585A"/>
              </a:solidFill>
            </a:endParaRPr>
          </a:p>
          <a:p>
            <a:pPr lvl="1">
              <a:buClr>
                <a:srgbClr val="00A9EF"/>
              </a:buClr>
            </a:pPr>
            <a:endParaRPr lang="en-NZ" sz="2000" dirty="0">
              <a:solidFill>
                <a:srgbClr val="58585A"/>
              </a:solidFill>
            </a:endParaRPr>
          </a:p>
          <a:p>
            <a:endParaRPr lang="en-NZ" dirty="0"/>
          </a:p>
        </p:txBody>
      </p:sp>
      <p:sp>
        <p:nvSpPr>
          <p:cNvPr id="4" name="Text Placeholder 3"/>
          <p:cNvSpPr>
            <a:spLocks noGrp="1"/>
          </p:cNvSpPr>
          <p:nvPr>
            <p:ph type="body" sz="quarter" idx="10"/>
          </p:nvPr>
        </p:nvSpPr>
        <p:spPr/>
        <p:txBody>
          <a:bodyPr/>
          <a:lstStyle/>
          <a:p>
            <a:endParaRPr lang="en-NZ"/>
          </a:p>
        </p:txBody>
      </p:sp>
    </p:spTree>
    <p:extLst>
      <p:ext uri="{BB962C8B-B14F-4D97-AF65-F5344CB8AC3E}">
        <p14:creationId xmlns:p14="http://schemas.microsoft.com/office/powerpoint/2010/main" val="299073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Report volumes</a:t>
            </a:r>
            <a:endParaRPr lang="en-NZ" dirty="0"/>
          </a:p>
        </p:txBody>
      </p:sp>
      <p:sp>
        <p:nvSpPr>
          <p:cNvPr id="4" name="Text Placeholder 3"/>
          <p:cNvSpPr>
            <a:spLocks noGrp="1"/>
          </p:cNvSpPr>
          <p:nvPr>
            <p:ph type="body" sz="quarter" idx="10"/>
          </p:nvPr>
        </p:nvSpPr>
        <p:spPr/>
        <p:txBody>
          <a:bodyPr/>
          <a:lstStyle/>
          <a:p>
            <a:endParaRPr lang="en-NZ"/>
          </a:p>
        </p:txBody>
      </p:sp>
      <p:graphicFrame>
        <p:nvGraphicFramePr>
          <p:cNvPr id="5" name="Chart 4"/>
          <p:cNvGraphicFramePr>
            <a:graphicFrameLocks/>
          </p:cNvGraphicFramePr>
          <p:nvPr>
            <p:extLst>
              <p:ext uri="{D42A27DB-BD31-4B8C-83A1-F6EECF244321}">
                <p14:modId xmlns:p14="http://schemas.microsoft.com/office/powerpoint/2010/main" val="2307670691"/>
              </p:ext>
            </p:extLst>
          </p:nvPr>
        </p:nvGraphicFramePr>
        <p:xfrm>
          <a:off x="280148" y="1273324"/>
          <a:ext cx="8568952"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037461"/>
      </p:ext>
    </p:extLst>
  </p:cSld>
  <p:clrMapOvr>
    <a:masterClrMapping/>
  </p:clrMapOvr>
</p:sld>
</file>

<file path=ppt/theme/theme1.xml><?xml version="1.0" encoding="utf-8"?>
<a:theme xmlns:a="http://schemas.openxmlformats.org/drawingml/2006/main" name="MOT Template">
  <a:themeElements>
    <a:clrScheme name="MOT">
      <a:dk1>
        <a:sysClr val="windowText" lastClr="000000"/>
      </a:dk1>
      <a:lt1>
        <a:sysClr val="window" lastClr="FFFFFF"/>
      </a:lt1>
      <a:dk2>
        <a:srgbClr val="58585A"/>
      </a:dk2>
      <a:lt2>
        <a:srgbClr val="FFFFFF"/>
      </a:lt2>
      <a:accent1>
        <a:srgbClr val="00A9EF"/>
      </a:accent1>
      <a:accent2>
        <a:srgbClr val="B4D012"/>
      </a:accent2>
      <a:accent3>
        <a:srgbClr val="A2A4A7"/>
      </a:accent3>
      <a:accent4>
        <a:srgbClr val="F69E00"/>
      </a:accent4>
      <a:accent5>
        <a:srgbClr val="00938C"/>
      </a:accent5>
      <a:accent6>
        <a:srgbClr val="3BA9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177800" indent="-177800">
          <a:spcBef>
            <a:spcPts val="600"/>
          </a:spcBef>
          <a:buClr>
            <a:schemeClr val="accent1"/>
          </a:buClr>
          <a:buSzPct val="60000"/>
          <a:buFont typeface="Arial" pitchFamily="34" charset="0"/>
          <a:buChar char="►"/>
          <a:defRPr sz="1700" dirty="0" err="1" smtClean="0">
            <a:solidFill>
              <a:schemeClr val="tx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T">
    <a:dk1>
      <a:sysClr val="windowText" lastClr="000000"/>
    </a:dk1>
    <a:lt1>
      <a:sysClr val="window" lastClr="FFFFFF"/>
    </a:lt1>
    <a:dk2>
      <a:srgbClr val="58585A"/>
    </a:dk2>
    <a:lt2>
      <a:srgbClr val="FFFFFF"/>
    </a:lt2>
    <a:accent1>
      <a:srgbClr val="00A9EF"/>
    </a:accent1>
    <a:accent2>
      <a:srgbClr val="B4D012"/>
    </a:accent2>
    <a:accent3>
      <a:srgbClr val="A2A4A7"/>
    </a:accent3>
    <a:accent4>
      <a:srgbClr val="F69E00"/>
    </a:accent4>
    <a:accent5>
      <a:srgbClr val="00938C"/>
    </a:accent5>
    <a:accent6>
      <a:srgbClr val="3BA933"/>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MOT">
    <a:dk1>
      <a:sysClr val="windowText" lastClr="000000"/>
    </a:dk1>
    <a:lt1>
      <a:sysClr val="window" lastClr="FFFFFF"/>
    </a:lt1>
    <a:dk2>
      <a:srgbClr val="58585A"/>
    </a:dk2>
    <a:lt2>
      <a:srgbClr val="FFFFFF"/>
    </a:lt2>
    <a:accent1>
      <a:srgbClr val="00A9EF"/>
    </a:accent1>
    <a:accent2>
      <a:srgbClr val="B4D012"/>
    </a:accent2>
    <a:accent3>
      <a:srgbClr val="A2A4A7"/>
    </a:accent3>
    <a:accent4>
      <a:srgbClr val="F69E00"/>
    </a:accent4>
    <a:accent5>
      <a:srgbClr val="00938C"/>
    </a:accent5>
    <a:accent6>
      <a:srgbClr val="3BA933"/>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5204</TotalTime>
  <Words>3079</Words>
  <Application>Microsoft Office PowerPoint</Application>
  <PresentationFormat>On-screen Show (16:10)</PresentationFormat>
  <Paragraphs>333</Paragraphs>
  <Slides>27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MOT Template</vt:lpstr>
      <vt:lpstr>Reviewing the “Consent Provision”</vt:lpstr>
      <vt:lpstr>What do we want to get out of this workshop?</vt:lpstr>
      <vt:lpstr>Speakers</vt:lpstr>
      <vt:lpstr>What is the consent provision?</vt:lpstr>
      <vt:lpstr>Who does the consent provision apply to?</vt:lpstr>
      <vt:lpstr>Why do we have the consent provision?</vt:lpstr>
      <vt:lpstr>What does the consent provision actually involve?</vt:lpstr>
      <vt:lpstr>What is the problem?</vt:lpstr>
      <vt:lpstr>Report volumes</vt:lpstr>
      <vt:lpstr>Report volumes</vt:lpstr>
      <vt:lpstr>Report types</vt:lpstr>
      <vt:lpstr>Report volumes</vt:lpstr>
      <vt:lpstr>Question</vt:lpstr>
      <vt:lpstr>What’s good about the consent provision?</vt:lpstr>
      <vt:lpstr>How do we see the challenge?</vt:lpstr>
      <vt:lpstr>What would good look like?</vt:lpstr>
      <vt:lpstr>Whatever we do…</vt:lpstr>
      <vt:lpstr>Rule-making powers in the Civil Aviation Act</vt:lpstr>
      <vt:lpstr>Civil Aviation Act 1990</vt:lpstr>
      <vt:lpstr> What is the relevant law in New Zealand? </vt:lpstr>
      <vt:lpstr> What is the relevant law in New Zealand? </vt:lpstr>
      <vt:lpstr>Privacy (in common law) </vt:lpstr>
      <vt:lpstr>Trespass and Nuisance (in common law) </vt:lpstr>
      <vt:lpstr>What does the rest of the world do?</vt:lpstr>
      <vt:lpstr>Workshop – session 1</vt:lpstr>
      <vt:lpstr>Workshop – session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Drone Work Programme</dc:title>
  <dc:creator>Melanee Beatson</dc:creator>
  <cp:keywords>57769236</cp:keywords>
  <cp:lastModifiedBy>Kirill Kruger</cp:lastModifiedBy>
  <cp:revision>268</cp:revision>
  <cp:lastPrinted>2019-06-24T23:22:28Z</cp:lastPrinted>
  <dcterms:created xsi:type="dcterms:W3CDTF">2019-05-26T22:24:02Z</dcterms:created>
  <dcterms:modified xsi:type="dcterms:W3CDTF">2019-11-21T22:41:24Z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